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0"/>
  </p:notesMasterIdLst>
  <p:sldIdLst>
    <p:sldId id="256" r:id="rId2"/>
    <p:sldId id="257" r:id="rId3"/>
    <p:sldId id="304" r:id="rId4"/>
    <p:sldId id="380" r:id="rId5"/>
    <p:sldId id="412" r:id="rId6"/>
    <p:sldId id="413" r:id="rId7"/>
    <p:sldId id="381" r:id="rId8"/>
    <p:sldId id="305" r:id="rId9"/>
    <p:sldId id="374" r:id="rId10"/>
    <p:sldId id="382" r:id="rId11"/>
    <p:sldId id="414" r:id="rId12"/>
    <p:sldId id="383" r:id="rId13"/>
    <p:sldId id="418" r:id="rId14"/>
    <p:sldId id="375" r:id="rId15"/>
    <p:sldId id="384" r:id="rId16"/>
    <p:sldId id="385" r:id="rId17"/>
    <p:sldId id="407" r:id="rId18"/>
    <p:sldId id="408" r:id="rId19"/>
    <p:sldId id="409" r:id="rId20"/>
    <p:sldId id="415" r:id="rId21"/>
    <p:sldId id="386" r:id="rId22"/>
    <p:sldId id="395" r:id="rId23"/>
    <p:sldId id="410" r:id="rId24"/>
    <p:sldId id="416" r:id="rId25"/>
    <p:sldId id="399" r:id="rId26"/>
    <p:sldId id="363" r:id="rId27"/>
    <p:sldId id="401" r:id="rId28"/>
    <p:sldId id="400" r:id="rId29"/>
    <p:sldId id="411" r:id="rId30"/>
    <p:sldId id="396" r:id="rId31"/>
    <p:sldId id="406" r:id="rId32"/>
    <p:sldId id="397" r:id="rId33"/>
    <p:sldId id="387" r:id="rId34"/>
    <p:sldId id="402" r:id="rId35"/>
    <p:sldId id="417" r:id="rId36"/>
    <p:sldId id="398" r:id="rId37"/>
    <p:sldId id="403" r:id="rId38"/>
    <p:sldId id="404" r:id="rId39"/>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Verdan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Verdan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Verdan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Verdan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Verdana" pitchFamily="34" charset="0"/>
        <a:ea typeface="MS PGothic" pitchFamily="34" charset="-128"/>
        <a:cs typeface="+mn-cs"/>
      </a:defRPr>
    </a:lvl5pPr>
    <a:lvl6pPr marL="2286000" algn="l" defTabSz="914400" rtl="0" eaLnBrk="1" latinLnBrk="0" hangingPunct="1">
      <a:defRPr kern="1200">
        <a:solidFill>
          <a:schemeClr val="tx1"/>
        </a:solidFill>
        <a:latin typeface="Verdana" pitchFamily="34" charset="0"/>
        <a:ea typeface="MS PGothic" pitchFamily="34" charset="-128"/>
        <a:cs typeface="+mn-cs"/>
      </a:defRPr>
    </a:lvl6pPr>
    <a:lvl7pPr marL="2743200" algn="l" defTabSz="914400" rtl="0" eaLnBrk="1" latinLnBrk="0" hangingPunct="1">
      <a:defRPr kern="1200">
        <a:solidFill>
          <a:schemeClr val="tx1"/>
        </a:solidFill>
        <a:latin typeface="Verdana" pitchFamily="34" charset="0"/>
        <a:ea typeface="MS PGothic" pitchFamily="34" charset="-128"/>
        <a:cs typeface="+mn-cs"/>
      </a:defRPr>
    </a:lvl7pPr>
    <a:lvl8pPr marL="3200400" algn="l" defTabSz="914400" rtl="0" eaLnBrk="1" latinLnBrk="0" hangingPunct="1">
      <a:defRPr kern="1200">
        <a:solidFill>
          <a:schemeClr val="tx1"/>
        </a:solidFill>
        <a:latin typeface="Verdana" pitchFamily="34" charset="0"/>
        <a:ea typeface="MS PGothic" pitchFamily="34" charset="-128"/>
        <a:cs typeface="+mn-cs"/>
      </a:defRPr>
    </a:lvl8pPr>
    <a:lvl9pPr marL="3657600" algn="l" defTabSz="914400" rtl="0" eaLnBrk="1" latinLnBrk="0" hangingPunct="1">
      <a:defRPr kern="1200">
        <a:solidFill>
          <a:schemeClr val="tx1"/>
        </a:solidFill>
        <a:latin typeface="Verdana" pitchFamily="34" charset="0"/>
        <a:ea typeface="MS PGothic"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 initial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4660"/>
  </p:normalViewPr>
  <p:slideViewPr>
    <p:cSldViewPr>
      <p:cViewPr>
        <p:scale>
          <a:sx n="76" d="100"/>
          <a:sy n="76" d="100"/>
        </p:scale>
        <p:origin x="-1140" y="2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fr-FR"/>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8E3DE99B-099D-4252-B2C6-8BDE2BE2DBFD}" type="slidenum">
              <a:rPr lang="fr-FR"/>
              <a:pPr>
                <a:defRPr/>
              </a:pPr>
              <a:t>‹N°›</a:t>
            </a:fld>
            <a:endParaRPr lang="fr-FR"/>
          </a:p>
        </p:txBody>
      </p:sp>
    </p:spTree>
    <p:extLst>
      <p:ext uri="{BB962C8B-B14F-4D97-AF65-F5344CB8AC3E}">
        <p14:creationId xmlns:p14="http://schemas.microsoft.com/office/powerpoint/2010/main" val="28944675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7 w 1000"/>
              <a:gd name="T3" fmla="*/ 0 h 1000"/>
              <a:gd name="T4" fmla="*/ 2147483647 w 1000"/>
              <a:gd name="T5" fmla="*/ 11998573 h 1000"/>
              <a:gd name="T6" fmla="*/ 0 w 1000"/>
              <a:gd name="T7" fmla="*/ 11998573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fr-FR"/>
              <a:t>Cliquez pour modifier le style du titre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fr-FR"/>
              <a:t>Cliquez pour modifier le style des sous-titres du masque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fld id="{3EA15D4E-F7BF-4682-B7F7-26F83BD2E2B5}" type="datetime1">
              <a:rPr lang="fr-FR"/>
              <a:pPr>
                <a:defRPr/>
              </a:pPr>
              <a:t>08/08/2018</a:t>
            </a:fld>
            <a:endParaRPr lang="fr-FR"/>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fr-FR"/>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5A66AB41-47F4-471A-A804-81CE733B5ACF}"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AD4B2693-8A09-4965-8CF9-A16AA1204B7E}"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2E044DFE-F525-440E-B70A-CF39C8CF056D}"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73838" y="304800"/>
            <a:ext cx="2001837" cy="57150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566738" y="304800"/>
            <a:ext cx="5854700" cy="57150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B6CDF2B3-7361-4A84-87E0-D558A6D967E3}"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C9C929F9-38D2-4D9C-BF01-E0C856C80E8A}"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71C92840-DEA3-4E67-873E-F646CF3D2661}"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0902E5D3-DD40-460E-9109-8F20FD9DD066}"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
          <p:cNvSpPr>
            <a:spLocks noGrp="1" noChangeArrowheads="1"/>
          </p:cNvSpPr>
          <p:nvPr>
            <p:ph type="dt" sz="half" idx="10"/>
          </p:nvPr>
        </p:nvSpPr>
        <p:spPr>
          <a:ln/>
        </p:spPr>
        <p:txBody>
          <a:bodyPr/>
          <a:lstStyle>
            <a:lvl1pPr>
              <a:defRPr/>
            </a:lvl1pPr>
          </a:lstStyle>
          <a:p>
            <a:pPr>
              <a:defRPr/>
            </a:pPr>
            <a:fld id="{50B2F58C-D48B-4ABD-A535-1A833DFB79D8}"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941ACB46-D936-4959-BC07-C6BF28A92290}"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a:ln/>
        </p:spPr>
        <p:txBody>
          <a:bodyPr/>
          <a:lstStyle>
            <a:lvl1pPr>
              <a:defRPr/>
            </a:lvl1pPr>
          </a:lstStyle>
          <a:p>
            <a:pPr>
              <a:defRPr/>
            </a:pPr>
            <a:fld id="{675B3B78-711A-4969-9943-A1FAA1C4DE83}"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AA72F889-D6D4-424F-BB4E-DEEA193590EA}"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dt" sz="half" idx="10"/>
          </p:nvPr>
        </p:nvSpPr>
        <p:spPr>
          <a:ln/>
        </p:spPr>
        <p:txBody>
          <a:bodyPr/>
          <a:lstStyle>
            <a:lvl1pPr>
              <a:defRPr/>
            </a:lvl1pPr>
          </a:lstStyle>
          <a:p>
            <a:pPr>
              <a:defRPr/>
            </a:pPr>
            <a:fld id="{46789796-4C58-4453-9B0B-D918DE0C9ABB}" type="datetime1">
              <a:rPr lang="fr-FR"/>
              <a:pPr>
                <a:defRPr/>
              </a:pPr>
              <a:t>08/08/2018</a:t>
            </a:fld>
            <a:endParaRPr lang="fr-FR"/>
          </a:p>
        </p:txBody>
      </p:sp>
      <p:sp>
        <p:nvSpPr>
          <p:cNvPr id="8" name="Rectangle 7"/>
          <p:cNvSpPr>
            <a:spLocks noGrp="1" noChangeArrowheads="1"/>
          </p:cNvSpPr>
          <p:nvPr>
            <p:ph type="ftr" sz="quarter" idx="11"/>
          </p:nvPr>
        </p:nvSpPr>
        <p:spPr>
          <a:ln/>
        </p:spPr>
        <p:txBody>
          <a:bodyPr/>
          <a:lstStyle>
            <a:lvl1pPr>
              <a:defRPr/>
            </a:lvl1pPr>
          </a:lstStyle>
          <a:p>
            <a:pPr>
              <a:defRPr/>
            </a:pPr>
            <a:endParaRPr lang="fr-FR"/>
          </a:p>
        </p:txBody>
      </p:sp>
      <p:sp>
        <p:nvSpPr>
          <p:cNvPr id="9" name="Rectangle 8"/>
          <p:cNvSpPr>
            <a:spLocks noGrp="1" noChangeArrowheads="1"/>
          </p:cNvSpPr>
          <p:nvPr>
            <p:ph type="sldNum" sz="quarter" idx="12"/>
          </p:nvPr>
        </p:nvSpPr>
        <p:spPr>
          <a:ln/>
        </p:spPr>
        <p:txBody>
          <a:bodyPr/>
          <a:lstStyle>
            <a:lvl1pPr>
              <a:defRPr/>
            </a:lvl1pPr>
          </a:lstStyle>
          <a:p>
            <a:pPr>
              <a:defRPr/>
            </a:pPr>
            <a:fld id="{51B66332-611A-4BB7-A491-49CBEC40CD0E}"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6"/>
          <p:cNvSpPr>
            <a:spLocks noGrp="1" noChangeArrowheads="1"/>
          </p:cNvSpPr>
          <p:nvPr>
            <p:ph type="dt" sz="half" idx="10"/>
          </p:nvPr>
        </p:nvSpPr>
        <p:spPr>
          <a:ln/>
        </p:spPr>
        <p:txBody>
          <a:bodyPr/>
          <a:lstStyle>
            <a:lvl1pPr>
              <a:defRPr/>
            </a:lvl1pPr>
          </a:lstStyle>
          <a:p>
            <a:pPr>
              <a:defRPr/>
            </a:pPr>
            <a:fld id="{8CD167AE-09C1-4BA7-9650-F483F1870228}" type="datetime1">
              <a:rPr lang="fr-FR"/>
              <a:pPr>
                <a:defRPr/>
              </a:pPr>
              <a:t>08/08/2018</a:t>
            </a:fld>
            <a:endParaRPr lang="fr-FR"/>
          </a:p>
        </p:txBody>
      </p:sp>
      <p:sp>
        <p:nvSpPr>
          <p:cNvPr id="4" name="Rectangle 7"/>
          <p:cNvSpPr>
            <a:spLocks noGrp="1" noChangeArrowheads="1"/>
          </p:cNvSpPr>
          <p:nvPr>
            <p:ph type="ftr" sz="quarter" idx="11"/>
          </p:nvPr>
        </p:nvSpPr>
        <p:spPr>
          <a:ln/>
        </p:spPr>
        <p:txBody>
          <a:bodyPr/>
          <a:lstStyle>
            <a:lvl1pPr>
              <a:defRPr/>
            </a:lvl1pPr>
          </a:lstStyle>
          <a:p>
            <a:pPr>
              <a:defRPr/>
            </a:pPr>
            <a:endParaRPr lang="fr-FR"/>
          </a:p>
        </p:txBody>
      </p:sp>
      <p:sp>
        <p:nvSpPr>
          <p:cNvPr id="5" name="Rectangle 8"/>
          <p:cNvSpPr>
            <a:spLocks noGrp="1" noChangeArrowheads="1"/>
          </p:cNvSpPr>
          <p:nvPr>
            <p:ph type="sldNum" sz="quarter" idx="12"/>
          </p:nvPr>
        </p:nvSpPr>
        <p:spPr>
          <a:ln/>
        </p:spPr>
        <p:txBody>
          <a:bodyPr/>
          <a:lstStyle>
            <a:lvl1pPr>
              <a:defRPr/>
            </a:lvl1pPr>
          </a:lstStyle>
          <a:p>
            <a:pPr>
              <a:defRPr/>
            </a:pPr>
            <a:fld id="{0C303421-F308-4130-A41A-F0D7B6A1E6B4}"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FD244680-74FB-4F68-9D4E-F0D2B3E0ECEE}" type="datetime1">
              <a:rPr lang="fr-FR"/>
              <a:pPr>
                <a:defRPr/>
              </a:pPr>
              <a:t>08/08/2018</a:t>
            </a:fld>
            <a:endParaRPr lang="fr-FR"/>
          </a:p>
        </p:txBody>
      </p:sp>
      <p:sp>
        <p:nvSpPr>
          <p:cNvPr id="3" name="Rectangle 7"/>
          <p:cNvSpPr>
            <a:spLocks noGrp="1" noChangeArrowheads="1"/>
          </p:cNvSpPr>
          <p:nvPr>
            <p:ph type="ftr" sz="quarter" idx="11"/>
          </p:nvPr>
        </p:nvSpPr>
        <p:spPr>
          <a:ln/>
        </p:spPr>
        <p:txBody>
          <a:bodyPr/>
          <a:lstStyle>
            <a:lvl1pPr>
              <a:defRPr/>
            </a:lvl1pPr>
          </a:lstStyle>
          <a:p>
            <a:pPr>
              <a:defRPr/>
            </a:pPr>
            <a:endParaRPr lang="fr-FR"/>
          </a:p>
        </p:txBody>
      </p:sp>
      <p:sp>
        <p:nvSpPr>
          <p:cNvPr id="4" name="Rectangle 8"/>
          <p:cNvSpPr>
            <a:spLocks noGrp="1" noChangeArrowheads="1"/>
          </p:cNvSpPr>
          <p:nvPr>
            <p:ph type="sldNum" sz="quarter" idx="12"/>
          </p:nvPr>
        </p:nvSpPr>
        <p:spPr>
          <a:ln/>
        </p:spPr>
        <p:txBody>
          <a:bodyPr/>
          <a:lstStyle>
            <a:lvl1pPr>
              <a:defRPr/>
            </a:lvl1pPr>
          </a:lstStyle>
          <a:p>
            <a:pPr>
              <a:defRPr/>
            </a:pPr>
            <a:fld id="{C40C20C3-635B-4C40-B602-A55223362AD4}"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C9580192-61F8-4E1A-9939-8BDBBB71516E}"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24E287BD-45A5-494F-A5CC-72CCA105CF66}"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5A8F09CC-B806-472D-9424-9CC204FDCA3E}"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41F7FF5E-26FA-497D-A9F5-D9D17A610326}"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7 w 1000"/>
              <a:gd name="T3" fmla="*/ 0 h 1000"/>
              <a:gd name="T4" fmla="*/ 2147483647 w 1000"/>
              <a:gd name="T5" fmla="*/ 11998354 h 1000"/>
              <a:gd name="T6" fmla="*/ 0 w 1000"/>
              <a:gd name="T7" fmla="*/ 11998354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p:spPr>
        <p:txBody>
          <a:bodyPr/>
          <a:lstStyle/>
          <a:p>
            <a:endParaRPr lang="en-GB"/>
          </a:p>
        </p:txBody>
      </p:sp>
      <p:sp>
        <p:nvSpPr>
          <p:cNvPr id="410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fld id="{C2B1D2A1-4CCB-499C-8FCD-9751868C666A}" type="datetime1">
              <a:rPr lang="fr-FR"/>
              <a:pPr>
                <a:defRPr/>
              </a:pPr>
              <a:t>08/08/2018</a:t>
            </a:fld>
            <a:endParaRPr lang="fr-F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Verdana" pitchFamily="34" charset="0"/>
                <a:ea typeface="+mn-ea"/>
                <a:cs typeface="Arial" charset="0"/>
              </a:defRPr>
            </a:lvl1pPr>
          </a:lstStyle>
          <a:p>
            <a:pPr>
              <a:defRPr/>
            </a:pPr>
            <a:endParaRPr lang="fr-F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9FCA161C-FA18-4AAD-A440-509FC7959677}"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924"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3800">
          <a:solidFill>
            <a:schemeClr val="tx2"/>
          </a:solidFill>
          <a:latin typeface="+mj-lt"/>
          <a:ea typeface="MS PGothic" pitchFamily="34" charset="-128"/>
          <a:cs typeface="+mj-cs"/>
        </a:defRPr>
      </a:lvl1pPr>
      <a:lvl2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2pPr>
      <a:lvl3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3pPr>
      <a:lvl4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4pPr>
      <a:lvl5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S PGothic" pitchFamily="34" charset="-128"/>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Arial" charset="0"/>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Arial" charset="0"/>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Arial" charset="0"/>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Arial" charset="0"/>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insee.fr/fr/methodes/default.asp?page=definitions/services.htm" TargetMode="External"/><Relationship Id="rId2" Type="http://schemas.openxmlformats.org/officeDocument/2006/relationships/hyperlink" Target="http://www.insee.fr/fr/methodes/default.asp?page=definitions/biens.htm"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insd.b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insee.fr/fr/methodes/default.asp?page=definitions/entreprise.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2"/>
          <p:cNvSpPr>
            <a:spLocks noGrp="1"/>
          </p:cNvSpPr>
          <p:nvPr>
            <p:ph type="ctrTitle"/>
          </p:nvPr>
        </p:nvSpPr>
        <p:spPr>
          <a:xfrm>
            <a:off x="714375" y="2571750"/>
            <a:ext cx="7772400" cy="1371600"/>
          </a:xfrm>
        </p:spPr>
        <p:txBody>
          <a:bodyPr/>
          <a:lstStyle/>
          <a:p>
            <a:pPr algn="ctr"/>
            <a:r>
              <a:rPr lang="fr-FR" altLang="fr-FR" sz="2800" dirty="0" smtClean="0"/>
              <a:t>Atelier de formation </a:t>
            </a:r>
            <a:br>
              <a:rPr lang="fr-FR" altLang="fr-FR" sz="2800" dirty="0" smtClean="0"/>
            </a:br>
            <a:r>
              <a:rPr lang="fr-FR" altLang="fr-FR" sz="2800" dirty="0" smtClean="0"/>
              <a:t>des utilisateurs des statistiques</a:t>
            </a:r>
            <a:br>
              <a:rPr lang="fr-FR" altLang="fr-FR" sz="2800" dirty="0" smtClean="0"/>
            </a:br>
            <a:r>
              <a:rPr lang="fr-FR" altLang="fr-FR" sz="2800" dirty="0" smtClean="0"/>
              <a:t>« Statistiques d’entreprises »</a:t>
            </a:r>
          </a:p>
        </p:txBody>
      </p:sp>
      <p:sp>
        <p:nvSpPr>
          <p:cNvPr id="3075" name="Rectangle 3"/>
          <p:cNvSpPr>
            <a:spLocks noGrp="1" noChangeArrowheads="1"/>
          </p:cNvSpPr>
          <p:nvPr>
            <p:ph type="subTitle" idx="1"/>
          </p:nvPr>
        </p:nvSpPr>
        <p:spPr>
          <a:xfrm>
            <a:off x="785812" y="4429125"/>
            <a:ext cx="7890644" cy="1600200"/>
          </a:xfrm>
        </p:spPr>
        <p:txBody>
          <a:bodyPr/>
          <a:lstStyle/>
          <a:p>
            <a:pPr algn="ctr" eaLnBrk="1" hangingPunct="1"/>
            <a:r>
              <a:rPr lang="fr-FR" altLang="fr-FR" b="1" dirty="0" smtClean="0"/>
              <a:t>MODULE 1</a:t>
            </a:r>
          </a:p>
          <a:p>
            <a:pPr algn="ctr" eaLnBrk="1" hangingPunct="1"/>
            <a:r>
              <a:rPr lang="fr-FR" altLang="fr-FR" b="1" dirty="0" smtClean="0"/>
              <a:t>Introduction – Généralités</a:t>
            </a:r>
          </a:p>
        </p:txBody>
      </p:sp>
      <p:sp>
        <p:nvSpPr>
          <p:cNvPr id="3076" name="Rectangle 6"/>
          <p:cNvSpPr>
            <a:spLocks noGrp="1" noChangeArrowheads="1"/>
          </p:cNvSpPr>
          <p:nvPr>
            <p:ph type="sldNum" sz="quarter" idx="12"/>
          </p:nvPr>
        </p:nvSpPr>
        <p:spPr>
          <a:noFill/>
        </p:spPr>
        <p:txBody>
          <a:bodyPr/>
          <a:lstStyle/>
          <a:p>
            <a:fld id="{08B69815-3BD7-441B-8BF8-F734019D935A}" type="slidenum">
              <a:rPr lang="fr-FR" altLang="fr-FR" smtClean="0"/>
              <a:pPr/>
              <a:t>1</a:t>
            </a:fld>
            <a:endParaRPr lang="fr-FR" altLang="fr-FR" smtClean="0"/>
          </a:p>
        </p:txBody>
      </p:sp>
      <p:grpSp>
        <p:nvGrpSpPr>
          <p:cNvPr id="3077" name="Groupe 10"/>
          <p:cNvGrpSpPr>
            <a:grpSpLocks/>
          </p:cNvGrpSpPr>
          <p:nvPr/>
        </p:nvGrpSpPr>
        <p:grpSpPr bwMode="auto">
          <a:xfrm>
            <a:off x="142875" y="285750"/>
            <a:ext cx="9001125" cy="1415058"/>
            <a:chOff x="795070" y="285728"/>
            <a:chExt cx="7929616" cy="1136639"/>
          </a:xfrm>
        </p:grpSpPr>
        <p:sp>
          <p:nvSpPr>
            <p:cNvPr id="3079" name="Text Box 3"/>
            <p:cNvSpPr txBox="1">
              <a:spLocks noChangeArrowheads="1"/>
            </p:cNvSpPr>
            <p:nvPr/>
          </p:nvSpPr>
          <p:spPr bwMode="auto">
            <a:xfrm>
              <a:off x="795070" y="1071547"/>
              <a:ext cx="1214445" cy="214313"/>
            </a:xfrm>
            <a:prstGeom prst="rect">
              <a:avLst/>
            </a:prstGeom>
            <a:noFill/>
            <a:ln w="12700">
              <a:noFill/>
              <a:prstDash val="dash"/>
              <a:miter lim="800000"/>
              <a:headEnd/>
              <a:tailEnd/>
            </a:ln>
          </p:spPr>
          <p:txBody>
            <a:bodyPr/>
            <a:lstStyle/>
            <a:p>
              <a:pPr algn="ctr"/>
              <a:r>
                <a:rPr lang="en-GB" altLang="fr-FR" sz="1000" b="1" dirty="0">
                  <a:solidFill>
                    <a:srgbClr val="002060"/>
                  </a:solidFill>
                </a:rPr>
                <a:t>BURKINA FASO</a:t>
              </a:r>
            </a:p>
            <a:p>
              <a:pPr algn="ctr" eaLnBrk="0" hangingPunct="0"/>
              <a:endParaRPr lang="en-GB" altLang="fr-FR" sz="1000" b="1" dirty="0"/>
            </a:p>
          </p:txBody>
        </p:sp>
        <p:pic>
          <p:nvPicPr>
            <p:cNvPr id="3080" name="Picture 1" descr="bf"/>
            <p:cNvPicPr>
              <a:picLocks noChangeAspect="1" noChangeArrowheads="1"/>
            </p:cNvPicPr>
            <p:nvPr/>
          </p:nvPicPr>
          <p:blipFill>
            <a:blip r:embed="rId2" cstate="print"/>
            <a:srcRect/>
            <a:stretch>
              <a:fillRect/>
            </a:stretch>
          </p:blipFill>
          <p:spPr bwMode="auto">
            <a:xfrm>
              <a:off x="857224" y="357167"/>
              <a:ext cx="1143000" cy="642942"/>
            </a:xfrm>
            <a:prstGeom prst="rect">
              <a:avLst/>
            </a:prstGeom>
            <a:noFill/>
            <a:ln w="9525">
              <a:noFill/>
              <a:miter lim="800000"/>
              <a:headEnd/>
              <a:tailEnd/>
            </a:ln>
          </p:spPr>
        </p:pic>
        <p:pic>
          <p:nvPicPr>
            <p:cNvPr id="3081" name="Picture 2" descr="ue"/>
            <p:cNvPicPr>
              <a:picLocks noChangeAspect="1" noChangeArrowheads="1"/>
            </p:cNvPicPr>
            <p:nvPr/>
          </p:nvPicPr>
          <p:blipFill>
            <a:blip r:embed="rId3" cstate="print"/>
            <a:srcRect/>
            <a:stretch>
              <a:fillRect/>
            </a:stretch>
          </p:blipFill>
          <p:spPr bwMode="auto">
            <a:xfrm>
              <a:off x="7286644" y="285728"/>
              <a:ext cx="1143000" cy="714380"/>
            </a:xfrm>
            <a:prstGeom prst="rect">
              <a:avLst/>
            </a:prstGeom>
            <a:noFill/>
            <a:ln w="9525">
              <a:noFill/>
              <a:miter lim="800000"/>
              <a:headEnd/>
              <a:tailEnd/>
            </a:ln>
          </p:spPr>
        </p:pic>
        <p:sp>
          <p:nvSpPr>
            <p:cNvPr id="3082" name="Text Box 5"/>
            <p:cNvSpPr txBox="1">
              <a:spLocks noChangeArrowheads="1"/>
            </p:cNvSpPr>
            <p:nvPr/>
          </p:nvSpPr>
          <p:spPr bwMode="auto">
            <a:xfrm>
              <a:off x="2274706" y="357121"/>
              <a:ext cx="4757770" cy="667495"/>
            </a:xfrm>
            <a:prstGeom prst="rect">
              <a:avLst/>
            </a:prstGeom>
            <a:noFill/>
            <a:ln w="9525">
              <a:noFill/>
              <a:miter lim="800000"/>
              <a:headEnd/>
              <a:tailEnd/>
            </a:ln>
          </p:spPr>
          <p:txBody>
            <a:bodyPr>
              <a:spAutoFit/>
            </a:bodyPr>
            <a:lstStyle/>
            <a:p>
              <a:pPr algn="ctr"/>
              <a:r>
                <a:rPr lang="fr-FR" altLang="fr-FR" sz="1600" b="1" dirty="0">
                  <a:solidFill>
                    <a:srgbClr val="002060"/>
                  </a:solidFill>
                </a:rPr>
                <a:t>Programme d</a:t>
              </a:r>
              <a:r>
                <a:rPr lang="ja-JP" altLang="fr-FR" sz="1600" b="1" dirty="0">
                  <a:solidFill>
                    <a:srgbClr val="002060"/>
                  </a:solidFill>
                </a:rPr>
                <a:t>’</a:t>
              </a:r>
              <a:r>
                <a:rPr lang="fr-FR" altLang="ja-JP" sz="1600" b="1" dirty="0">
                  <a:solidFill>
                    <a:srgbClr val="002060"/>
                  </a:solidFill>
                </a:rPr>
                <a:t>appui au </a:t>
              </a:r>
              <a:r>
                <a:rPr lang="fr-FR" altLang="ja-JP" sz="1600" b="1" dirty="0" smtClean="0">
                  <a:solidFill>
                    <a:srgbClr val="002060"/>
                  </a:solidFill>
                </a:rPr>
                <a:t>renforcement</a:t>
              </a:r>
              <a:br>
                <a:rPr lang="fr-FR" altLang="ja-JP" sz="1600" b="1" dirty="0" smtClean="0">
                  <a:solidFill>
                    <a:srgbClr val="002060"/>
                  </a:solidFill>
                </a:rPr>
              </a:br>
              <a:r>
                <a:rPr lang="fr-FR" altLang="ja-JP" sz="1600" b="1" dirty="0" smtClean="0">
                  <a:solidFill>
                    <a:srgbClr val="002060"/>
                  </a:solidFill>
                </a:rPr>
                <a:t>de </a:t>
              </a:r>
              <a:r>
                <a:rPr lang="fr-FR" altLang="ja-JP" sz="1600" b="1" dirty="0">
                  <a:solidFill>
                    <a:srgbClr val="002060"/>
                  </a:solidFill>
                </a:rPr>
                <a:t>la gestion des finances </a:t>
              </a:r>
              <a:r>
                <a:rPr lang="fr-FR" altLang="ja-JP" sz="1600" b="1" dirty="0" smtClean="0">
                  <a:solidFill>
                    <a:srgbClr val="002060"/>
                  </a:solidFill>
                </a:rPr>
                <a:t>publiques</a:t>
              </a:r>
              <a:br>
                <a:rPr lang="fr-FR" altLang="ja-JP" sz="1600" b="1" dirty="0" smtClean="0">
                  <a:solidFill>
                    <a:srgbClr val="002060"/>
                  </a:solidFill>
                </a:rPr>
              </a:br>
              <a:r>
                <a:rPr lang="fr-FR" altLang="ja-JP" sz="1600" b="1" dirty="0" smtClean="0">
                  <a:solidFill>
                    <a:srgbClr val="002060"/>
                  </a:solidFill>
                </a:rPr>
                <a:t>et </a:t>
              </a:r>
              <a:r>
                <a:rPr lang="fr-FR" altLang="ja-JP" sz="1600" b="1" dirty="0">
                  <a:solidFill>
                    <a:srgbClr val="002060"/>
                  </a:solidFill>
                </a:rPr>
                <a:t>des statistiques – PAR GS</a:t>
              </a:r>
              <a:r>
                <a:rPr lang="fr-FR" altLang="ja-JP" sz="1600" dirty="0"/>
                <a:t> </a:t>
              </a:r>
              <a:endParaRPr lang="fr-FR" altLang="fr-FR" sz="1600" dirty="0"/>
            </a:p>
          </p:txBody>
        </p:sp>
        <p:sp>
          <p:nvSpPr>
            <p:cNvPr id="3083" name="Text Box 3"/>
            <p:cNvSpPr txBox="1">
              <a:spLocks noChangeArrowheads="1"/>
            </p:cNvSpPr>
            <p:nvPr/>
          </p:nvSpPr>
          <p:spPr bwMode="auto">
            <a:xfrm>
              <a:off x="7140347" y="1071546"/>
              <a:ext cx="1584339" cy="350821"/>
            </a:xfrm>
            <a:prstGeom prst="rect">
              <a:avLst/>
            </a:prstGeom>
            <a:noFill/>
            <a:ln w="12700">
              <a:noFill/>
              <a:prstDash val="dash"/>
              <a:miter lim="800000"/>
              <a:headEnd/>
              <a:tailEnd/>
            </a:ln>
          </p:spPr>
          <p:txBody>
            <a:bodyPr/>
            <a:lstStyle/>
            <a:p>
              <a:r>
                <a:rPr lang="en-GB" altLang="fr-FR" sz="1000" b="1" dirty="0">
                  <a:solidFill>
                    <a:srgbClr val="002060"/>
                  </a:solidFill>
                </a:rPr>
                <a:t>UNION EUROPEENNE</a:t>
              </a:r>
            </a:p>
            <a:p>
              <a:pPr eaLnBrk="0" hangingPunct="0"/>
              <a:endParaRPr lang="en-GB" altLang="fr-FR" sz="1000" b="1" dirty="0">
                <a:solidFill>
                  <a:srgbClr val="002060"/>
                </a:solidFill>
              </a:endParaRPr>
            </a:p>
          </p:txBody>
        </p:sp>
      </p:grpSp>
      <p:sp>
        <p:nvSpPr>
          <p:cNvPr id="3078" name="Rectangle 10"/>
          <p:cNvSpPr>
            <a:spLocks noChangeArrowheads="1"/>
          </p:cNvSpPr>
          <p:nvPr/>
        </p:nvSpPr>
        <p:spPr bwMode="auto">
          <a:xfrm>
            <a:off x="1928813" y="6286500"/>
            <a:ext cx="5286375" cy="369888"/>
          </a:xfrm>
          <a:prstGeom prst="rect">
            <a:avLst/>
          </a:prstGeom>
          <a:noFill/>
          <a:ln w="9525">
            <a:noFill/>
            <a:miter lim="800000"/>
            <a:headEnd/>
            <a:tailEnd/>
          </a:ln>
        </p:spPr>
        <p:txBody>
          <a:bodyPr>
            <a:spAutoFit/>
          </a:bodyPr>
          <a:lstStyle/>
          <a:p>
            <a:pPr algn="ctr"/>
            <a:r>
              <a:rPr lang="fr-FR" altLang="fr-FR" dirty="0">
                <a:solidFill>
                  <a:srgbClr val="8B0000"/>
                </a:solidFill>
              </a:rPr>
              <a:t>Programme financé par l</a:t>
            </a:r>
            <a:r>
              <a:rPr lang="ja-JP" altLang="fr-FR" dirty="0">
                <a:solidFill>
                  <a:srgbClr val="8B0000"/>
                </a:solidFill>
              </a:rPr>
              <a:t>’</a:t>
            </a:r>
            <a:r>
              <a:rPr lang="fr-FR" altLang="ja-JP" dirty="0">
                <a:solidFill>
                  <a:srgbClr val="8B0000"/>
                </a:solidFill>
              </a:rPr>
              <a:t>Union européenne</a:t>
            </a:r>
            <a:endParaRPr lang="en-GB" altLang="fr-FR" dirty="0">
              <a:solidFill>
                <a:srgbClr val="8B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572500" cy="4608512"/>
          </a:xfrm>
        </p:spPr>
        <p:txBody>
          <a:bodyPr/>
          <a:lstStyle/>
          <a:p>
            <a:r>
              <a:rPr lang="fr-FR" altLang="fr-FR" sz="2000" b="1" dirty="0" smtClean="0"/>
              <a:t>Dispositif d’enquêtes et recensements statistiques auprès des entreprises</a:t>
            </a:r>
            <a:r>
              <a:rPr lang="fr-FR" sz="2000" b="1" dirty="0" smtClean="0"/>
              <a:t> </a:t>
            </a:r>
          </a:p>
          <a:p>
            <a:pPr algn="just">
              <a:buFont typeface="Wingdings" pitchFamily="2" charset="2"/>
              <a:buChar char="Ø"/>
            </a:pPr>
            <a:r>
              <a:rPr lang="fr-FR" sz="2000" dirty="0" smtClean="0"/>
              <a:t>Au niveau des recensements auprès des entreprises, les cadres sont multiples:</a:t>
            </a:r>
          </a:p>
          <a:p>
            <a:pPr algn="just">
              <a:buNone/>
            </a:pPr>
            <a:r>
              <a:rPr lang="fr-FR" sz="2000" dirty="0" smtClean="0"/>
              <a:t>	Recensement industriel et commercial (RIC), Recensement agricole, Recensement général des entreprises (RGE) , enquête sur les unités de production informelle.</a:t>
            </a:r>
          </a:p>
          <a:p>
            <a:pPr algn="just">
              <a:buFont typeface="Wingdings" pitchFamily="2" charset="2"/>
              <a:buChar char="Ø"/>
            </a:pPr>
            <a:r>
              <a:rPr lang="fr-FR" sz="2000" dirty="0" smtClean="0"/>
              <a:t>S’agissant des dispositifs d’enquêtes auprès des entreprises, on utilise la méthode des sondages, par la constitution d’un échantillon. On distingue les enquêtes de statistiques conjoncturelles et les enquêtes de statistiques structurelles.</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10</a:t>
            </a:fld>
            <a:endParaRPr lang="fr-FR" altLang="fr-FR" sz="1200"/>
          </a:p>
        </p:txBody>
      </p:sp>
      <p:sp>
        <p:nvSpPr>
          <p:cNvPr id="7" name="Titre 2"/>
          <p:cNvSpPr>
            <a:spLocks noGrp="1"/>
          </p:cNvSpPr>
          <p:nvPr>
            <p:ph type="title"/>
          </p:nvPr>
        </p:nvSpPr>
        <p:spPr/>
        <p:txBody>
          <a:bodyPr/>
          <a:lstStyle/>
          <a:p>
            <a:pPr marL="469900" lvl="0" indent="-469900" eaLnBrk="1" hangingPunct="1">
              <a:lnSpc>
                <a:spcPct val="90000"/>
              </a:lnSpc>
              <a:spcBef>
                <a:spcPct val="20000"/>
              </a:spcBef>
            </a:pPr>
            <a:r>
              <a:rPr lang="fr-FR" altLang="fr-FR" sz="2800" b="1" dirty="0">
                <a:solidFill>
                  <a:srgbClr val="7030A0"/>
                </a:solidFill>
              </a:rPr>
              <a:t>2. Comment se présente le système de statistiques d’entreprises</a:t>
            </a:r>
            <a:r>
              <a:rPr lang="fr-FR" altLang="fr-FR" sz="2800" b="1" dirty="0" smtClean="0">
                <a:solidFill>
                  <a:srgbClr val="7030A0"/>
                </a:solidFill>
              </a:rPr>
              <a:t>?</a:t>
            </a:r>
            <a:endParaRPr lang="fr-FR" dirty="0">
              <a:solidFill>
                <a:srgbClr val="7030A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572500" cy="4608512"/>
          </a:xfrm>
        </p:spPr>
        <p:txBody>
          <a:bodyPr/>
          <a:lstStyle/>
          <a:p>
            <a:r>
              <a:rPr lang="fr-FR" altLang="fr-FR" sz="2000" b="1" dirty="0" smtClean="0"/>
              <a:t>Dispositif d’enquêtes et recensements statistiques auprès des entreprises</a:t>
            </a:r>
            <a:r>
              <a:rPr lang="fr-FR" sz="2000" b="1" dirty="0" smtClean="0"/>
              <a:t> </a:t>
            </a:r>
          </a:p>
          <a:p>
            <a:pPr algn="just">
              <a:buFont typeface="Wingdings" pitchFamily="2" charset="2"/>
              <a:buChar char="ü"/>
            </a:pPr>
            <a:r>
              <a:rPr lang="fr-FR" sz="2000" dirty="0" smtClean="0"/>
              <a:t>Les enquêtes de statistiques conjoncturelles:</a:t>
            </a:r>
          </a:p>
          <a:p>
            <a:pPr algn="just">
              <a:buNone/>
            </a:pPr>
            <a:r>
              <a:rPr lang="fr-FR" sz="2000" dirty="0" smtClean="0"/>
              <a:t>Sont classés dans cette rubrique les dispositifs tels que: l’Indice de la Production Industrielles (IPI), l’Enquête Trimestrielle de Conjoncture (ETC), etc.</a:t>
            </a:r>
          </a:p>
          <a:p>
            <a:pPr algn="just">
              <a:buFont typeface="Wingdings" pitchFamily="2" charset="2"/>
              <a:buChar char="ü"/>
            </a:pPr>
            <a:r>
              <a:rPr lang="fr-FR" sz="2000" dirty="0" smtClean="0"/>
              <a:t>Les enquêtes de statistiques structurelles: on trouve dans ce registre les Enquêtes annuelles d’entreprises (EAE)</a:t>
            </a:r>
          </a:p>
          <a:p>
            <a:pPr algn="just">
              <a:buNone/>
            </a:pPr>
            <a:endParaRPr lang="fr-FR" sz="2000" dirty="0" smtClean="0">
              <a:solidFill>
                <a:srgbClr val="FF0000"/>
              </a:solidFill>
            </a:endParaRPr>
          </a:p>
          <a:p>
            <a:pPr algn="just">
              <a:buNone/>
            </a:pPr>
            <a:r>
              <a:rPr lang="fr-FR" sz="2000" dirty="0" smtClean="0">
                <a:solidFill>
                  <a:srgbClr val="FF0000"/>
                </a:solidFill>
              </a:rPr>
              <a:t>Tout ce dispositif est relié au répertoire d’entreprises qui sert de point de départ et de retour d’information.</a:t>
            </a:r>
            <a:endParaRPr lang="fr-FR" sz="2000" b="1" dirty="0" smtClean="0">
              <a:solidFill>
                <a:srgbClr val="FF0000"/>
              </a:solidFill>
            </a:endParaRP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11</a:t>
            </a:fld>
            <a:endParaRPr lang="fr-FR" altLang="fr-FR" sz="1200"/>
          </a:p>
        </p:txBody>
      </p:sp>
      <p:sp>
        <p:nvSpPr>
          <p:cNvPr id="7" name="Titre 2"/>
          <p:cNvSpPr>
            <a:spLocks noGrp="1"/>
          </p:cNvSpPr>
          <p:nvPr>
            <p:ph type="title"/>
          </p:nvPr>
        </p:nvSpPr>
        <p:spPr/>
        <p:txBody>
          <a:bodyPr/>
          <a:lstStyle/>
          <a:p>
            <a:pPr marL="469900" lvl="0" indent="-469900" eaLnBrk="1" hangingPunct="1">
              <a:lnSpc>
                <a:spcPct val="90000"/>
              </a:lnSpc>
              <a:spcBef>
                <a:spcPct val="20000"/>
              </a:spcBef>
            </a:pPr>
            <a:r>
              <a:rPr lang="fr-FR" altLang="fr-FR" sz="2800" b="1" dirty="0">
                <a:solidFill>
                  <a:srgbClr val="7030A0"/>
                </a:solidFill>
              </a:rPr>
              <a:t>2. Comment se présente le système de statistiques d’entreprises</a:t>
            </a:r>
            <a:r>
              <a:rPr lang="fr-FR" altLang="fr-FR" sz="2800" b="1" dirty="0" smtClean="0">
                <a:solidFill>
                  <a:srgbClr val="7030A0"/>
                </a:solidFill>
              </a:rPr>
              <a:t>?</a:t>
            </a:r>
            <a:endParaRPr lang="fr-FR" dirty="0">
              <a:solidFill>
                <a:srgbClr val="7030A0"/>
              </a:solidFill>
            </a:endParaRPr>
          </a:p>
        </p:txBody>
      </p:sp>
    </p:spTree>
    <p:extLst>
      <p:ext uri="{BB962C8B-B14F-4D97-AF65-F5344CB8AC3E}">
        <p14:creationId xmlns:p14="http://schemas.microsoft.com/office/powerpoint/2010/main" val="18229219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572500" cy="4608512"/>
          </a:xfrm>
        </p:spPr>
        <p:txBody>
          <a:bodyPr/>
          <a:lstStyle/>
          <a:p>
            <a:pPr algn="just"/>
            <a:r>
              <a:rPr lang="fr-FR" altLang="fr-FR" sz="2000" dirty="0" smtClean="0">
                <a:solidFill>
                  <a:srgbClr val="7030A0"/>
                </a:solidFill>
              </a:rPr>
              <a:t>Dispositif de collecte et d’exploitation d’informations de sources administratives sur les entreprises </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900" dirty="0" smtClean="0"/>
              <a:t>On retrouve ici:</a:t>
            </a:r>
            <a:endParaRPr lang="fr-FR" sz="1900" dirty="0"/>
          </a:p>
          <a:p>
            <a:pPr marL="0" indent="109728">
              <a:lnSpc>
                <a:spcPct val="93000"/>
              </a:lnSpc>
              <a:spcBef>
                <a:spcPts val="0"/>
              </a:spcBef>
              <a:spcAft>
                <a:spcPts val="1425"/>
              </a:spcAft>
              <a:buFont typeface="Courier New" pitchFamily="49" charset="0"/>
              <a:buChar char="o"/>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900" dirty="0" smtClean="0"/>
              <a:t> L’exploitation des Déclarations statistiques et fiscales (DSF);</a:t>
            </a:r>
          </a:p>
          <a:p>
            <a:pPr marL="0" indent="109728">
              <a:lnSpc>
                <a:spcPct val="93000"/>
              </a:lnSpc>
              <a:spcBef>
                <a:spcPts val="0"/>
              </a:spcBef>
              <a:spcAft>
                <a:spcPts val="1425"/>
              </a:spcAft>
              <a:buFont typeface="Courier New" pitchFamily="49" charset="0"/>
              <a:buChar char="o"/>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900" dirty="0" smtClean="0"/>
              <a:t> L’exploitation des registres de commerce; </a:t>
            </a:r>
          </a:p>
          <a:p>
            <a:pPr marL="0" indent="109728">
              <a:lnSpc>
                <a:spcPct val="93000"/>
              </a:lnSpc>
              <a:spcBef>
                <a:spcPts val="0"/>
              </a:spcBef>
              <a:spcAft>
                <a:spcPts val="1425"/>
              </a:spcAft>
              <a:buFont typeface="Courier New" pitchFamily="49" charset="0"/>
              <a:buChar char="o"/>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900" dirty="0" smtClean="0"/>
              <a:t> L’exploitation des fichiers de contribuables et de la douane;</a:t>
            </a:r>
          </a:p>
          <a:p>
            <a:pPr marL="0" indent="109728">
              <a:lnSpc>
                <a:spcPct val="93000"/>
              </a:lnSpc>
              <a:spcBef>
                <a:spcPts val="0"/>
              </a:spcBef>
              <a:spcAft>
                <a:spcPts val="1425"/>
              </a:spcAft>
              <a:buFont typeface="Courier New" pitchFamily="49" charset="0"/>
              <a:buChar char="o"/>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900" dirty="0" smtClean="0"/>
              <a:t> L’exploitation des déclarations auprès des centres de formalités d’entreprises; etc.</a:t>
            </a:r>
          </a:p>
          <a:p>
            <a:pPr marL="0" indent="0" algn="just">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600" b="1" dirty="0" smtClean="0">
                <a:solidFill>
                  <a:srgbClr val="FF0000"/>
                </a:solidFill>
              </a:rPr>
              <a:t>Ce dispositif permet de réduire les </a:t>
            </a:r>
            <a:r>
              <a:rPr lang="fr-FR" sz="1600" b="1" dirty="0">
                <a:solidFill>
                  <a:srgbClr val="FF0000"/>
                </a:solidFill>
              </a:rPr>
              <a:t>charges de réponses sur les entreprises, mais également </a:t>
            </a:r>
            <a:r>
              <a:rPr lang="fr-FR" sz="1600" b="1" dirty="0" smtClean="0">
                <a:solidFill>
                  <a:srgbClr val="FF0000"/>
                </a:solidFill>
              </a:rPr>
              <a:t>les </a:t>
            </a:r>
            <a:r>
              <a:rPr lang="fr-FR" sz="1600" b="1" dirty="0">
                <a:solidFill>
                  <a:srgbClr val="FF0000"/>
                </a:solidFill>
              </a:rPr>
              <a:t>coûts induits par les enquêtes </a:t>
            </a:r>
            <a:r>
              <a:rPr lang="fr-FR" sz="1600" b="1" dirty="0" smtClean="0">
                <a:solidFill>
                  <a:srgbClr val="FF0000"/>
                </a:solidFill>
              </a:rPr>
              <a:t>directes.</a:t>
            </a:r>
            <a:endParaRPr lang="fr-FR" sz="16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12</a:t>
            </a:fld>
            <a:endParaRPr lang="fr-FR" altLang="fr-FR" sz="1200"/>
          </a:p>
        </p:txBody>
      </p:sp>
      <p:sp>
        <p:nvSpPr>
          <p:cNvPr id="7" name="Titre 2"/>
          <p:cNvSpPr>
            <a:spLocks noGrp="1"/>
          </p:cNvSpPr>
          <p:nvPr>
            <p:ph type="title"/>
          </p:nvPr>
        </p:nvSpPr>
        <p:spPr/>
        <p:txBody>
          <a:bodyPr/>
          <a:lstStyle/>
          <a:p>
            <a:pPr marL="469900" lvl="0" indent="-469900" eaLnBrk="1" hangingPunct="1">
              <a:lnSpc>
                <a:spcPct val="90000"/>
              </a:lnSpc>
              <a:spcBef>
                <a:spcPct val="20000"/>
              </a:spcBef>
            </a:pPr>
            <a:r>
              <a:rPr lang="fr-FR" altLang="fr-FR" sz="2800" b="1" dirty="0">
                <a:solidFill>
                  <a:srgbClr val="7030A0"/>
                </a:solidFill>
              </a:rPr>
              <a:t>2. Comment se présente le système de statistiques d’entreprises</a:t>
            </a:r>
            <a:r>
              <a:rPr lang="fr-FR" altLang="fr-FR" sz="2800" b="1" dirty="0" smtClean="0">
                <a:solidFill>
                  <a:srgbClr val="7030A0"/>
                </a:solidFill>
              </a:rPr>
              <a:t>?</a:t>
            </a:r>
            <a:endParaRPr lang="fr-FR" dirty="0">
              <a:solidFill>
                <a:srgbClr val="7030A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572500" cy="4608512"/>
          </a:xfrm>
        </p:spPr>
        <p:txBody>
          <a:bodyPr/>
          <a:lstStyle/>
          <a:p>
            <a:pPr algn="just"/>
            <a:r>
              <a:rPr lang="fr-FR" altLang="fr-FR" sz="2000" dirty="0" smtClean="0">
                <a:solidFill>
                  <a:srgbClr val="7030A0"/>
                </a:solidFill>
              </a:rPr>
              <a:t>Dispositif de traitement et de diffusion</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900" dirty="0" smtClean="0"/>
              <a:t>Ici l’informatique joue un rôle </a:t>
            </a:r>
            <a:r>
              <a:rPr lang="fr-FR" sz="1900" b="1" dirty="0" smtClean="0"/>
              <a:t>majeur(</a:t>
            </a:r>
            <a:r>
              <a:rPr lang="fr-FR" sz="2000" b="1" dirty="0" smtClean="0"/>
              <a:t>réalisation rapide et sécurisation des opérations nombreuses et fastidieuses</a:t>
            </a:r>
            <a:r>
              <a:rPr lang="fr-FR" sz="2000" dirty="0" smtClean="0">
                <a:solidFill>
                  <a:srgbClr val="0000FF"/>
                </a:solidFill>
              </a:rPr>
              <a:t>) </a:t>
            </a:r>
            <a:endParaRPr lang="fr-FR" sz="1900" dirty="0"/>
          </a:p>
          <a:p>
            <a:pPr marL="360000" indent="109728">
              <a:lnSpc>
                <a:spcPct val="93000"/>
              </a:lnSpc>
              <a:spcBef>
                <a:spcPts val="0"/>
              </a:spcBef>
              <a:spcAft>
                <a:spcPts val="1425"/>
              </a:spcAft>
              <a:buFont typeface="Wingdings" pitchFamily="2" charset="2"/>
              <a:buChar char="ü"/>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700" dirty="0" smtClean="0"/>
              <a:t> Logiciels de saisie;</a:t>
            </a:r>
          </a:p>
          <a:p>
            <a:pPr marL="360000" indent="109728">
              <a:lnSpc>
                <a:spcPct val="93000"/>
              </a:lnSpc>
              <a:spcBef>
                <a:spcPts val="0"/>
              </a:spcBef>
              <a:spcAft>
                <a:spcPts val="1425"/>
              </a:spcAft>
              <a:buFont typeface="Wingdings" pitchFamily="2" charset="2"/>
              <a:buChar char="ü"/>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700" dirty="0" smtClean="0"/>
              <a:t> Logiciels de traitement et d’analyse;</a:t>
            </a:r>
          </a:p>
          <a:p>
            <a:pPr marL="360000" indent="109728">
              <a:lnSpc>
                <a:spcPct val="93000"/>
              </a:lnSpc>
              <a:spcBef>
                <a:spcPts val="0"/>
              </a:spcBef>
              <a:spcAft>
                <a:spcPts val="1425"/>
              </a:spcAft>
              <a:buFont typeface="Wingdings" pitchFamily="2" charset="2"/>
              <a:buChar char="ü"/>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700" dirty="0" smtClean="0"/>
              <a:t> Logiciels de bases de données;</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700" dirty="0" smtClean="0"/>
              <a:t>Quant aux supports de diffusion on note:</a:t>
            </a:r>
          </a:p>
          <a:p>
            <a:pPr marL="360000" indent="109728">
              <a:lnSpc>
                <a:spcPct val="93000"/>
              </a:lnSpc>
              <a:spcBef>
                <a:spcPts val="0"/>
              </a:spcBef>
              <a:spcAft>
                <a:spcPts val="1425"/>
              </a:spcAft>
              <a:buFont typeface="Wingdings" pitchFamily="2" charset="2"/>
              <a:buChar char="ü"/>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700" dirty="0" smtClean="0"/>
              <a:t> La publication (notes, rapports, annuaires) sous format papier imprimé</a:t>
            </a:r>
          </a:p>
          <a:p>
            <a:pPr marL="360000" indent="109728">
              <a:lnSpc>
                <a:spcPct val="93000"/>
              </a:lnSpc>
              <a:spcBef>
                <a:spcPts val="0"/>
              </a:spcBef>
              <a:spcAft>
                <a:spcPts val="1425"/>
              </a:spcAft>
              <a:buFont typeface="Wingdings" pitchFamily="2" charset="2"/>
              <a:buChar char="ü"/>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700" dirty="0" smtClean="0"/>
              <a:t> publication sous format électronique (</a:t>
            </a:r>
            <a:r>
              <a:rPr lang="fr-FR" sz="1700" dirty="0" err="1" smtClean="0"/>
              <a:t>CD-rom</a:t>
            </a:r>
            <a:r>
              <a:rPr lang="fr-FR" sz="1700" dirty="0" smtClean="0"/>
              <a:t>, Internet)</a:t>
            </a:r>
          </a:p>
          <a:p>
            <a:pPr marL="360000" indent="109728">
              <a:lnSpc>
                <a:spcPct val="93000"/>
              </a:lnSpc>
              <a:spcBef>
                <a:spcPts val="0"/>
              </a:spcBef>
              <a:spcAft>
                <a:spcPts val="1425"/>
              </a:spcAft>
              <a:buFont typeface="Wingdings" pitchFamily="2" charset="2"/>
              <a:buChar char="ü"/>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700" dirty="0" smtClean="0"/>
              <a:t> Etc.</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13</a:t>
            </a:fld>
            <a:endParaRPr lang="fr-FR" altLang="fr-FR" sz="1200"/>
          </a:p>
        </p:txBody>
      </p:sp>
      <p:sp>
        <p:nvSpPr>
          <p:cNvPr id="7" name="Titre 2"/>
          <p:cNvSpPr>
            <a:spLocks noGrp="1"/>
          </p:cNvSpPr>
          <p:nvPr>
            <p:ph type="title"/>
          </p:nvPr>
        </p:nvSpPr>
        <p:spPr/>
        <p:txBody>
          <a:bodyPr/>
          <a:lstStyle/>
          <a:p>
            <a:pPr marL="469900" lvl="0" indent="-469900" eaLnBrk="1" hangingPunct="1">
              <a:lnSpc>
                <a:spcPct val="90000"/>
              </a:lnSpc>
              <a:spcBef>
                <a:spcPct val="20000"/>
              </a:spcBef>
            </a:pPr>
            <a:r>
              <a:rPr lang="fr-FR" altLang="fr-FR" sz="2800" b="1" dirty="0">
                <a:solidFill>
                  <a:srgbClr val="7030A0"/>
                </a:solidFill>
              </a:rPr>
              <a:t>2. Comment se présente le système de statistiques d’entreprises</a:t>
            </a:r>
            <a:r>
              <a:rPr lang="fr-FR" altLang="fr-FR" sz="2800" b="1" dirty="0" smtClean="0">
                <a:solidFill>
                  <a:srgbClr val="7030A0"/>
                </a:solidFill>
              </a:rPr>
              <a:t>?</a:t>
            </a:r>
            <a:endParaRPr lang="fr-FR" dirty="0">
              <a:solidFill>
                <a:srgbClr val="7030A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109728" algn="just">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400" dirty="0" smtClean="0"/>
              <a:t>L’élaboration des statistiques d’entreprises obéit à un cadre conceptuel harmonisé au plan international, permettant des comparaisons dans le temps et entre pays.</a:t>
            </a:r>
          </a:p>
          <a:p>
            <a:pPr marL="0" indent="109728" algn="just">
              <a:lnSpc>
                <a:spcPct val="93000"/>
              </a:lnSpc>
              <a:spcBef>
                <a:spcPts val="0"/>
              </a:spcBef>
              <a:spcAft>
                <a:spcPts val="1425"/>
              </a:spcAft>
              <a:buFont typeface="Courier New" pitchFamily="49" charset="0"/>
              <a:buChar char="o"/>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400" b="1" dirty="0" smtClean="0"/>
              <a:t> Les principales définitions </a:t>
            </a:r>
            <a:r>
              <a:rPr lang="fr-FR" sz="2400" dirty="0" smtClean="0"/>
              <a:t>utilisées en statistiques d’entreprises sont contenues dans le manuel de l’IRIS (International Recommandations for </a:t>
            </a:r>
            <a:r>
              <a:rPr lang="fr-FR" sz="2400" dirty="0" err="1" smtClean="0"/>
              <a:t>Industrial</a:t>
            </a:r>
            <a:r>
              <a:rPr lang="fr-FR" sz="2400" dirty="0" smtClean="0"/>
              <a:t> </a:t>
            </a:r>
            <a:r>
              <a:rPr lang="fr-FR" sz="2400" dirty="0" err="1" smtClean="0"/>
              <a:t>Statistics</a:t>
            </a:r>
            <a:r>
              <a:rPr lang="fr-FR" sz="2400" dirty="0" smtClean="0"/>
              <a:t>) des Nations Unies.</a:t>
            </a:r>
            <a:endParaRPr lang="fr-FR" sz="24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14</a:t>
            </a:fld>
            <a:endParaRPr lang="fr-FR" altLang="fr-FR" sz="1200"/>
          </a:p>
        </p:txBody>
      </p:sp>
      <p:sp>
        <p:nvSpPr>
          <p:cNvPr id="2" name="Titre 1"/>
          <p:cNvSpPr>
            <a:spLocks noGrp="1"/>
          </p:cNvSpPr>
          <p:nvPr>
            <p:ph type="title"/>
          </p:nvPr>
        </p:nvSpPr>
        <p:spPr>
          <a:xfrm>
            <a:off x="574674" y="304801"/>
            <a:ext cx="8317805" cy="747936"/>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790317"/>
            <a:ext cx="8352928" cy="4423197"/>
          </a:xfrm>
        </p:spPr>
        <p:txBody>
          <a:bodyPr/>
          <a:lstStyle/>
          <a:p>
            <a:pPr marL="0" indent="0" eaLnBrk="1" hangingPunct="1">
              <a:lnSpc>
                <a:spcPct val="90000"/>
              </a:lnSpc>
              <a:buNone/>
            </a:pPr>
            <a:r>
              <a:rPr lang="fr-FR" sz="2800" b="1" dirty="0" smtClean="0"/>
              <a:t>Les nomenclatures d’activités</a:t>
            </a:r>
            <a:r>
              <a:rPr lang="fr-FR" sz="2800" dirty="0" smtClean="0"/>
              <a:t> </a:t>
            </a:r>
            <a:r>
              <a:rPr lang="fr-FR" sz="2800" b="1" dirty="0" smtClean="0"/>
              <a:t>et de produits </a:t>
            </a:r>
            <a:r>
              <a:rPr lang="fr-FR" sz="2400" dirty="0" smtClean="0"/>
              <a:t>sont élaborées au niveau mondial par les Nations Unies (CITI4, CPC2); au niveau régional des nomenclatures dérivées sont confectionnées par AFRISTAT (NAEMArev1, NOPEMArev1); enfin au niveau national les nomenclatures sont adoptées par chaque pays en tenant compte du contexte spécifique.</a:t>
            </a:r>
          </a:p>
          <a:p>
            <a:pPr marL="0" indent="0" eaLnBrk="1" hangingPunct="1">
              <a:lnSpc>
                <a:spcPct val="90000"/>
              </a:lnSpc>
              <a:buNone/>
            </a:pPr>
            <a:r>
              <a:rPr lang="fr-FR" sz="2400" dirty="0" smtClean="0"/>
              <a:t>Ces nomenclatures servent principalement à la codification </a:t>
            </a:r>
            <a:r>
              <a:rPr lang="fr-FR" sz="2400" b="1" dirty="0" smtClean="0"/>
              <a:t>des activités </a:t>
            </a:r>
            <a:r>
              <a:rPr lang="fr-FR" sz="2400" dirty="0" smtClean="0"/>
              <a:t>des entreprises et de leurs </a:t>
            </a:r>
            <a:r>
              <a:rPr lang="fr-FR" sz="2400" b="1" dirty="0" smtClean="0"/>
              <a:t>produits</a:t>
            </a:r>
            <a:r>
              <a:rPr lang="fr-FR" sz="2400" dirty="0" smtClean="0"/>
              <a:t>.</a:t>
            </a:r>
            <a:endParaRPr lang="fr-FR" sz="24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15</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15</a:t>
            </a:fld>
            <a:endParaRPr lang="fr-FR" altLang="fr-FR" sz="1200"/>
          </a:p>
        </p:txBody>
      </p:sp>
      <p:sp>
        <p:nvSpPr>
          <p:cNvPr id="7" name="Titre 1"/>
          <p:cNvSpPr>
            <a:spLocks noGrp="1"/>
          </p:cNvSpPr>
          <p:nvPr>
            <p:ph type="title"/>
          </p:nvPr>
        </p:nvSpPr>
        <p:spPr>
          <a:xfrm>
            <a:off x="574674" y="304801"/>
            <a:ext cx="8317805" cy="819944"/>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eaLnBrk="1" hangingPunct="1">
              <a:lnSpc>
                <a:spcPct val="90000"/>
              </a:lnSpc>
              <a:buNone/>
            </a:pPr>
            <a:r>
              <a:rPr lang="fr-FR" sz="2800" b="1" dirty="0" smtClean="0"/>
              <a:t>Le plan comptable </a:t>
            </a:r>
            <a:r>
              <a:rPr lang="fr-FR" sz="2800" dirty="0" smtClean="0"/>
              <a:t>en vigueur dans la sous-région est celui de l’OHADA (Organisation pour l’harmonisation en Afrique du droit des affaires);</a:t>
            </a:r>
          </a:p>
          <a:p>
            <a:pPr eaLnBrk="1" hangingPunct="1">
              <a:lnSpc>
                <a:spcPct val="90000"/>
              </a:lnSpc>
              <a:buNone/>
            </a:pPr>
            <a:endParaRPr lang="fr-FR" sz="2800" dirty="0" smtClean="0"/>
          </a:p>
          <a:p>
            <a:pPr marL="0" indent="109728">
              <a:lnSpc>
                <a:spcPct val="93000"/>
              </a:lnSpc>
              <a:spcBef>
                <a:spcPts val="0"/>
              </a:spcBef>
              <a:spcAft>
                <a:spcPts val="1425"/>
              </a:spcAft>
              <a:buFont typeface="Courier New" pitchFamily="49" charset="0"/>
              <a:buChar char="o"/>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800" dirty="0" smtClean="0"/>
              <a:t> sa déclinaison au niveau de l’UEMOA est le SYSCOA (Système comptable Ouest Africain).</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16</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16</a:t>
            </a:fld>
            <a:endParaRPr lang="fr-FR" altLang="fr-FR" sz="1200"/>
          </a:p>
        </p:txBody>
      </p:sp>
      <p:sp>
        <p:nvSpPr>
          <p:cNvPr id="7" name="Titre 1"/>
          <p:cNvSpPr>
            <a:spLocks noGrp="1"/>
          </p:cNvSpPr>
          <p:nvPr>
            <p:ph type="title"/>
          </p:nvPr>
        </p:nvSpPr>
        <p:spPr>
          <a:xfrm>
            <a:off x="574674" y="304801"/>
            <a:ext cx="8245797" cy="747936"/>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Le plan comptable OHADA consacre une nouvelle analyse économique beaucoup plus centrée sur l’entreprise. Par exemple:</a:t>
            </a:r>
          </a:p>
          <a:p>
            <a:pPr marL="0" indent="109728">
              <a:lnSpc>
                <a:spcPct val="93000"/>
              </a:lnSpc>
              <a:spcBef>
                <a:spcPts val="0"/>
              </a:spcBef>
              <a:spcAft>
                <a:spcPts val="1425"/>
              </a:spcAft>
              <a:buFont typeface="Wingdings" pitchFamily="2" charset="2"/>
              <a:buChar char="Ø"/>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 l’analyse financière à travers le TAFIRE (Tableau Financier des Ressources et Emplois);</a:t>
            </a:r>
          </a:p>
          <a:p>
            <a:pPr marL="0" indent="109728">
              <a:lnSpc>
                <a:spcPct val="93000"/>
              </a:lnSpc>
              <a:spcBef>
                <a:spcPts val="0"/>
              </a:spcBef>
              <a:spcAft>
                <a:spcPts val="1425"/>
              </a:spcAft>
              <a:buFont typeface="Wingdings" pitchFamily="2" charset="2"/>
              <a:buChar char="Ø"/>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 Une nouvelle présentation des états financiers dans le but d’avoir une information transparente;</a:t>
            </a:r>
          </a:p>
          <a:p>
            <a:pPr marL="0" indent="109728">
              <a:lnSpc>
                <a:spcPct val="93000"/>
              </a:lnSpc>
              <a:spcBef>
                <a:spcPts val="0"/>
              </a:spcBef>
              <a:spcAft>
                <a:spcPts val="1425"/>
              </a:spcAft>
              <a:buFont typeface="Wingdings" pitchFamily="2" charset="2"/>
              <a:buChar char="Ø"/>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 Une nouvelle approche du concept de la valeur ajoutée dite de gestion;</a:t>
            </a:r>
          </a:p>
          <a:p>
            <a:pPr marL="0" indent="109728">
              <a:lnSpc>
                <a:spcPct val="93000"/>
              </a:lnSpc>
              <a:spcBef>
                <a:spcPts val="0"/>
              </a:spcBef>
              <a:spcAft>
                <a:spcPts val="1425"/>
              </a:spcAft>
              <a:buFont typeface="Wingdings" pitchFamily="2" charset="2"/>
              <a:buChar char="Ø"/>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 L’instauration d’une documentation comptable pour les très petites entreprises.</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1600" dirty="0" smtClean="0"/>
          </a:p>
          <a:p>
            <a:pPr marL="0" indent="109728">
              <a:lnSpc>
                <a:spcPct val="93000"/>
              </a:lnSpc>
              <a:spcBef>
                <a:spcPts val="0"/>
              </a:spcBef>
              <a:spcAft>
                <a:spcPts val="1425"/>
              </a:spcAft>
              <a:buFont typeface="Wingdings" pitchFamily="2" charset="2"/>
              <a:buChar char="Ø"/>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16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17</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17</a:t>
            </a:fld>
            <a:endParaRPr lang="fr-FR" altLang="fr-FR" sz="1200"/>
          </a:p>
        </p:txBody>
      </p:sp>
      <p:sp>
        <p:nvSpPr>
          <p:cNvPr id="7" name="Titre 1"/>
          <p:cNvSpPr>
            <a:spLocks noGrp="1"/>
          </p:cNvSpPr>
          <p:nvPr>
            <p:ph type="title"/>
          </p:nvPr>
        </p:nvSpPr>
        <p:spPr>
          <a:xfrm>
            <a:off x="574674" y="304801"/>
            <a:ext cx="8245797" cy="747936"/>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a:buNone/>
            </a:pPr>
            <a:r>
              <a:rPr lang="fr-FR" sz="2000" dirty="0" smtClean="0"/>
              <a:t>Les entreprises assujetties à la tenue d’une comptabilité selon l’OHADA, confectionnent une liasse fiscale appelée « Déclaration statistique et fiscale (DSF) » en fin de chaque exercice. </a:t>
            </a:r>
          </a:p>
          <a:p>
            <a:pPr>
              <a:buNone/>
            </a:pPr>
            <a:endParaRPr lang="fr-FR" sz="2000" dirty="0" smtClean="0"/>
          </a:p>
          <a:p>
            <a:pPr>
              <a:buNone/>
            </a:pPr>
            <a:r>
              <a:rPr lang="fr-FR" sz="2000" dirty="0" smtClean="0"/>
              <a:t>Il existe trois (03) modèles de DSF à remplir par l’entreprise en fonction de son régime d’imposition : </a:t>
            </a:r>
          </a:p>
          <a:p>
            <a:pPr>
              <a:buFont typeface="Wingdings" pitchFamily="2" charset="2"/>
              <a:buChar char="Ø"/>
            </a:pPr>
            <a:r>
              <a:rPr lang="fr-FR" sz="2000" dirty="0" smtClean="0"/>
              <a:t>la DSF normale; </a:t>
            </a:r>
          </a:p>
          <a:p>
            <a:pPr>
              <a:buFont typeface="Wingdings" pitchFamily="2" charset="2"/>
              <a:buChar char="Ø"/>
            </a:pPr>
            <a:r>
              <a:rPr lang="fr-FR" sz="2000" dirty="0" smtClean="0"/>
              <a:t>la DSF simplifiée ;</a:t>
            </a:r>
          </a:p>
          <a:p>
            <a:pPr>
              <a:buFont typeface="Wingdings" pitchFamily="2" charset="2"/>
              <a:buChar char="Ø"/>
            </a:pPr>
            <a:r>
              <a:rPr lang="fr-FR" sz="2000" dirty="0" smtClean="0"/>
              <a:t>le minimum de trésorerie. </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18</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18</a:t>
            </a:fld>
            <a:endParaRPr lang="fr-FR" altLang="fr-FR" sz="1200"/>
          </a:p>
        </p:txBody>
      </p:sp>
      <p:sp>
        <p:nvSpPr>
          <p:cNvPr id="7" name="Titre 1"/>
          <p:cNvSpPr>
            <a:spLocks noGrp="1"/>
          </p:cNvSpPr>
          <p:nvPr>
            <p:ph type="title"/>
          </p:nvPr>
        </p:nvSpPr>
        <p:spPr>
          <a:xfrm>
            <a:off x="574674" y="304801"/>
            <a:ext cx="8245797" cy="747936"/>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a:buNone/>
            </a:pPr>
            <a:r>
              <a:rPr lang="fr-FR" sz="1800" dirty="0" smtClean="0"/>
              <a:t>L’imprimé de la DSF normale type SYCOA comporte au minimum dix-huit (18) feuillets comprenant les éléments suivants:</a:t>
            </a:r>
          </a:p>
          <a:p>
            <a:pPr lvl="0"/>
            <a:r>
              <a:rPr lang="fr-FR" sz="1800" dirty="0" smtClean="0"/>
              <a:t>Identification de l'entreprise ;</a:t>
            </a:r>
          </a:p>
          <a:p>
            <a:pPr lvl="0"/>
            <a:r>
              <a:rPr lang="fr-FR" sz="1800" dirty="0" smtClean="0"/>
              <a:t>Bilan-Actif ;</a:t>
            </a:r>
          </a:p>
          <a:p>
            <a:pPr lvl="0"/>
            <a:r>
              <a:rPr lang="fr-FR" sz="1800" dirty="0" smtClean="0"/>
              <a:t>Bilan-passif ;</a:t>
            </a:r>
          </a:p>
          <a:p>
            <a:pPr lvl="0"/>
            <a:r>
              <a:rPr lang="fr-FR" sz="1800" dirty="0" smtClean="0"/>
              <a:t>Détermination du résultat fiscal;</a:t>
            </a:r>
          </a:p>
          <a:p>
            <a:pPr lvl="0"/>
            <a:r>
              <a:rPr lang="fr-FR" sz="1800" dirty="0" smtClean="0"/>
              <a:t>Tableaux de suivi des déficits, des amortissements réputés différés, des provisions et charges a payer non déductibles;</a:t>
            </a:r>
          </a:p>
          <a:p>
            <a:pPr lvl="0"/>
            <a:r>
              <a:rPr lang="fr-FR" sz="1800" dirty="0" smtClean="0"/>
              <a:t>Affectation des résultats de l'exercice précédent ;</a:t>
            </a:r>
          </a:p>
          <a:p>
            <a:pPr lvl="0"/>
            <a:r>
              <a:rPr lang="fr-FR" sz="1800" dirty="0" smtClean="0"/>
              <a:t>Etat détaille des comptes de charges et de produits.</a:t>
            </a:r>
          </a:p>
          <a:p>
            <a:pPr marL="0" lvl="0" indent="0">
              <a:buNone/>
            </a:pPr>
            <a:endParaRPr lang="fr-FR" sz="12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19</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19</a:t>
            </a:fld>
            <a:endParaRPr lang="fr-FR" altLang="fr-FR" sz="1200"/>
          </a:p>
        </p:txBody>
      </p:sp>
      <p:sp>
        <p:nvSpPr>
          <p:cNvPr id="7" name="Titre 1"/>
          <p:cNvSpPr>
            <a:spLocks noGrp="1"/>
          </p:cNvSpPr>
          <p:nvPr>
            <p:ph type="title"/>
          </p:nvPr>
        </p:nvSpPr>
        <p:spPr>
          <a:xfrm>
            <a:off x="574674" y="304801"/>
            <a:ext cx="8317805" cy="819944"/>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11560" y="188640"/>
            <a:ext cx="8783638" cy="787400"/>
          </a:xfrm>
        </p:spPr>
        <p:txBody>
          <a:bodyPr/>
          <a:lstStyle/>
          <a:p>
            <a:pPr eaLnBrk="1" hangingPunct="1"/>
            <a:r>
              <a:rPr lang="fr-FR" altLang="fr-FR" sz="3200" dirty="0" smtClean="0"/>
              <a:t> Plan de présentation</a:t>
            </a:r>
          </a:p>
        </p:txBody>
      </p:sp>
      <p:sp>
        <p:nvSpPr>
          <p:cNvPr id="6147" name="Rectangle 3"/>
          <p:cNvSpPr>
            <a:spLocks noGrp="1" noChangeArrowheads="1"/>
          </p:cNvSpPr>
          <p:nvPr>
            <p:ph idx="1"/>
          </p:nvPr>
        </p:nvSpPr>
        <p:spPr>
          <a:xfrm>
            <a:off x="539552" y="1268760"/>
            <a:ext cx="8424936" cy="5112568"/>
          </a:xfrm>
        </p:spPr>
        <p:txBody>
          <a:bodyPr/>
          <a:lstStyle/>
          <a:p>
            <a:pPr eaLnBrk="1" hangingPunct="1">
              <a:lnSpc>
                <a:spcPct val="90000"/>
              </a:lnSpc>
              <a:buNone/>
            </a:pPr>
            <a:endParaRPr lang="fr-FR" altLang="fr-FR" sz="2800" b="1" dirty="0" smtClean="0"/>
          </a:p>
          <a:p>
            <a:pPr eaLnBrk="1" hangingPunct="1">
              <a:lnSpc>
                <a:spcPct val="90000"/>
              </a:lnSpc>
              <a:buNone/>
            </a:pPr>
            <a:r>
              <a:rPr lang="fr-FR" altLang="fr-FR" sz="2100" b="1" dirty="0" smtClean="0">
                <a:solidFill>
                  <a:srgbClr val="7030A0"/>
                </a:solidFill>
              </a:rPr>
              <a:t>1.</a:t>
            </a:r>
            <a:r>
              <a:rPr lang="fr-FR" altLang="fr-FR" sz="2100" dirty="0" smtClean="0"/>
              <a:t> </a:t>
            </a:r>
            <a:r>
              <a:rPr lang="fr-FR" altLang="fr-FR" sz="2400" b="1" dirty="0" smtClean="0">
                <a:solidFill>
                  <a:srgbClr val="7030A0"/>
                </a:solidFill>
              </a:rPr>
              <a:t>Qu’entend-on par statistiques d’entreprises ? </a:t>
            </a:r>
          </a:p>
          <a:p>
            <a:pPr eaLnBrk="1" hangingPunct="1">
              <a:lnSpc>
                <a:spcPct val="90000"/>
              </a:lnSpc>
              <a:buNone/>
            </a:pPr>
            <a:endParaRPr lang="fr-FR" altLang="fr-FR" sz="800" b="1" dirty="0" smtClean="0">
              <a:solidFill>
                <a:srgbClr val="7030A0"/>
              </a:solidFill>
            </a:endParaRPr>
          </a:p>
          <a:p>
            <a:pPr eaLnBrk="1" hangingPunct="1">
              <a:lnSpc>
                <a:spcPct val="90000"/>
              </a:lnSpc>
              <a:buNone/>
            </a:pPr>
            <a:r>
              <a:rPr lang="fr-FR" altLang="fr-FR" sz="2400" b="1" dirty="0" smtClean="0">
                <a:solidFill>
                  <a:srgbClr val="7030A0"/>
                </a:solidFill>
              </a:rPr>
              <a:t>2. Comment se présente le système des statistiques d’entreprises?</a:t>
            </a:r>
          </a:p>
          <a:p>
            <a:pPr eaLnBrk="1" hangingPunct="1">
              <a:lnSpc>
                <a:spcPct val="90000"/>
              </a:lnSpc>
              <a:buNone/>
            </a:pPr>
            <a:r>
              <a:rPr lang="fr-FR" altLang="fr-FR" sz="2400" b="1" dirty="0" smtClean="0">
                <a:solidFill>
                  <a:srgbClr val="7030A0"/>
                </a:solidFill>
              </a:rPr>
              <a:t>3. Quels sont les outils de base utilisés?</a:t>
            </a:r>
          </a:p>
          <a:p>
            <a:pPr eaLnBrk="1" hangingPunct="1">
              <a:lnSpc>
                <a:spcPct val="90000"/>
              </a:lnSpc>
              <a:buNone/>
            </a:pPr>
            <a:endParaRPr lang="fr-FR" sz="1200" b="1" dirty="0" smtClean="0">
              <a:solidFill>
                <a:srgbClr val="7030A0"/>
              </a:solidFill>
              <a:ea typeface="MS PGothic"/>
            </a:endParaRPr>
          </a:p>
          <a:p>
            <a:pPr eaLnBrk="1" hangingPunct="1">
              <a:lnSpc>
                <a:spcPct val="90000"/>
              </a:lnSpc>
              <a:buNone/>
            </a:pPr>
            <a:r>
              <a:rPr lang="fr-FR" sz="2400" b="1" dirty="0" smtClean="0">
                <a:solidFill>
                  <a:srgbClr val="7030A0"/>
                </a:solidFill>
                <a:ea typeface="MS PGothic"/>
              </a:rPr>
              <a:t>4.Quelles sont l’utilité et l’utilisation des statistiques  d’entreprises?</a:t>
            </a:r>
          </a:p>
          <a:p>
            <a:pPr eaLnBrk="1" hangingPunct="1">
              <a:lnSpc>
                <a:spcPct val="90000"/>
              </a:lnSpc>
              <a:buNone/>
            </a:pPr>
            <a:endParaRPr lang="fr-FR" altLang="fr-FR" sz="1000" b="1" dirty="0" smtClean="0">
              <a:solidFill>
                <a:srgbClr val="7030A0"/>
              </a:solidFill>
            </a:endParaRPr>
          </a:p>
          <a:p>
            <a:pPr eaLnBrk="1" hangingPunct="1">
              <a:lnSpc>
                <a:spcPct val="90000"/>
              </a:lnSpc>
              <a:buNone/>
            </a:pPr>
            <a:r>
              <a:rPr lang="fr-FR" sz="2400" b="1" dirty="0" smtClean="0">
                <a:solidFill>
                  <a:srgbClr val="7030A0"/>
                </a:solidFill>
                <a:ea typeface="MS PGothic"/>
              </a:rPr>
              <a:t>5.Comment se présentent les statistiques  d’entreprises au Burkina Faso ?</a:t>
            </a:r>
          </a:p>
          <a:p>
            <a:pPr eaLnBrk="1" hangingPunct="1">
              <a:lnSpc>
                <a:spcPct val="90000"/>
              </a:lnSpc>
              <a:buNone/>
            </a:pPr>
            <a:r>
              <a:rPr lang="fr-FR" sz="2400" b="1" dirty="0" smtClean="0">
                <a:solidFill>
                  <a:srgbClr val="7030A0"/>
                </a:solidFill>
                <a:ea typeface="MS PGothic"/>
              </a:rPr>
              <a:t>6. Bref aperçu de l’évolution des statistiques d’entreprises</a:t>
            </a: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Font typeface="Wingdings" pitchFamily="2" charset="2"/>
              <a:buNone/>
            </a:pPr>
            <a:endParaRPr lang="fr-FR" altLang="fr-FR" sz="2100" dirty="0" smtClean="0">
              <a:solidFill>
                <a:schemeClr val="accent2"/>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a:t>
            </a:fld>
            <a:endParaRPr lang="fr-FR" altLang="fr-FR"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 calcmode="lin" valueType="num">
                                      <p:cBhvr additive="base">
                                        <p:cTn id="7"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3" end="3"/>
                                            </p:txEl>
                                          </p:spTgt>
                                        </p:tgtEl>
                                        <p:attrNameLst>
                                          <p:attrName>style.visibility</p:attrName>
                                        </p:attrNameLst>
                                      </p:cBhvr>
                                      <p:to>
                                        <p:strVal val="visible"/>
                                      </p:to>
                                    </p:set>
                                    <p:anim calcmode="lin" valueType="num">
                                      <p:cBhvr additive="base">
                                        <p:cTn id="13"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4" end="4"/>
                                            </p:txEl>
                                          </p:spTgt>
                                        </p:tgtEl>
                                        <p:attrNameLst>
                                          <p:attrName>style.visibility</p:attrName>
                                        </p:attrNameLst>
                                      </p:cBhvr>
                                      <p:to>
                                        <p:strVal val="visible"/>
                                      </p:to>
                                    </p:set>
                                    <p:anim calcmode="lin" valueType="num">
                                      <p:cBhvr additive="base">
                                        <p:cTn id="19"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7">
                                            <p:txEl>
                                              <p:pRg st="6" end="6"/>
                                            </p:txEl>
                                          </p:spTgt>
                                        </p:tgtEl>
                                        <p:attrNameLst>
                                          <p:attrName>style.visibility</p:attrName>
                                        </p:attrNameLst>
                                      </p:cBhvr>
                                      <p:to>
                                        <p:strVal val="visible"/>
                                      </p:to>
                                    </p:set>
                                    <p:anim calcmode="lin" valueType="num">
                                      <p:cBhvr additive="base">
                                        <p:cTn id="25" dur="500" fill="hold"/>
                                        <p:tgtEl>
                                          <p:spTgt spid="614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147">
                                            <p:txEl>
                                              <p:pRg st="8" end="8"/>
                                            </p:txEl>
                                          </p:spTgt>
                                        </p:tgtEl>
                                        <p:attrNameLst>
                                          <p:attrName>style.visibility</p:attrName>
                                        </p:attrNameLst>
                                      </p:cBhvr>
                                      <p:to>
                                        <p:strVal val="visible"/>
                                      </p:to>
                                    </p:set>
                                    <p:anim calcmode="lin" valueType="num">
                                      <p:cBhvr additive="base">
                                        <p:cTn id="31" dur="500" fill="hold"/>
                                        <p:tgtEl>
                                          <p:spTgt spid="6147">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147">
                                            <p:txEl>
                                              <p:pRg st="9" end="9"/>
                                            </p:txEl>
                                          </p:spTgt>
                                        </p:tgtEl>
                                        <p:attrNameLst>
                                          <p:attrName>style.visibility</p:attrName>
                                        </p:attrNameLst>
                                      </p:cBhvr>
                                      <p:to>
                                        <p:strVal val="visible"/>
                                      </p:to>
                                    </p:set>
                                    <p:anim calcmode="lin" valueType="num">
                                      <p:cBhvr additive="base">
                                        <p:cTn id="37" dur="500" fill="hold"/>
                                        <p:tgtEl>
                                          <p:spTgt spid="6147">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14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a:buNone/>
            </a:pPr>
            <a:r>
              <a:rPr lang="fr-FR" sz="1800" dirty="0" smtClean="0"/>
              <a:t>L’imprimé de la DSF normale type SYCOA comporte au minimum dix-huit (18) feuillets comprenant les éléments suivants: ( suite et fin)</a:t>
            </a:r>
          </a:p>
          <a:p>
            <a:pPr lvl="0"/>
            <a:r>
              <a:rPr lang="fr-FR" sz="1800" dirty="0" smtClean="0"/>
              <a:t>Etat annuel des salaires;</a:t>
            </a:r>
          </a:p>
          <a:p>
            <a:pPr lvl="0"/>
            <a:r>
              <a:rPr lang="fr-FR" sz="1800" dirty="0" smtClean="0"/>
              <a:t>Etat annuel des commissions, courtages, ristournes, honoraires, droits d'auteur ; et autres rémunérations, versées à des tiers;</a:t>
            </a:r>
          </a:p>
          <a:p>
            <a:pPr lvl="0"/>
            <a:r>
              <a:rPr lang="fr-FR" sz="1800" dirty="0" smtClean="0"/>
              <a:t>Etat annuel des rémunérations des associés et des parts de bénéfices sociaux et autres revenus ;</a:t>
            </a:r>
          </a:p>
          <a:p>
            <a:pPr lvl="0"/>
            <a:r>
              <a:rPr lang="fr-FR" sz="1800" dirty="0" smtClean="0"/>
              <a:t>Etat annuel des amortissements et des provisions ;</a:t>
            </a:r>
          </a:p>
          <a:p>
            <a:pPr lvl="0"/>
            <a:r>
              <a:rPr lang="fr-FR" sz="1800" dirty="0" smtClean="0"/>
              <a:t>Relevé détaillé des loyers d'immeubles passés en charges, avec indication de l'identité et de l'adresse des bailleurs.</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20</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20</a:t>
            </a:fld>
            <a:endParaRPr lang="fr-FR" altLang="fr-FR" sz="1200"/>
          </a:p>
        </p:txBody>
      </p:sp>
      <p:sp>
        <p:nvSpPr>
          <p:cNvPr id="7" name="Titre 1"/>
          <p:cNvSpPr>
            <a:spLocks noGrp="1"/>
          </p:cNvSpPr>
          <p:nvPr>
            <p:ph type="title"/>
          </p:nvPr>
        </p:nvSpPr>
        <p:spPr>
          <a:xfrm>
            <a:off x="574674" y="304801"/>
            <a:ext cx="8245797" cy="891952"/>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extLst>
      <p:ext uri="{BB962C8B-B14F-4D97-AF65-F5344CB8AC3E}">
        <p14:creationId xmlns:p14="http://schemas.microsoft.com/office/powerpoint/2010/main" val="23591761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eaLnBrk="1" hangingPunct="1">
              <a:lnSpc>
                <a:spcPct val="90000"/>
              </a:lnSpc>
              <a:buNone/>
            </a:pPr>
            <a:r>
              <a:rPr lang="fr-FR" sz="2800" b="1" dirty="0" smtClean="0"/>
              <a:t>Les questionnaires d’enquêtes </a:t>
            </a:r>
            <a:r>
              <a:rPr lang="fr-FR" sz="2800" dirty="0" smtClean="0"/>
              <a:t>pour la collecte des données.</a:t>
            </a:r>
          </a:p>
          <a:p>
            <a:pPr marL="0" indent="0" eaLnBrk="1" hangingPunct="1">
              <a:lnSpc>
                <a:spcPct val="90000"/>
              </a:lnSpc>
              <a:buNone/>
            </a:pPr>
            <a:endParaRPr lang="fr-FR" sz="2800" dirty="0" smtClean="0"/>
          </a:p>
          <a:p>
            <a:pPr marL="0" indent="0" algn="just">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Ils varient selon le type d’enquête (questionnaire enquête de conjoncture, questionnaire enquête annuelle, questionnaire IPI, questionnaire enquête industrielle, questionnaire recensement industriel et commercial, etc.) et se composent généralement d’éléments suivants:</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-Bref rappel de la loi sur le secret statistique</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-Identification de l’entreprise et les autres modules de l’enquête.</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21</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21</a:t>
            </a:fld>
            <a:endParaRPr lang="fr-FR" altLang="fr-FR" sz="1200"/>
          </a:p>
        </p:txBody>
      </p:sp>
      <p:sp>
        <p:nvSpPr>
          <p:cNvPr id="7" name="Titre 1"/>
          <p:cNvSpPr>
            <a:spLocks noGrp="1"/>
          </p:cNvSpPr>
          <p:nvPr>
            <p:ph type="title"/>
          </p:nvPr>
        </p:nvSpPr>
        <p:spPr>
          <a:xfrm>
            <a:off x="574674" y="304801"/>
            <a:ext cx="8245797" cy="819944"/>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eaLnBrk="1" hangingPunct="1">
              <a:lnSpc>
                <a:spcPct val="90000"/>
              </a:lnSpc>
              <a:buNone/>
            </a:pPr>
            <a:r>
              <a:rPr lang="fr-FR" sz="2800" b="1" dirty="0" smtClean="0"/>
              <a:t>Les indices, indicateurs et ratios </a:t>
            </a:r>
            <a:r>
              <a:rPr lang="fr-FR" sz="2800" dirty="0" smtClean="0"/>
              <a:t>pour la mesure de l’information</a:t>
            </a:r>
          </a:p>
          <a:p>
            <a:pPr marL="0" indent="0">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smtClean="0"/>
          </a:p>
          <a:p>
            <a:pPr marL="0" indent="0">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L'indice d'une grandeur (production, prix, chiffre d’affaires, commerce extérieur,…) est le rapport entre la valeur de cette grandeur au cours d'une période courante et sa valeur au cours d'une période de base.</a:t>
            </a:r>
          </a:p>
          <a:p>
            <a:pPr marL="0" indent="0">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Il mesure la variation relative de la valeur entre la période de base et la période courante. Souvent, on multiplie le rapport par 100 ; on dit : indice base 100 à telle période.</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smtClean="0"/>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22</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22</a:t>
            </a:fld>
            <a:endParaRPr lang="fr-FR" altLang="fr-FR" sz="1200"/>
          </a:p>
        </p:txBody>
      </p:sp>
      <p:sp>
        <p:nvSpPr>
          <p:cNvPr id="7" name="Titre 1"/>
          <p:cNvSpPr>
            <a:spLocks noGrp="1"/>
          </p:cNvSpPr>
          <p:nvPr>
            <p:ph type="title"/>
          </p:nvPr>
        </p:nvSpPr>
        <p:spPr>
          <a:xfrm>
            <a:off x="574674" y="304801"/>
            <a:ext cx="8317805" cy="747936"/>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eaLnBrk="1" hangingPunct="1">
              <a:lnSpc>
                <a:spcPct val="90000"/>
              </a:lnSpc>
              <a:buNone/>
            </a:pPr>
            <a:r>
              <a:rPr lang="fr-FR" sz="2800" b="1" dirty="0" smtClean="0"/>
              <a:t>Les indices, indicateurs et ratios </a:t>
            </a:r>
            <a:r>
              <a:rPr lang="fr-FR" sz="2800" dirty="0" smtClean="0"/>
              <a:t>pour la mesure de l’information</a:t>
            </a:r>
          </a:p>
          <a:p>
            <a:pPr marL="0" indent="0">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smtClean="0"/>
          </a:p>
          <a:p>
            <a:pPr marL="0" indent="0">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Les indices permettent de calculer et de comparer facilement les évolutions de plusieurs grandeurs entre deux périodes données.</a:t>
            </a:r>
          </a:p>
          <a:p>
            <a:pPr>
              <a:buNone/>
            </a:pPr>
            <a:r>
              <a:rPr lang="fr-FR" sz="2000" dirty="0" smtClean="0"/>
              <a:t>On distingue les indices simples et les indices synthétiques:</a:t>
            </a:r>
          </a:p>
          <a:p>
            <a:pPr lvl="0"/>
            <a:r>
              <a:rPr lang="fr-FR" sz="2000" dirty="0" smtClean="0"/>
              <a:t>Indice simple : </a:t>
            </a:r>
            <a:r>
              <a:rPr lang="fr-FR" sz="2000" dirty="0" err="1" smtClean="0"/>
              <a:t>Xt</a:t>
            </a:r>
            <a:r>
              <a:rPr lang="fr-FR" sz="2000" dirty="0" smtClean="0"/>
              <a:t>/</a:t>
            </a:r>
            <a:r>
              <a:rPr lang="fr-FR" sz="2000" dirty="0" err="1" smtClean="0"/>
              <a:t>Xt</a:t>
            </a:r>
            <a:r>
              <a:rPr lang="fr-FR" sz="2000" dirty="0" smtClean="0"/>
              <a:t>-1*100 </a:t>
            </a:r>
          </a:p>
          <a:p>
            <a:pPr lvl="0"/>
            <a:r>
              <a:rPr lang="fr-FR" sz="2000" dirty="0" smtClean="0"/>
              <a:t>Indice synthétique : ∑</a:t>
            </a:r>
            <a:r>
              <a:rPr lang="fr-FR" sz="2000" dirty="0" err="1" smtClean="0"/>
              <a:t>aiXit</a:t>
            </a:r>
            <a:r>
              <a:rPr lang="fr-FR" sz="2000" dirty="0" smtClean="0"/>
              <a:t>/</a:t>
            </a:r>
            <a:r>
              <a:rPr lang="fr-FR" sz="2000" dirty="0" err="1" smtClean="0"/>
              <a:t>Xit</a:t>
            </a:r>
            <a:r>
              <a:rPr lang="fr-FR" sz="2000" dirty="0" smtClean="0"/>
              <a:t>-1*100,     ai=pondération de l’élément i.</a:t>
            </a:r>
          </a:p>
          <a:p>
            <a:pPr lvl="0">
              <a:buNone/>
            </a:pPr>
            <a:endParaRPr lang="fr-FR" sz="1400" dirty="0" smtClean="0"/>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smtClean="0"/>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23</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23</a:t>
            </a:fld>
            <a:endParaRPr lang="fr-FR" altLang="fr-FR" sz="1200"/>
          </a:p>
        </p:txBody>
      </p:sp>
      <p:sp>
        <p:nvSpPr>
          <p:cNvPr id="7" name="Titre 1"/>
          <p:cNvSpPr>
            <a:spLocks noGrp="1"/>
          </p:cNvSpPr>
          <p:nvPr>
            <p:ph type="title"/>
          </p:nvPr>
        </p:nvSpPr>
        <p:spPr>
          <a:xfrm>
            <a:off x="574674" y="304801"/>
            <a:ext cx="8317805" cy="891952"/>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109728">
              <a:lnSpc>
                <a:spcPct val="93000"/>
              </a:lnSpc>
              <a:spcBef>
                <a:spcPts val="0"/>
              </a:spcBef>
              <a:spcAft>
                <a:spcPts val="1425"/>
              </a:spcAft>
              <a:buFont typeface="Courier New" pitchFamily="49" charset="0"/>
              <a:buChar char="o"/>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800" b="1" dirty="0" smtClean="0"/>
              <a:t> Les indices, indicateurs et ratios </a:t>
            </a:r>
            <a:r>
              <a:rPr lang="fr-FR" sz="2800" dirty="0" smtClean="0"/>
              <a:t>pour la mesure de l’information</a:t>
            </a:r>
          </a:p>
          <a:p>
            <a:pPr marL="0" lvl="0">
              <a:buNone/>
            </a:pPr>
            <a:r>
              <a:rPr lang="fr-FR" sz="2100" dirty="0" smtClean="0"/>
              <a:t>Indicateurs de gestion: Chiffre d’affaires, Valeur ajoutée, Excédent brut d’exploitation…</a:t>
            </a:r>
          </a:p>
          <a:p>
            <a:pPr lvl="0">
              <a:buNone/>
            </a:pPr>
            <a:endParaRPr lang="fr-FR" sz="2100" dirty="0" smtClean="0"/>
          </a:p>
          <a:p>
            <a:pPr marL="0" lvl="0">
              <a:buNone/>
            </a:pPr>
            <a:r>
              <a:rPr lang="fr-FR" sz="2100" dirty="0" smtClean="0"/>
              <a:t>Ratios comptables et financiers: Taux de valeur ajoutée, productivité apparente du travail, taux d’endettement, taux de rentabilité…</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smtClean="0"/>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24</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24</a:t>
            </a:fld>
            <a:endParaRPr lang="fr-FR" altLang="fr-FR" sz="1200"/>
          </a:p>
        </p:txBody>
      </p:sp>
      <p:sp>
        <p:nvSpPr>
          <p:cNvPr id="7" name="Titre 1"/>
          <p:cNvSpPr>
            <a:spLocks noGrp="1"/>
          </p:cNvSpPr>
          <p:nvPr>
            <p:ph type="title"/>
          </p:nvPr>
        </p:nvSpPr>
        <p:spPr>
          <a:xfrm>
            <a:off x="574674" y="304801"/>
            <a:ext cx="8317805" cy="747936"/>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extLst>
      <p:ext uri="{BB962C8B-B14F-4D97-AF65-F5344CB8AC3E}">
        <p14:creationId xmlns:p14="http://schemas.microsoft.com/office/powerpoint/2010/main" val="14413807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109728">
              <a:lnSpc>
                <a:spcPct val="93000"/>
              </a:lnSpc>
              <a:spcBef>
                <a:spcPts val="0"/>
              </a:spcBef>
              <a:spcAft>
                <a:spcPts val="1425"/>
              </a:spcAft>
              <a:buFont typeface="Courier New" pitchFamily="49" charset="0"/>
              <a:buChar char="o"/>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800" b="1" dirty="0" smtClean="0"/>
              <a:t> </a:t>
            </a:r>
            <a:r>
              <a:rPr lang="fr-FR" sz="2400" b="1" dirty="0" smtClean="0"/>
              <a:t>Les logiciels informatiques de traitement et de gestion des bases de données </a:t>
            </a:r>
            <a:r>
              <a:rPr lang="fr-FR" sz="2400" dirty="0" smtClean="0"/>
              <a:t>pour le calcul des indicateurs et le stockage des données</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La saisie: Excel, </a:t>
            </a:r>
            <a:r>
              <a:rPr lang="fr-FR" sz="2000" dirty="0" err="1" smtClean="0"/>
              <a:t>Cspro</a:t>
            </a:r>
            <a:r>
              <a:rPr lang="fr-FR" sz="2000" dirty="0" smtClean="0"/>
              <a:t>, ….</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L’analyse statistique: Excel, SPSS, …</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2000" dirty="0" smtClean="0"/>
              <a:t>Système de gestion de bases de données : </a:t>
            </a:r>
            <a:r>
              <a:rPr lang="fr-FR" sz="2000" dirty="0" err="1" smtClean="0"/>
              <a:t>DevInfo</a:t>
            </a:r>
            <a:r>
              <a:rPr lang="fr-FR" sz="2000" dirty="0" smtClean="0"/>
              <a:t>, </a:t>
            </a:r>
            <a:r>
              <a:rPr lang="fr-FR" sz="2000" dirty="0" err="1" smtClean="0"/>
              <a:t>StatBase</a:t>
            </a:r>
            <a:r>
              <a:rPr lang="fr-FR" sz="2000" dirty="0" smtClean="0"/>
              <a:t>, </a:t>
            </a:r>
            <a:r>
              <a:rPr lang="fr-FR" sz="2000" dirty="0" err="1" smtClean="0"/>
              <a:t>Sql</a:t>
            </a:r>
            <a:r>
              <a:rPr lang="fr-FR" sz="2000" dirty="0" smtClean="0"/>
              <a:t> Server, </a:t>
            </a:r>
            <a:r>
              <a:rPr lang="fr-FR" sz="2000" dirty="0" err="1" smtClean="0"/>
              <a:t>MySql</a:t>
            </a:r>
            <a:r>
              <a:rPr lang="fr-FR" sz="2000" dirty="0" smtClean="0"/>
              <a:t>, ACCESS, …</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smtClean="0"/>
          </a:p>
          <a:p>
            <a:pPr>
              <a:buNone/>
            </a:pPr>
            <a:endParaRPr lang="fr-FR" sz="1400" dirty="0" smtClean="0"/>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smtClean="0"/>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25</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25</a:t>
            </a:fld>
            <a:endParaRPr lang="fr-FR" altLang="fr-FR" sz="1200"/>
          </a:p>
        </p:txBody>
      </p:sp>
      <p:sp>
        <p:nvSpPr>
          <p:cNvPr id="7" name="Titre 1"/>
          <p:cNvSpPr>
            <a:spLocks noGrp="1"/>
          </p:cNvSpPr>
          <p:nvPr>
            <p:ph type="title"/>
          </p:nvPr>
        </p:nvSpPr>
        <p:spPr>
          <a:xfrm>
            <a:off x="574674" y="304801"/>
            <a:ext cx="8461821" cy="747936"/>
          </a:xfrm>
        </p:spPr>
        <p:txBody>
          <a:bodyPr/>
          <a:lstStyle/>
          <a:p>
            <a:pPr marL="469900" lvl="0" indent="-469900" eaLnBrk="1" hangingPunct="1">
              <a:lnSpc>
                <a:spcPct val="90000"/>
              </a:lnSpc>
              <a:spcBef>
                <a:spcPct val="20000"/>
              </a:spcBef>
            </a:pPr>
            <a:r>
              <a:rPr lang="fr-FR" altLang="fr-FR" sz="2800" b="1" dirty="0">
                <a:solidFill>
                  <a:srgbClr val="7030A0"/>
                </a:solidFill>
              </a:rPr>
              <a:t>3. Quels sont les outils de base utilisés</a:t>
            </a:r>
            <a:r>
              <a:rPr lang="fr-FR" altLang="fr-FR" sz="2800" b="1" dirty="0" smtClean="0">
                <a:solidFill>
                  <a:srgbClr val="7030A0"/>
                </a:solidFill>
              </a:rPr>
              <a:t>?</a:t>
            </a:r>
            <a:endParaRPr lang="fr-FR"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None/>
            </a:pPr>
            <a:r>
              <a:rPr lang="fr-FR" altLang="fr-FR" sz="2400" b="1" dirty="0" smtClean="0">
                <a:solidFill>
                  <a:srgbClr val="7030A0"/>
                </a:solidFill>
              </a:rPr>
              <a:t>Quels sont les principaux objectifs?</a:t>
            </a:r>
          </a:p>
          <a:p>
            <a:pPr algn="just" eaLnBrk="1" hangingPunct="1">
              <a:lnSpc>
                <a:spcPct val="90000"/>
              </a:lnSpc>
            </a:pPr>
            <a:r>
              <a:rPr lang="fr-FR" altLang="fr-FR" sz="1800" b="1" dirty="0" smtClean="0"/>
              <a:t>Niveau micro: Les statistiques d’entreprises sont d’abord utiles à l’entreprise elle-même dans le cadre de l’élaboration du diagnostic stratégique de l’entreprise (Analyse SWOT, etc.)</a:t>
            </a:r>
          </a:p>
          <a:p>
            <a:pPr algn="just" eaLnBrk="1" hangingPunct="1">
              <a:lnSpc>
                <a:spcPct val="90000"/>
              </a:lnSpc>
            </a:pPr>
            <a:r>
              <a:rPr lang="fr-FR" altLang="fr-FR" sz="1800" b="1" dirty="0" smtClean="0"/>
              <a:t>Niveau méso: les statistiques d’entreprises servent à l’étude d’une filière  économique en vue de prendre des mesures idoines de relance et/ou de sauvegarde </a:t>
            </a:r>
          </a:p>
          <a:p>
            <a:pPr algn="just" eaLnBrk="1" hangingPunct="1">
              <a:lnSpc>
                <a:spcPct val="90000"/>
              </a:lnSpc>
            </a:pPr>
            <a:r>
              <a:rPr lang="fr-FR" altLang="fr-FR" sz="1800" b="1" dirty="0" smtClean="0"/>
              <a:t>Niveau macro: L’entreprise est une unité institutionnelle fondamentale du Système de comptabilité nationale et ses résultats jouent un rôle crucial dans les analyses et prévisions macroéconomiques.</a:t>
            </a:r>
          </a:p>
          <a:p>
            <a:pPr eaLnBrk="1" hangingPunct="1">
              <a:lnSpc>
                <a:spcPct val="90000"/>
              </a:lnSpc>
            </a:pPr>
            <a:endParaRPr lang="fr-FR" altLang="fr-FR" sz="1800" b="1"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26</a:t>
            </a:fld>
            <a:endParaRPr lang="fr-FR" altLang="fr-FR" sz="1200"/>
          </a:p>
        </p:txBody>
      </p:sp>
      <p:sp>
        <p:nvSpPr>
          <p:cNvPr id="2" name="Titre 1"/>
          <p:cNvSpPr>
            <a:spLocks noGrp="1"/>
          </p:cNvSpPr>
          <p:nvPr>
            <p:ph type="title"/>
          </p:nvPr>
        </p:nvSpPr>
        <p:spPr>
          <a:xfrm>
            <a:off x="574674" y="304800"/>
            <a:ext cx="8173789" cy="1216025"/>
          </a:xfrm>
        </p:spPr>
        <p:txBody>
          <a:bodyPr/>
          <a:lstStyle/>
          <a:p>
            <a:pPr marL="469900" lvl="0" indent="-469900" eaLnBrk="1" hangingPunct="1">
              <a:lnSpc>
                <a:spcPct val="90000"/>
              </a:lnSpc>
              <a:spcBef>
                <a:spcPct val="20000"/>
              </a:spcBef>
            </a:pPr>
            <a:r>
              <a:rPr lang="fr-FR" sz="3200" b="1" dirty="0">
                <a:solidFill>
                  <a:srgbClr val="7030A0"/>
                </a:solidFill>
                <a:ea typeface="MS PGothic"/>
              </a:rPr>
              <a:t>4</a:t>
            </a:r>
            <a:r>
              <a:rPr lang="fr-FR" sz="3200" b="1" dirty="0" smtClean="0">
                <a:solidFill>
                  <a:srgbClr val="7030A0"/>
                </a:solidFill>
                <a:ea typeface="MS PGothic"/>
              </a:rPr>
              <a:t>. Quelle </a:t>
            </a:r>
            <a:r>
              <a:rPr lang="fr-FR" sz="3200" b="1" dirty="0">
                <a:solidFill>
                  <a:srgbClr val="7030A0"/>
                </a:solidFill>
                <a:ea typeface="MS PGothic"/>
              </a:rPr>
              <a:t>est l’utilité et l’utilisation des statistiques  d’entreprises</a:t>
            </a:r>
            <a:r>
              <a:rPr lang="fr-FR" sz="3200" b="1" dirty="0" smtClean="0">
                <a:solidFill>
                  <a:srgbClr val="7030A0"/>
                </a:solidFill>
                <a:ea typeface="MS PGothic"/>
              </a:rPr>
              <a:t>?</a:t>
            </a:r>
            <a:endParaRPr lang="fr-F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marL="0" eaLnBrk="1" hangingPunct="1">
              <a:lnSpc>
                <a:spcPct val="90000"/>
              </a:lnSpc>
              <a:buNone/>
            </a:pPr>
            <a:r>
              <a:rPr lang="fr-FR" altLang="fr-FR" sz="2400" b="1" dirty="0" smtClean="0"/>
              <a:t>Qui sont les utilisateurs des statistiques d’entreprises?</a:t>
            </a:r>
          </a:p>
          <a:p>
            <a:pPr lvl="3" algn="just">
              <a:lnSpc>
                <a:spcPct val="75000"/>
              </a:lnSpc>
              <a:spcBef>
                <a:spcPct val="70000"/>
              </a:spcBef>
              <a:buClr>
                <a:schemeClr val="tx1"/>
              </a:buClr>
            </a:pPr>
            <a:r>
              <a:rPr lang="fr-FR" sz="1600" dirty="0" smtClean="0"/>
              <a:t>administrations ministérielles</a:t>
            </a:r>
          </a:p>
          <a:p>
            <a:pPr lvl="3" algn="just">
              <a:lnSpc>
                <a:spcPct val="75000"/>
              </a:lnSpc>
              <a:spcBef>
                <a:spcPct val="70000"/>
              </a:spcBef>
              <a:buClr>
                <a:schemeClr val="tx1"/>
              </a:buClr>
            </a:pPr>
            <a:r>
              <a:rPr lang="fr-FR" sz="1600" dirty="0" smtClean="0"/>
              <a:t>organismes publics</a:t>
            </a:r>
          </a:p>
          <a:p>
            <a:pPr lvl="3" algn="just">
              <a:lnSpc>
                <a:spcPct val="75000"/>
              </a:lnSpc>
              <a:spcBef>
                <a:spcPct val="70000"/>
              </a:spcBef>
              <a:buClr>
                <a:schemeClr val="tx1"/>
              </a:buClr>
            </a:pPr>
            <a:r>
              <a:rPr lang="fr-FR" sz="1600" dirty="0" smtClean="0"/>
              <a:t>collectivités locales</a:t>
            </a:r>
          </a:p>
          <a:p>
            <a:pPr lvl="3" algn="just">
              <a:lnSpc>
                <a:spcPct val="75000"/>
              </a:lnSpc>
              <a:spcBef>
                <a:spcPct val="70000"/>
              </a:spcBef>
              <a:buClr>
                <a:schemeClr val="tx1"/>
              </a:buClr>
            </a:pPr>
            <a:r>
              <a:rPr lang="fr-FR" sz="1600" dirty="0" smtClean="0"/>
              <a:t>entreprises</a:t>
            </a:r>
          </a:p>
          <a:p>
            <a:pPr lvl="3" algn="just">
              <a:lnSpc>
                <a:spcPct val="75000"/>
              </a:lnSpc>
              <a:spcBef>
                <a:spcPct val="70000"/>
              </a:spcBef>
              <a:buClr>
                <a:schemeClr val="tx1"/>
              </a:buClr>
            </a:pPr>
            <a:r>
              <a:rPr lang="fr-FR" sz="1600" dirty="0" smtClean="0"/>
              <a:t>universités, instituts de recherche</a:t>
            </a:r>
          </a:p>
          <a:p>
            <a:pPr lvl="3" algn="just">
              <a:lnSpc>
                <a:spcPct val="75000"/>
              </a:lnSpc>
              <a:spcBef>
                <a:spcPct val="70000"/>
              </a:spcBef>
              <a:buClr>
                <a:schemeClr val="tx1"/>
              </a:buClr>
            </a:pPr>
            <a:r>
              <a:rPr lang="fr-FR" sz="1600" dirty="0" smtClean="0"/>
              <a:t>organisations internationales</a:t>
            </a:r>
          </a:p>
          <a:p>
            <a:pPr lvl="3" algn="just">
              <a:lnSpc>
                <a:spcPct val="75000"/>
              </a:lnSpc>
              <a:spcBef>
                <a:spcPct val="70000"/>
              </a:spcBef>
              <a:buClr>
                <a:schemeClr val="tx1"/>
              </a:buClr>
            </a:pPr>
            <a:r>
              <a:rPr lang="fr-FR" sz="1600" dirty="0" smtClean="0"/>
              <a:t>bureaux d’études</a:t>
            </a:r>
          </a:p>
          <a:p>
            <a:pPr lvl="3" algn="just">
              <a:lnSpc>
                <a:spcPct val="75000"/>
              </a:lnSpc>
              <a:spcBef>
                <a:spcPct val="70000"/>
              </a:spcBef>
              <a:buClr>
                <a:schemeClr val="tx1"/>
              </a:buClr>
            </a:pPr>
            <a:r>
              <a:rPr lang="fr-FR" sz="1600" dirty="0" smtClean="0"/>
              <a:t>ONG</a:t>
            </a:r>
          </a:p>
          <a:p>
            <a:pPr lvl="3" algn="just">
              <a:lnSpc>
                <a:spcPct val="75000"/>
              </a:lnSpc>
              <a:spcBef>
                <a:spcPct val="70000"/>
              </a:spcBef>
              <a:buClr>
                <a:schemeClr val="tx1"/>
              </a:buClr>
            </a:pPr>
            <a:r>
              <a:rPr lang="fr-FR" sz="1600" dirty="0" smtClean="0"/>
              <a:t>organisations de la société civile</a:t>
            </a:r>
          </a:p>
          <a:p>
            <a:pPr lvl="3" algn="just">
              <a:lnSpc>
                <a:spcPct val="75000"/>
              </a:lnSpc>
              <a:spcBef>
                <a:spcPct val="70000"/>
              </a:spcBef>
              <a:buClr>
                <a:schemeClr val="tx1"/>
              </a:buClr>
            </a:pPr>
            <a:r>
              <a:rPr lang="fr-FR" sz="1600" dirty="0" smtClean="0"/>
              <a:t>etc.</a:t>
            </a:r>
          </a:p>
          <a:p>
            <a:pPr eaLnBrk="1" hangingPunct="1">
              <a:lnSpc>
                <a:spcPct val="90000"/>
              </a:lnSpc>
              <a:buNone/>
            </a:pPr>
            <a:endParaRPr lang="fr-FR" altLang="fr-FR" sz="2400" b="1" dirty="0" smtClean="0">
              <a:solidFill>
                <a:srgbClr val="7030A0"/>
              </a:solidFill>
            </a:endParaRPr>
          </a:p>
          <a:p>
            <a:pPr eaLnBrk="1" hangingPunct="1">
              <a:lnSpc>
                <a:spcPct val="90000"/>
              </a:lnSpc>
            </a:pPr>
            <a:endParaRPr lang="fr-FR" altLang="fr-FR" sz="2400" b="1"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27</a:t>
            </a:fld>
            <a:endParaRPr lang="fr-FR" altLang="fr-FR" sz="1200"/>
          </a:p>
        </p:txBody>
      </p:sp>
      <p:sp>
        <p:nvSpPr>
          <p:cNvPr id="2" name="Titre 1"/>
          <p:cNvSpPr>
            <a:spLocks noGrp="1"/>
          </p:cNvSpPr>
          <p:nvPr>
            <p:ph type="title"/>
          </p:nvPr>
        </p:nvSpPr>
        <p:spPr>
          <a:xfrm>
            <a:off x="574674" y="304800"/>
            <a:ext cx="8245797" cy="1216025"/>
          </a:xfrm>
        </p:spPr>
        <p:txBody>
          <a:bodyPr/>
          <a:lstStyle/>
          <a:p>
            <a:r>
              <a:rPr lang="fr-FR" sz="3200" b="1" dirty="0">
                <a:solidFill>
                  <a:srgbClr val="7030A0"/>
                </a:solidFill>
                <a:ea typeface="MS PGothic"/>
              </a:rPr>
              <a:t>4. Quelle est l’utilité et l’utilisation des statistiques  d’entreprises?</a:t>
            </a:r>
            <a:endParaRPr lang="fr-F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algn="just" eaLnBrk="1" hangingPunct="1">
              <a:lnSpc>
                <a:spcPct val="90000"/>
              </a:lnSpc>
            </a:pPr>
            <a:r>
              <a:rPr lang="fr-FR" altLang="fr-FR" sz="1800" b="1" dirty="0" smtClean="0"/>
              <a:t>Les statistiques d’entreprises du Burkina couvrent principalement les secteurs secondaire (extraction, manufacture, Eau&amp;énergie, BTP) et tertiaire (commerce et les services);</a:t>
            </a:r>
          </a:p>
          <a:p>
            <a:pPr marL="0" indent="0" algn="just" eaLnBrk="1" hangingPunct="1">
              <a:lnSpc>
                <a:spcPct val="90000"/>
              </a:lnSpc>
              <a:buNone/>
            </a:pPr>
            <a:endParaRPr lang="fr-FR" altLang="fr-FR" sz="1800" b="1" dirty="0" smtClean="0"/>
          </a:p>
          <a:p>
            <a:pPr algn="just" eaLnBrk="1" hangingPunct="1">
              <a:lnSpc>
                <a:spcPct val="90000"/>
              </a:lnSpc>
            </a:pPr>
            <a:r>
              <a:rPr lang="fr-FR" altLang="fr-FR" sz="1800" b="1" dirty="0" smtClean="0"/>
              <a:t>Les indicateurs élaborés portent principalement sur la production, les ventes, les consommations intermédiaires, l’énergie, la démographie des entreprises, l’emploi, les prix, la trésorerie, les résultats des entreprises, l’investissement.</a:t>
            </a:r>
          </a:p>
          <a:p>
            <a:pPr eaLnBrk="1" hangingPunct="1">
              <a:lnSpc>
                <a:spcPct val="90000"/>
              </a:lnSpc>
            </a:pPr>
            <a:endParaRPr lang="fr-FR" altLang="fr-FR" sz="2400" b="1" dirty="0" smtClean="0">
              <a:solidFill>
                <a:srgbClr val="7030A0"/>
              </a:solidFill>
            </a:endParaRPr>
          </a:p>
          <a:p>
            <a:pPr eaLnBrk="1" hangingPunct="1">
              <a:lnSpc>
                <a:spcPct val="90000"/>
              </a:lnSpc>
            </a:pPr>
            <a:endParaRPr lang="fr-FR" altLang="fr-FR" sz="2400" b="1"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28</a:t>
            </a:fld>
            <a:endParaRPr lang="fr-FR" altLang="fr-FR" sz="1200"/>
          </a:p>
        </p:txBody>
      </p:sp>
      <p:sp>
        <p:nvSpPr>
          <p:cNvPr id="2" name="Titre 1"/>
          <p:cNvSpPr>
            <a:spLocks noGrp="1"/>
          </p:cNvSpPr>
          <p:nvPr>
            <p:ph type="title"/>
          </p:nvPr>
        </p:nvSpPr>
        <p:spPr>
          <a:xfrm>
            <a:off x="395536" y="304801"/>
            <a:ext cx="8640960" cy="891952"/>
          </a:xfrm>
        </p:spPr>
        <p:txBody>
          <a:bodyPr/>
          <a:lstStyle/>
          <a:p>
            <a:pPr marL="469900" lvl="0" indent="-469900" eaLnBrk="1" hangingPunct="1">
              <a:lnSpc>
                <a:spcPct val="90000"/>
              </a:lnSpc>
              <a:spcBef>
                <a:spcPct val="20000"/>
              </a:spcBef>
            </a:pPr>
            <a:r>
              <a:rPr lang="fr-FR" sz="2800" b="1" dirty="0">
                <a:solidFill>
                  <a:srgbClr val="7030A0"/>
                </a:solidFill>
                <a:ea typeface="MS PGothic"/>
              </a:rPr>
              <a:t>5</a:t>
            </a:r>
            <a:r>
              <a:rPr lang="fr-FR" sz="2800" b="1" dirty="0" smtClean="0">
                <a:solidFill>
                  <a:srgbClr val="7030A0"/>
                </a:solidFill>
                <a:ea typeface="MS PGothic"/>
              </a:rPr>
              <a:t>. Comment </a:t>
            </a:r>
            <a:r>
              <a:rPr lang="fr-FR" sz="2800" b="1" dirty="0">
                <a:solidFill>
                  <a:srgbClr val="7030A0"/>
                </a:solidFill>
                <a:ea typeface="MS PGothic"/>
              </a:rPr>
              <a:t>se présentent les statistiques  d’entreprises au Burkina Faso</a:t>
            </a:r>
            <a:r>
              <a:rPr lang="fr-FR" sz="2800" b="1" dirty="0" smtClean="0">
                <a:solidFill>
                  <a:srgbClr val="7030A0"/>
                </a:solidFill>
                <a:ea typeface="MS PGothic"/>
              </a:rPr>
              <a:t>?</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anim calcmode="lin" valueType="num">
                                      <p:cBhvr additive="base">
                                        <p:cTn id="13"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611560" y="1844824"/>
            <a:ext cx="8148638" cy="4267200"/>
          </a:xfrm>
        </p:spPr>
        <p:txBody>
          <a:bodyPr/>
          <a:lstStyle/>
          <a:p>
            <a:pPr marL="0" indent="0" eaLnBrk="1" hangingPunct="1">
              <a:lnSpc>
                <a:spcPct val="90000"/>
              </a:lnSpc>
              <a:buNone/>
            </a:pPr>
            <a:r>
              <a:rPr lang="fr-FR" altLang="fr-FR" sz="1800" b="1" dirty="0" smtClean="0">
                <a:solidFill>
                  <a:srgbClr val="7030A0"/>
                </a:solidFill>
              </a:rPr>
              <a:t>A l’état actuel, les informations disponibles portent sur:</a:t>
            </a:r>
          </a:p>
          <a:p>
            <a:pPr algn="just"/>
            <a:r>
              <a:rPr lang="fr-FR" sz="1800" dirty="0" smtClean="0"/>
              <a:t>L’Indice harmonisé de la production industrielle (IHPI):</a:t>
            </a:r>
          </a:p>
          <a:p>
            <a:pPr marL="0" algn="just">
              <a:buNone/>
            </a:pPr>
            <a:r>
              <a:rPr lang="fr-FR" sz="1800" dirty="0" smtClean="0"/>
              <a:t>L’IHPI mesure l’évolution mensuelle de la production industrielle des unités de transformation</a:t>
            </a:r>
          </a:p>
          <a:p>
            <a:pPr algn="just"/>
            <a:r>
              <a:rPr lang="fr-FR" sz="1800" dirty="0" smtClean="0"/>
              <a:t>La Note de conjoncture des entreprises</a:t>
            </a:r>
          </a:p>
          <a:p>
            <a:pPr marL="0" algn="just">
              <a:buNone/>
            </a:pPr>
            <a:r>
              <a:rPr lang="fr-FR" sz="1800" dirty="0" smtClean="0"/>
              <a:t>Elle est basée notamment sur l’analyse des soldes d'opinions des entrepreneurs, qui mesurent les tendances trimestrielles de la production, des prix, de l’emploi, etc.</a:t>
            </a:r>
          </a:p>
          <a:p>
            <a:pPr algn="just"/>
            <a:r>
              <a:rPr lang="fr-FR" sz="1800" dirty="0" smtClean="0"/>
              <a:t>Le Répertoire statistique des entreprises:</a:t>
            </a:r>
          </a:p>
          <a:p>
            <a:pPr marL="0" algn="just">
              <a:buNone/>
            </a:pPr>
            <a:r>
              <a:rPr lang="fr-FR" sz="1800" dirty="0" smtClean="0"/>
              <a:t>Base de données de référence pour l’information sur la situation annuelle du tissu des entreprises et la sélection des échantillons pour diverses enquêtes et études portant sur les entreprises.</a:t>
            </a:r>
          </a:p>
          <a:p>
            <a:pPr>
              <a:buNone/>
            </a:pPr>
            <a:endParaRPr lang="fr-FR" sz="1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29</a:t>
            </a:fld>
            <a:endParaRPr lang="fr-FR" altLang="fr-FR" sz="1200"/>
          </a:p>
        </p:txBody>
      </p:sp>
      <p:sp>
        <p:nvSpPr>
          <p:cNvPr id="7" name="Titre 1"/>
          <p:cNvSpPr>
            <a:spLocks noGrp="1"/>
          </p:cNvSpPr>
          <p:nvPr>
            <p:ph type="title"/>
          </p:nvPr>
        </p:nvSpPr>
        <p:spPr>
          <a:xfrm>
            <a:off x="251520" y="304801"/>
            <a:ext cx="8892479" cy="963960"/>
          </a:xfrm>
        </p:spPr>
        <p:txBody>
          <a:bodyPr/>
          <a:lstStyle/>
          <a:p>
            <a:pPr marL="469900" lvl="0" indent="-469900" eaLnBrk="1" hangingPunct="1">
              <a:lnSpc>
                <a:spcPct val="90000"/>
              </a:lnSpc>
              <a:spcBef>
                <a:spcPct val="20000"/>
              </a:spcBef>
            </a:pPr>
            <a:r>
              <a:rPr lang="fr-FR" sz="2800" b="1" dirty="0">
                <a:solidFill>
                  <a:srgbClr val="7030A0"/>
                </a:solidFill>
                <a:ea typeface="MS PGothic"/>
              </a:rPr>
              <a:t>5</a:t>
            </a:r>
            <a:r>
              <a:rPr lang="fr-FR" sz="2800" b="1" dirty="0" smtClean="0">
                <a:solidFill>
                  <a:srgbClr val="7030A0"/>
                </a:solidFill>
                <a:ea typeface="MS PGothic"/>
              </a:rPr>
              <a:t>. Comment </a:t>
            </a:r>
            <a:r>
              <a:rPr lang="fr-FR" sz="2800" b="1" dirty="0">
                <a:solidFill>
                  <a:srgbClr val="7030A0"/>
                </a:solidFill>
                <a:ea typeface="MS PGothic"/>
              </a:rPr>
              <a:t>se présentent les statistiques  d’entreprises au Burkina Faso</a:t>
            </a:r>
            <a:r>
              <a:rPr lang="fr-FR" sz="2800" b="1" dirty="0" smtClean="0">
                <a:solidFill>
                  <a:srgbClr val="7030A0"/>
                </a:solidFill>
                <a:ea typeface="MS PGothic"/>
              </a:rPr>
              <a:t>?</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additive="base">
                                        <p:cTn id="31"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147">
                                            <p:txEl>
                                              <p:pRg st="5" end="5"/>
                                            </p:txEl>
                                          </p:spTgt>
                                        </p:tgtEl>
                                        <p:attrNameLst>
                                          <p:attrName>style.visibility</p:attrName>
                                        </p:attrNameLst>
                                      </p:cBhvr>
                                      <p:to>
                                        <p:strVal val="visible"/>
                                      </p:to>
                                    </p:set>
                                    <p:anim calcmode="lin" valueType="num">
                                      <p:cBhvr additive="base">
                                        <p:cTn id="37" dur="500" fill="hold"/>
                                        <p:tgtEl>
                                          <p:spTgt spid="614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14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147">
                                            <p:txEl>
                                              <p:pRg st="6" end="6"/>
                                            </p:txEl>
                                          </p:spTgt>
                                        </p:tgtEl>
                                        <p:attrNameLst>
                                          <p:attrName>style.visibility</p:attrName>
                                        </p:attrNameLst>
                                      </p:cBhvr>
                                      <p:to>
                                        <p:strVal val="visible"/>
                                      </p:to>
                                    </p:set>
                                    <p:anim calcmode="lin" valueType="num">
                                      <p:cBhvr additive="base">
                                        <p:cTn id="43" dur="500" fill="hold"/>
                                        <p:tgtEl>
                                          <p:spTgt spid="614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14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54480" y="332656"/>
            <a:ext cx="8783638" cy="1003424"/>
          </a:xfrm>
        </p:spPr>
        <p:txBody>
          <a:bodyPr/>
          <a:lstStyle/>
          <a:p>
            <a:pPr eaLnBrk="1" hangingPunct="1">
              <a:lnSpc>
                <a:spcPct val="90000"/>
              </a:lnSpc>
            </a:pPr>
            <a:r>
              <a:rPr lang="fr-FR" altLang="fr-FR" sz="3200" dirty="0" smtClean="0"/>
              <a:t> </a:t>
            </a:r>
            <a:r>
              <a:rPr lang="fr-FR" altLang="fr-FR" sz="3200" b="1" dirty="0" smtClean="0">
                <a:solidFill>
                  <a:srgbClr val="7030A0"/>
                </a:solidFill>
              </a:rPr>
              <a:t>1. </a:t>
            </a:r>
            <a:r>
              <a:rPr lang="fr-FR" altLang="fr-FR" sz="3200" b="1" dirty="0">
                <a:solidFill>
                  <a:srgbClr val="7030A0"/>
                </a:solidFill>
              </a:rPr>
              <a:t>Qu’entend-on par statistiques d’entreprises? </a:t>
            </a:r>
          </a:p>
        </p:txBody>
      </p:sp>
      <p:sp>
        <p:nvSpPr>
          <p:cNvPr id="6147" name="Rectangle 3"/>
          <p:cNvSpPr>
            <a:spLocks noGrp="1" noChangeArrowheads="1"/>
          </p:cNvSpPr>
          <p:nvPr>
            <p:ph idx="1"/>
          </p:nvPr>
        </p:nvSpPr>
        <p:spPr>
          <a:xfrm>
            <a:off x="571500" y="1928812"/>
            <a:ext cx="8248972" cy="4380507"/>
          </a:xfrm>
        </p:spPr>
        <p:txBody>
          <a:bodyPr/>
          <a:lstStyle/>
          <a:p>
            <a:pPr eaLnBrk="1" hangingPunct="1">
              <a:lnSpc>
                <a:spcPct val="90000"/>
              </a:lnSpc>
              <a:buNone/>
            </a:pPr>
            <a:r>
              <a:rPr lang="fr-FR" altLang="fr-FR" sz="2100" dirty="0" smtClean="0"/>
              <a:t>La statistique est une technique permettant la synthèse de l’information recueillie sur un ensemble nombreux. Parlant d’ensemble nombreux, il peut s’agir d’individus, (population), des logements, des villes, des animaux, des entreprises…</a:t>
            </a:r>
          </a:p>
          <a:p>
            <a:pPr eaLnBrk="1" hangingPunct="1">
              <a:lnSpc>
                <a:spcPct val="90000"/>
              </a:lnSpc>
              <a:buNone/>
            </a:pPr>
            <a:endParaRPr lang="fr-FR" altLang="fr-FR" sz="2100" dirty="0" smtClean="0"/>
          </a:p>
          <a:p>
            <a:pPr eaLnBrk="1" hangingPunct="1">
              <a:lnSpc>
                <a:spcPct val="90000"/>
              </a:lnSpc>
              <a:buNone/>
            </a:pPr>
            <a:r>
              <a:rPr lang="fr-FR" altLang="fr-FR" sz="2100" dirty="0" smtClean="0"/>
              <a:t>L'entreprise est la plus petite combinaison d'unités légales qui constitue une unité organisationnelle de production de </a:t>
            </a:r>
            <a:r>
              <a:rPr lang="fr-FR" altLang="fr-FR" sz="2100" dirty="0" smtClean="0">
                <a:hlinkClick r:id="rId2"/>
              </a:rPr>
              <a:t>biens</a:t>
            </a:r>
            <a:r>
              <a:rPr lang="fr-FR" altLang="fr-FR" sz="2100" dirty="0" smtClean="0"/>
              <a:t> et de </a:t>
            </a:r>
            <a:r>
              <a:rPr lang="fr-FR" altLang="fr-FR" sz="2100" dirty="0" smtClean="0">
                <a:hlinkClick r:id="rId3"/>
              </a:rPr>
              <a:t>services</a:t>
            </a:r>
            <a:r>
              <a:rPr lang="fr-FR" altLang="fr-FR" sz="2100" dirty="0" smtClean="0"/>
              <a:t> jouissant d'une certaine autonomie de décision, notamment pour l'affectation de ses ressources courantes (INSEE).</a:t>
            </a:r>
          </a:p>
          <a:p>
            <a:pPr eaLnBrk="1" hangingPunct="1">
              <a:lnSpc>
                <a:spcPct val="90000"/>
              </a:lnSpc>
              <a:buNone/>
            </a:pPr>
            <a:endParaRPr lang="fr-FR" altLang="fr-FR" sz="2100" dirty="0" smtClean="0">
              <a:solidFill>
                <a:srgbClr val="FF000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a:t>
            </a:fld>
            <a:endParaRPr lang="fr-FR" altLang="fr-FR"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anim calcmode="lin" valueType="num">
                                      <p:cBhvr additive="base">
                                        <p:cTn id="13"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611560" y="1844824"/>
            <a:ext cx="8148638" cy="4638526"/>
          </a:xfrm>
        </p:spPr>
        <p:txBody>
          <a:bodyPr/>
          <a:lstStyle/>
          <a:p>
            <a:pPr marL="0"/>
            <a:r>
              <a:rPr lang="fr-FR" sz="1800" dirty="0" smtClean="0"/>
              <a:t>Le Recensement industriel et commercial des entreprises:</a:t>
            </a:r>
          </a:p>
          <a:p>
            <a:pPr marL="0">
              <a:buNone/>
            </a:pPr>
            <a:r>
              <a:rPr lang="fr-FR" sz="1800" dirty="0" smtClean="0"/>
              <a:t>Le dernier RIC a été réalisé en 2009. Il permet, à chaque édition, de disposer d’une photographie du tissu des entreprises et son évolution.</a:t>
            </a:r>
          </a:p>
          <a:p>
            <a:r>
              <a:rPr lang="fr-FR" sz="1800" dirty="0" smtClean="0"/>
              <a:t>Les résultats de l’enquête industrielle</a:t>
            </a:r>
          </a:p>
          <a:p>
            <a:pPr marL="0" algn="just">
              <a:buNone/>
            </a:pPr>
            <a:r>
              <a:rPr lang="fr-FR" sz="1800" dirty="0" smtClean="0"/>
              <a:t>La dernière édition a été réalisée en 2011. Elle permet à chaque édition de disposer d’une masse d’information chiffrée sur la performance des unités industrielles</a:t>
            </a:r>
          </a:p>
          <a:p>
            <a:endParaRPr lang="fr-FR" sz="1400" dirty="0" smtClean="0"/>
          </a:p>
          <a:p>
            <a:endParaRPr lang="fr-FR" sz="1400" dirty="0" smtClean="0"/>
          </a:p>
          <a:p>
            <a:endParaRPr lang="fr-FR" sz="1400" dirty="0" smtClean="0"/>
          </a:p>
          <a:p>
            <a:endParaRPr lang="fr-FR" sz="1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30</a:t>
            </a:fld>
            <a:endParaRPr lang="fr-FR" altLang="fr-FR" sz="1200"/>
          </a:p>
        </p:txBody>
      </p:sp>
      <p:sp>
        <p:nvSpPr>
          <p:cNvPr id="7" name="Titre 1"/>
          <p:cNvSpPr>
            <a:spLocks noGrp="1"/>
          </p:cNvSpPr>
          <p:nvPr>
            <p:ph type="title"/>
          </p:nvPr>
        </p:nvSpPr>
        <p:spPr>
          <a:xfrm>
            <a:off x="395536" y="304801"/>
            <a:ext cx="8640959" cy="891952"/>
          </a:xfrm>
        </p:spPr>
        <p:txBody>
          <a:bodyPr/>
          <a:lstStyle/>
          <a:p>
            <a:pPr marL="469900" lvl="0" indent="-469900" eaLnBrk="1" hangingPunct="1">
              <a:lnSpc>
                <a:spcPct val="90000"/>
              </a:lnSpc>
              <a:spcBef>
                <a:spcPct val="20000"/>
              </a:spcBef>
            </a:pPr>
            <a:r>
              <a:rPr lang="fr-FR" sz="2800" b="1" dirty="0">
                <a:solidFill>
                  <a:srgbClr val="7030A0"/>
                </a:solidFill>
                <a:ea typeface="MS PGothic"/>
              </a:rPr>
              <a:t>5</a:t>
            </a:r>
            <a:r>
              <a:rPr lang="fr-FR" sz="2800" b="1" dirty="0" smtClean="0">
                <a:solidFill>
                  <a:srgbClr val="7030A0"/>
                </a:solidFill>
                <a:ea typeface="MS PGothic"/>
              </a:rPr>
              <a:t>. Comment </a:t>
            </a:r>
            <a:r>
              <a:rPr lang="fr-FR" sz="2800" b="1" dirty="0">
                <a:solidFill>
                  <a:srgbClr val="7030A0"/>
                </a:solidFill>
                <a:ea typeface="MS PGothic"/>
              </a:rPr>
              <a:t>se présentent les statistiques  d’entreprises au Burkina Faso</a:t>
            </a:r>
            <a:r>
              <a:rPr lang="fr-FR" sz="2800" b="1" dirty="0" smtClean="0">
                <a:solidFill>
                  <a:srgbClr val="7030A0"/>
                </a:solidFill>
                <a:ea typeface="MS PGothic"/>
              </a:rPr>
              <a:t>?</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 calcmode="lin" valueType="num">
                                      <p:cBhvr additive="base">
                                        <p:cTn id="7"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0" end="0"/>
                                            </p:txEl>
                                          </p:spTgt>
                                        </p:tgtEl>
                                        <p:attrNameLst>
                                          <p:attrName>style.visibility</p:attrName>
                                        </p:attrNameLst>
                                      </p:cBhvr>
                                      <p:to>
                                        <p:strVal val="visible"/>
                                      </p:to>
                                    </p:set>
                                    <p:anim calcmode="lin" valueType="num">
                                      <p:cBhvr additive="base">
                                        <p:cTn id="13"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pPr>
            <a:r>
              <a:rPr lang="fr-FR" altLang="fr-FR" sz="2400" b="1" dirty="0" smtClean="0">
                <a:solidFill>
                  <a:srgbClr val="7030A0"/>
                </a:solidFill>
              </a:rPr>
              <a:t>Les autres types informations disponibles concernent:</a:t>
            </a:r>
          </a:p>
          <a:p>
            <a:r>
              <a:rPr lang="fr-FR" sz="1800" dirty="0" smtClean="0"/>
              <a:t>L’exploitation des Déclarations statistiques et fiscales des entreprises ;</a:t>
            </a:r>
          </a:p>
          <a:p>
            <a:r>
              <a:rPr lang="fr-FR" sz="1800" dirty="0" smtClean="0"/>
              <a:t>L’exploitation des rapports d’activité des banques et compagnies d’assurances ;</a:t>
            </a:r>
          </a:p>
          <a:p>
            <a:r>
              <a:rPr lang="fr-FR" sz="1800" dirty="0" smtClean="0"/>
              <a:t>La production des indicateurs de gouvernance d’entreprises ;</a:t>
            </a:r>
          </a:p>
          <a:p>
            <a:r>
              <a:rPr lang="fr-FR" sz="1800" dirty="0" smtClean="0"/>
              <a:t>Les résultats de l’enquête sur le secteur informel non agricole;</a:t>
            </a:r>
          </a:p>
          <a:p>
            <a:r>
              <a:rPr lang="fr-FR" sz="1800" dirty="0" smtClean="0"/>
              <a:t>La mercuriale des prix;</a:t>
            </a:r>
          </a:p>
          <a:p>
            <a:r>
              <a:rPr lang="fr-FR" sz="1800" dirty="0" smtClean="0"/>
              <a:t>Le Fichier NERE </a:t>
            </a:r>
          </a:p>
          <a:p>
            <a:r>
              <a:rPr lang="fr-FR" sz="1800" dirty="0" smtClean="0"/>
              <a:t>Le Répertoire du CEFORE</a:t>
            </a:r>
          </a:p>
          <a:p>
            <a:r>
              <a:rPr lang="fr-FR" sz="1800" dirty="0" smtClean="0"/>
              <a:t>Etc.</a:t>
            </a:r>
          </a:p>
          <a:p>
            <a:pPr eaLnBrk="1" hangingPunct="1">
              <a:lnSpc>
                <a:spcPct val="90000"/>
              </a:lnSpc>
            </a:pPr>
            <a:endParaRPr lang="fr-FR" altLang="fr-FR" sz="2400" b="1" dirty="0" smtClean="0">
              <a:solidFill>
                <a:srgbClr val="7030A0"/>
              </a:solidFill>
            </a:endParaRPr>
          </a:p>
          <a:p>
            <a:pPr eaLnBrk="1" hangingPunct="1">
              <a:lnSpc>
                <a:spcPct val="90000"/>
              </a:lnSpc>
            </a:pPr>
            <a:endParaRPr lang="fr-FR" altLang="fr-FR" sz="2400" b="1" dirty="0" smtClean="0">
              <a:solidFill>
                <a:srgbClr val="7030A0"/>
              </a:solidFill>
            </a:endParaRPr>
          </a:p>
          <a:p>
            <a:pPr eaLnBrk="1" hangingPunct="1">
              <a:lnSpc>
                <a:spcPct val="90000"/>
              </a:lnSpc>
            </a:pPr>
            <a:endParaRPr lang="fr-FR" altLang="fr-FR" sz="2400" b="1"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31</a:t>
            </a:fld>
            <a:endParaRPr lang="fr-FR" altLang="fr-FR" sz="1200"/>
          </a:p>
        </p:txBody>
      </p:sp>
      <p:sp>
        <p:nvSpPr>
          <p:cNvPr id="7" name="Titre 1"/>
          <p:cNvSpPr>
            <a:spLocks noGrp="1"/>
          </p:cNvSpPr>
          <p:nvPr>
            <p:ph type="title"/>
          </p:nvPr>
        </p:nvSpPr>
        <p:spPr>
          <a:xfrm>
            <a:off x="251520" y="304801"/>
            <a:ext cx="8784975" cy="963960"/>
          </a:xfrm>
        </p:spPr>
        <p:txBody>
          <a:bodyPr/>
          <a:lstStyle/>
          <a:p>
            <a:pPr marL="469900" lvl="0" indent="-469900" eaLnBrk="1" hangingPunct="1">
              <a:lnSpc>
                <a:spcPct val="90000"/>
              </a:lnSpc>
              <a:spcBef>
                <a:spcPct val="20000"/>
              </a:spcBef>
            </a:pPr>
            <a:r>
              <a:rPr lang="fr-FR" sz="2800" b="1" dirty="0">
                <a:solidFill>
                  <a:srgbClr val="7030A0"/>
                </a:solidFill>
                <a:ea typeface="MS PGothic"/>
              </a:rPr>
              <a:t>5</a:t>
            </a:r>
            <a:r>
              <a:rPr lang="fr-FR" sz="2800" b="1" dirty="0" smtClean="0">
                <a:solidFill>
                  <a:srgbClr val="7030A0"/>
                </a:solidFill>
                <a:ea typeface="MS PGothic"/>
              </a:rPr>
              <a:t>. Comment </a:t>
            </a:r>
            <a:r>
              <a:rPr lang="fr-FR" sz="2800" b="1" dirty="0">
                <a:solidFill>
                  <a:srgbClr val="7030A0"/>
                </a:solidFill>
                <a:ea typeface="MS PGothic"/>
              </a:rPr>
              <a:t>se présentent les statistiques  d’entreprises au Burkina Faso</a:t>
            </a:r>
            <a:r>
              <a:rPr lang="fr-FR" sz="2800" b="1" dirty="0" smtClean="0">
                <a:solidFill>
                  <a:srgbClr val="7030A0"/>
                </a:solidFill>
                <a:ea typeface="MS PGothic"/>
              </a:rPr>
              <a:t>?</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additive="base">
                                        <p:cTn id="31"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147">
                                            <p:txEl>
                                              <p:pRg st="5" end="5"/>
                                            </p:txEl>
                                          </p:spTgt>
                                        </p:tgtEl>
                                        <p:attrNameLst>
                                          <p:attrName>style.visibility</p:attrName>
                                        </p:attrNameLst>
                                      </p:cBhvr>
                                      <p:to>
                                        <p:strVal val="visible"/>
                                      </p:to>
                                    </p:set>
                                    <p:anim calcmode="lin" valueType="num">
                                      <p:cBhvr additive="base">
                                        <p:cTn id="37" dur="500" fill="hold"/>
                                        <p:tgtEl>
                                          <p:spTgt spid="614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14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147">
                                            <p:txEl>
                                              <p:pRg st="6" end="6"/>
                                            </p:txEl>
                                          </p:spTgt>
                                        </p:tgtEl>
                                        <p:attrNameLst>
                                          <p:attrName>style.visibility</p:attrName>
                                        </p:attrNameLst>
                                      </p:cBhvr>
                                      <p:to>
                                        <p:strVal val="visible"/>
                                      </p:to>
                                    </p:set>
                                    <p:anim calcmode="lin" valueType="num">
                                      <p:cBhvr additive="base">
                                        <p:cTn id="43" dur="500" fill="hold"/>
                                        <p:tgtEl>
                                          <p:spTgt spid="614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14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147">
                                            <p:txEl>
                                              <p:pRg st="7" end="7"/>
                                            </p:txEl>
                                          </p:spTgt>
                                        </p:tgtEl>
                                        <p:attrNameLst>
                                          <p:attrName>style.visibility</p:attrName>
                                        </p:attrNameLst>
                                      </p:cBhvr>
                                      <p:to>
                                        <p:strVal val="visible"/>
                                      </p:to>
                                    </p:set>
                                    <p:anim calcmode="lin" valueType="num">
                                      <p:cBhvr additive="base">
                                        <p:cTn id="49" dur="500" fill="hold"/>
                                        <p:tgtEl>
                                          <p:spTgt spid="614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14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147">
                                            <p:txEl>
                                              <p:pRg st="8" end="8"/>
                                            </p:txEl>
                                          </p:spTgt>
                                        </p:tgtEl>
                                        <p:attrNameLst>
                                          <p:attrName>style.visibility</p:attrName>
                                        </p:attrNameLst>
                                      </p:cBhvr>
                                      <p:to>
                                        <p:strVal val="visible"/>
                                      </p:to>
                                    </p:set>
                                    <p:anim calcmode="lin" valueType="num">
                                      <p:cBhvr additive="base">
                                        <p:cTn id="55" dur="500" fill="hold"/>
                                        <p:tgtEl>
                                          <p:spTgt spid="6147">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14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pPr>
            <a:r>
              <a:rPr lang="fr-FR" altLang="fr-FR" sz="2400" b="1" dirty="0" smtClean="0"/>
              <a:t>La plus part des documents publiés sont accessibles sous format papier, et format électronique à l’adresse </a:t>
            </a:r>
            <a:r>
              <a:rPr lang="fr-FR" altLang="fr-FR" sz="2400" b="1" dirty="0" smtClean="0">
                <a:hlinkClick r:id="rId2"/>
              </a:rPr>
              <a:t>www.insd.bf</a:t>
            </a:r>
            <a:r>
              <a:rPr lang="fr-FR" altLang="fr-FR" sz="2400" b="1" dirty="0" smtClean="0"/>
              <a:t> ou </a:t>
            </a:r>
            <a:r>
              <a:rPr lang="fr-FR" sz="2400" dirty="0" smtClean="0">
                <a:solidFill>
                  <a:srgbClr val="00B0F0"/>
                </a:solidFill>
              </a:rPr>
              <a:t>www.cns.bf</a:t>
            </a:r>
            <a:endParaRPr lang="fr-FR" altLang="fr-FR" sz="2400" b="1" dirty="0" smtClean="0">
              <a:solidFill>
                <a:srgbClr val="00B0F0"/>
              </a:solidFill>
            </a:endParaRPr>
          </a:p>
          <a:p>
            <a:pPr eaLnBrk="1" hangingPunct="1">
              <a:lnSpc>
                <a:spcPct val="90000"/>
              </a:lnSpc>
            </a:pPr>
            <a:r>
              <a:rPr lang="fr-FR" sz="2400" b="1" dirty="0" smtClean="0"/>
              <a:t>D’autres productions sont en préparation: Indice des prix à la production industrielle (IPPI), Indice du chiffre d’affaires (ICA),Indice du coût de la construction (ICC)…</a:t>
            </a:r>
            <a:endParaRPr lang="fr-FR" sz="1400" dirty="0" smtClean="0"/>
          </a:p>
          <a:p>
            <a:pPr eaLnBrk="1" hangingPunct="1">
              <a:lnSpc>
                <a:spcPct val="90000"/>
              </a:lnSpc>
            </a:pPr>
            <a:endParaRPr lang="fr-FR" altLang="fr-FR" sz="2400" b="1" dirty="0" smtClean="0">
              <a:solidFill>
                <a:srgbClr val="7030A0"/>
              </a:solidFill>
            </a:endParaRPr>
          </a:p>
          <a:p>
            <a:pPr marL="0" indent="0" eaLnBrk="1" hangingPunct="1">
              <a:lnSpc>
                <a:spcPct val="90000"/>
              </a:lnSpc>
              <a:buNone/>
            </a:pPr>
            <a:endParaRPr lang="fr-FR" altLang="fr-FR" sz="2400" b="1" dirty="0" smtClean="0">
              <a:solidFill>
                <a:srgbClr val="7030A0"/>
              </a:solidFill>
            </a:endParaRPr>
          </a:p>
          <a:p>
            <a:pPr eaLnBrk="1" hangingPunct="1">
              <a:lnSpc>
                <a:spcPct val="90000"/>
              </a:lnSpc>
            </a:pPr>
            <a:endParaRPr lang="fr-FR" altLang="fr-FR" sz="2400" b="1"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32</a:t>
            </a:fld>
            <a:endParaRPr lang="fr-FR" altLang="fr-FR" sz="1200"/>
          </a:p>
        </p:txBody>
      </p:sp>
      <p:sp>
        <p:nvSpPr>
          <p:cNvPr id="7" name="Titre 1"/>
          <p:cNvSpPr>
            <a:spLocks noGrp="1"/>
          </p:cNvSpPr>
          <p:nvPr>
            <p:ph type="title"/>
          </p:nvPr>
        </p:nvSpPr>
        <p:spPr>
          <a:xfrm>
            <a:off x="251520" y="304801"/>
            <a:ext cx="8784975" cy="963960"/>
          </a:xfrm>
        </p:spPr>
        <p:txBody>
          <a:bodyPr/>
          <a:lstStyle/>
          <a:p>
            <a:pPr marL="469900" lvl="0" indent="-469900" eaLnBrk="1" hangingPunct="1">
              <a:lnSpc>
                <a:spcPct val="90000"/>
              </a:lnSpc>
              <a:spcBef>
                <a:spcPct val="20000"/>
              </a:spcBef>
            </a:pPr>
            <a:r>
              <a:rPr lang="fr-FR" sz="2800" b="1" dirty="0">
                <a:solidFill>
                  <a:srgbClr val="7030A0"/>
                </a:solidFill>
                <a:ea typeface="MS PGothic"/>
              </a:rPr>
              <a:t>5</a:t>
            </a:r>
            <a:r>
              <a:rPr lang="fr-FR" sz="2800" b="1" dirty="0" smtClean="0">
                <a:solidFill>
                  <a:srgbClr val="7030A0"/>
                </a:solidFill>
                <a:ea typeface="MS PGothic"/>
              </a:rPr>
              <a:t>. Comment </a:t>
            </a:r>
            <a:r>
              <a:rPr lang="fr-FR" sz="2800" b="1" dirty="0">
                <a:solidFill>
                  <a:srgbClr val="7030A0"/>
                </a:solidFill>
                <a:ea typeface="MS PGothic"/>
              </a:rPr>
              <a:t>se présentent les statistiques  d’entreprises au Burkina Faso</a:t>
            </a:r>
            <a:r>
              <a:rPr lang="fr-FR" sz="2800" b="1" dirty="0" smtClean="0">
                <a:solidFill>
                  <a:srgbClr val="7030A0"/>
                </a:solidFill>
                <a:ea typeface="MS PGothic"/>
              </a:rPr>
              <a:t>?</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772816"/>
            <a:ext cx="8148638" cy="4267200"/>
          </a:xfrm>
        </p:spPr>
        <p:txBody>
          <a:bodyPr/>
          <a:lstStyle/>
          <a:p>
            <a:pPr algn="just" eaLnBrk="1" hangingPunct="1">
              <a:lnSpc>
                <a:spcPct val="90000"/>
              </a:lnSpc>
              <a:buNone/>
            </a:pPr>
            <a:r>
              <a:rPr lang="fr-FR" altLang="fr-FR" sz="2000" b="1" dirty="0" smtClean="0">
                <a:solidFill>
                  <a:srgbClr val="FF0000"/>
                </a:solidFill>
              </a:rPr>
              <a:t>Avant 1940</a:t>
            </a:r>
            <a:r>
              <a:rPr lang="fr-FR" altLang="fr-FR" sz="2000" dirty="0" smtClean="0"/>
              <a:t>: les statistiques d’entreprises se résument à l’étude des bilans des entreprises</a:t>
            </a:r>
          </a:p>
          <a:p>
            <a:pPr algn="just" eaLnBrk="1" hangingPunct="1">
              <a:lnSpc>
                <a:spcPct val="90000"/>
              </a:lnSpc>
              <a:buNone/>
            </a:pPr>
            <a:endParaRPr lang="fr-FR" altLang="fr-FR" sz="2000" b="1" dirty="0" smtClean="0">
              <a:solidFill>
                <a:srgbClr val="FF0000"/>
              </a:solidFill>
            </a:endParaRPr>
          </a:p>
          <a:p>
            <a:pPr algn="just" eaLnBrk="1" hangingPunct="1">
              <a:lnSpc>
                <a:spcPct val="90000"/>
              </a:lnSpc>
              <a:buNone/>
            </a:pPr>
            <a:r>
              <a:rPr lang="fr-FR" altLang="fr-FR" sz="2000" b="1" dirty="0" smtClean="0">
                <a:solidFill>
                  <a:srgbClr val="FF0000"/>
                </a:solidFill>
              </a:rPr>
              <a:t>1940-1950</a:t>
            </a:r>
            <a:r>
              <a:rPr lang="fr-FR" altLang="fr-FR" sz="2000" dirty="0" smtClean="0"/>
              <a:t>: Les statistiques d’entreprises commencent à se mettre véritablement en place en France avec l’exploitation poussée des fichiers administratifs (registres fiscaux, formulaires emplois, etc.), naît alors le métier de statisticien d’entreprise;</a:t>
            </a:r>
          </a:p>
          <a:p>
            <a:pPr algn="just" eaLnBrk="1" hangingPunct="1">
              <a:lnSpc>
                <a:spcPct val="90000"/>
              </a:lnSpc>
              <a:buNone/>
            </a:pPr>
            <a:endParaRPr lang="fr-FR" altLang="fr-FR" sz="1750" b="1" dirty="0" smtClean="0">
              <a:solidFill>
                <a:srgbClr val="FF0000"/>
              </a:solidFill>
            </a:endParaRPr>
          </a:p>
          <a:p>
            <a:pPr algn="just" eaLnBrk="1" hangingPunct="1">
              <a:lnSpc>
                <a:spcPct val="90000"/>
              </a:lnSpc>
              <a:buNone/>
            </a:pPr>
            <a:r>
              <a:rPr lang="fr-FR" altLang="fr-FR" sz="2000" b="1" dirty="0" smtClean="0">
                <a:solidFill>
                  <a:srgbClr val="FF0000"/>
                </a:solidFill>
              </a:rPr>
              <a:t>1950-1960</a:t>
            </a:r>
            <a:r>
              <a:rPr lang="fr-FR" altLang="fr-FR" sz="2000" dirty="0" smtClean="0"/>
              <a:t>: A la faveur de la loi </a:t>
            </a:r>
            <a:r>
              <a:rPr lang="fr-FR" sz="2000" dirty="0" smtClean="0"/>
              <a:t>du 7 juin </a:t>
            </a:r>
            <a:r>
              <a:rPr lang="fr-FR" altLang="fr-FR" sz="2000" dirty="0" smtClean="0"/>
              <a:t>1951 </a:t>
            </a:r>
            <a:r>
              <a:rPr lang="fr-FR" sz="2000" dirty="0" smtClean="0"/>
              <a:t>sur l'obligation, la coordination et le secret en matière de statistiques (qui donne aux enquêtes statistiques publiques leur cadre juridique de base) s’ouvre le chantier du « système statistique d’entreprise » par la conduite des enquêtes statistiques auprès des entreprises.</a:t>
            </a:r>
          </a:p>
          <a:p>
            <a:pPr eaLnBrk="1" hangingPunct="1">
              <a:lnSpc>
                <a:spcPct val="90000"/>
              </a:lnSpc>
              <a:buNone/>
            </a:pPr>
            <a:r>
              <a:rPr lang="fr-FR" altLang="fr-FR" sz="2000" dirty="0" smtClean="0">
                <a:solidFill>
                  <a:srgbClr val="7030A0"/>
                </a:solidFill>
              </a:rPr>
              <a:t>	</a:t>
            </a:r>
          </a:p>
        </p:txBody>
      </p:sp>
      <p:sp>
        <p:nvSpPr>
          <p:cNvPr id="4100" name="Rectangle 8"/>
          <p:cNvSpPr>
            <a:spLocks noGrp="1" noChangeArrowheads="1"/>
          </p:cNvSpPr>
          <p:nvPr>
            <p:ph type="sldNum" sz="quarter" idx="12"/>
          </p:nvPr>
        </p:nvSpPr>
        <p:spPr>
          <a:noFill/>
        </p:spPr>
        <p:txBody>
          <a:bodyPr/>
          <a:lstStyle/>
          <a:p>
            <a:r>
              <a:rPr lang="fr-FR" altLang="fr-FR" dirty="0" smtClean="0"/>
              <a:t> </a:t>
            </a:r>
            <a:fld id="{E85F8A53-F600-4FA3-90D5-7AD207F2E9DA}" type="slidenum">
              <a:rPr lang="fr-FR" altLang="fr-FR" smtClean="0"/>
              <a:pPr/>
              <a:t>33</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33</a:t>
            </a:fld>
            <a:endParaRPr lang="fr-FR" altLang="fr-FR" sz="1200"/>
          </a:p>
        </p:txBody>
      </p:sp>
      <p:sp>
        <p:nvSpPr>
          <p:cNvPr id="2" name="Titre 1"/>
          <p:cNvSpPr>
            <a:spLocks noGrp="1"/>
          </p:cNvSpPr>
          <p:nvPr>
            <p:ph type="title"/>
          </p:nvPr>
        </p:nvSpPr>
        <p:spPr>
          <a:xfrm>
            <a:off x="574675" y="304801"/>
            <a:ext cx="8001000" cy="891952"/>
          </a:xfrm>
        </p:spPr>
        <p:txBody>
          <a:bodyPr/>
          <a:lstStyle/>
          <a:p>
            <a:pPr marL="469900" lvl="0" indent="-469900" eaLnBrk="1" hangingPunct="1">
              <a:lnSpc>
                <a:spcPct val="90000"/>
              </a:lnSpc>
              <a:spcBef>
                <a:spcPct val="20000"/>
              </a:spcBef>
            </a:pPr>
            <a:r>
              <a:rPr lang="fr-FR" sz="2800" b="1" dirty="0">
                <a:solidFill>
                  <a:srgbClr val="7030A0"/>
                </a:solidFill>
                <a:ea typeface="MS PGothic"/>
              </a:rPr>
              <a:t>6. Bref aperçu de l’évolution des statistiques </a:t>
            </a:r>
            <a:r>
              <a:rPr lang="fr-FR" sz="2800" b="1" dirty="0" smtClean="0">
                <a:solidFill>
                  <a:srgbClr val="7030A0"/>
                </a:solidFill>
                <a:ea typeface="MS PGothic"/>
              </a:rPr>
              <a:t>d’entreprises</a:t>
            </a:r>
            <a:endParaRPr lang="fr-F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792662"/>
          </a:xfrm>
        </p:spPr>
        <p:txBody>
          <a:bodyPr/>
          <a:lstStyle/>
          <a:p>
            <a:pPr algn="just" eaLnBrk="1" hangingPunct="1">
              <a:lnSpc>
                <a:spcPct val="90000"/>
              </a:lnSpc>
              <a:buNone/>
            </a:pPr>
            <a:r>
              <a:rPr lang="fr-FR" altLang="fr-FR" sz="2000" b="1" dirty="0" smtClean="0">
                <a:solidFill>
                  <a:srgbClr val="FF0000"/>
                </a:solidFill>
              </a:rPr>
              <a:t>1960-1970</a:t>
            </a:r>
            <a:r>
              <a:rPr lang="fr-FR" altLang="fr-FR" sz="2000" dirty="0" smtClean="0"/>
              <a:t>: </a:t>
            </a:r>
          </a:p>
          <a:p>
            <a:pPr algn="just" eaLnBrk="1" hangingPunct="1">
              <a:lnSpc>
                <a:spcPct val="90000"/>
              </a:lnSpc>
              <a:buFont typeface="Wingdings" pitchFamily="2" charset="2"/>
              <a:buChar char="ü"/>
            </a:pPr>
            <a:r>
              <a:rPr lang="fr-FR" altLang="fr-FR" sz="2000" dirty="0" smtClean="0"/>
              <a:t>A la faveur de la mise en œuvre des plans quinquennaux, la comptabilité nationale connait un développement accéléré qui accroit les besoins en statistiques d’entreprises plus étoffées; les premiers indices économiques voient le jour; </a:t>
            </a:r>
          </a:p>
          <a:p>
            <a:pPr algn="just" eaLnBrk="1" hangingPunct="1">
              <a:lnSpc>
                <a:spcPct val="90000"/>
              </a:lnSpc>
              <a:spcBef>
                <a:spcPts val="1200"/>
              </a:spcBef>
              <a:spcAft>
                <a:spcPts val="1200"/>
              </a:spcAft>
              <a:buFont typeface="Wingdings" pitchFamily="2" charset="2"/>
              <a:buChar char="ü"/>
            </a:pPr>
            <a:r>
              <a:rPr lang="fr-FR" altLang="fr-FR" sz="2000" dirty="0" smtClean="0"/>
              <a:t>Les statistiques d’entreprises servent prioritairement à la compatibilité nationale;</a:t>
            </a:r>
          </a:p>
          <a:p>
            <a:pPr algn="just" eaLnBrk="1" hangingPunct="1">
              <a:lnSpc>
                <a:spcPct val="90000"/>
              </a:lnSpc>
              <a:spcBef>
                <a:spcPts val="1200"/>
              </a:spcBef>
              <a:spcAft>
                <a:spcPts val="1200"/>
              </a:spcAft>
              <a:buFont typeface="Wingdings" pitchFamily="2" charset="2"/>
              <a:buChar char="ü"/>
            </a:pPr>
            <a:r>
              <a:rPr lang="fr-FR" altLang="fr-FR" sz="2000" dirty="0" smtClean="0"/>
              <a:t>Le métier de comptable national prend corps, au côté du statisticien d’entreprise;</a:t>
            </a:r>
          </a:p>
          <a:p>
            <a:pPr eaLnBrk="1" hangingPunct="1">
              <a:lnSpc>
                <a:spcPct val="90000"/>
              </a:lnSpc>
              <a:buNone/>
            </a:pPr>
            <a:endParaRPr lang="fr-FR" altLang="fr-FR" sz="1800" dirty="0" smtClean="0">
              <a:solidFill>
                <a:srgbClr val="7030A0"/>
              </a:solidFill>
            </a:endParaRPr>
          </a:p>
          <a:p>
            <a:pPr eaLnBrk="1" hangingPunct="1">
              <a:lnSpc>
                <a:spcPct val="90000"/>
              </a:lnSpc>
              <a:buNone/>
            </a:pPr>
            <a:r>
              <a:rPr lang="fr-FR" altLang="fr-FR" sz="2400" dirty="0" smtClean="0">
                <a:solidFill>
                  <a:srgbClr val="7030A0"/>
                </a:solidFill>
              </a:rPr>
              <a:t>	</a:t>
            </a:r>
          </a:p>
        </p:txBody>
      </p:sp>
      <p:sp>
        <p:nvSpPr>
          <p:cNvPr id="4100" name="Rectangle 8"/>
          <p:cNvSpPr>
            <a:spLocks noGrp="1" noChangeArrowheads="1"/>
          </p:cNvSpPr>
          <p:nvPr>
            <p:ph type="sldNum" sz="quarter" idx="12"/>
          </p:nvPr>
        </p:nvSpPr>
        <p:spPr>
          <a:noFill/>
        </p:spPr>
        <p:txBody>
          <a:bodyPr/>
          <a:lstStyle/>
          <a:p>
            <a:r>
              <a:rPr lang="fr-FR" altLang="fr-FR" dirty="0" smtClean="0"/>
              <a:t> </a:t>
            </a:r>
            <a:fld id="{E85F8A53-F600-4FA3-90D5-7AD207F2E9DA}" type="slidenum">
              <a:rPr lang="fr-FR" altLang="fr-FR" smtClean="0"/>
              <a:pPr/>
              <a:t>34</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34</a:t>
            </a:fld>
            <a:endParaRPr lang="fr-FR" altLang="fr-FR" sz="1200"/>
          </a:p>
        </p:txBody>
      </p:sp>
      <p:sp>
        <p:nvSpPr>
          <p:cNvPr id="7" name="Titre 1"/>
          <p:cNvSpPr>
            <a:spLocks noGrp="1"/>
          </p:cNvSpPr>
          <p:nvPr>
            <p:ph type="title"/>
          </p:nvPr>
        </p:nvSpPr>
        <p:spPr>
          <a:xfrm>
            <a:off x="574675" y="304801"/>
            <a:ext cx="8001000" cy="891952"/>
          </a:xfrm>
        </p:spPr>
        <p:txBody>
          <a:bodyPr/>
          <a:lstStyle/>
          <a:p>
            <a:pPr marL="469900" lvl="0" indent="-469900" eaLnBrk="1" hangingPunct="1">
              <a:lnSpc>
                <a:spcPct val="90000"/>
              </a:lnSpc>
              <a:spcBef>
                <a:spcPct val="20000"/>
              </a:spcBef>
            </a:pPr>
            <a:r>
              <a:rPr lang="fr-FR" sz="2800" b="1" dirty="0">
                <a:solidFill>
                  <a:srgbClr val="7030A0"/>
                </a:solidFill>
                <a:ea typeface="MS PGothic"/>
              </a:rPr>
              <a:t>6. Bref aperçu de l’évolution des statistiques </a:t>
            </a:r>
            <a:r>
              <a:rPr lang="fr-FR" sz="2800" b="1" dirty="0" smtClean="0">
                <a:solidFill>
                  <a:srgbClr val="7030A0"/>
                </a:solidFill>
                <a:ea typeface="MS PGothic"/>
              </a:rPr>
              <a:t>d’entreprises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algn="just" eaLnBrk="1" hangingPunct="1">
              <a:lnSpc>
                <a:spcPct val="90000"/>
              </a:lnSpc>
              <a:buNone/>
            </a:pPr>
            <a:r>
              <a:rPr lang="fr-FR" altLang="fr-FR" sz="2000" b="1" dirty="0" smtClean="0">
                <a:solidFill>
                  <a:srgbClr val="FF0000"/>
                </a:solidFill>
              </a:rPr>
              <a:t>1970-1990</a:t>
            </a:r>
            <a:r>
              <a:rPr lang="fr-FR" altLang="fr-FR" sz="2000" dirty="0"/>
              <a:t>: les enquêtes statistiques auprès des entreprises sont de plus en nombreuses et des outils sophistiqués se mettent en place (répertoire, statistiques régionales) dans un contexte de changement institutionnel fondamental par la création d’une structure dédiée aux statistiques d’entreprises pour des besoins de cohérences du système statistiques </a:t>
            </a:r>
            <a:r>
              <a:rPr lang="fr-FR" altLang="fr-FR" sz="2000" dirty="0" smtClean="0"/>
              <a:t>d’entreprises;</a:t>
            </a:r>
          </a:p>
          <a:p>
            <a:pPr algn="just" eaLnBrk="1" hangingPunct="1">
              <a:lnSpc>
                <a:spcPct val="90000"/>
              </a:lnSpc>
              <a:buNone/>
            </a:pPr>
            <a:endParaRPr lang="fr-FR" altLang="fr-FR" sz="2000" dirty="0"/>
          </a:p>
          <a:p>
            <a:pPr algn="just" eaLnBrk="1" hangingPunct="1">
              <a:lnSpc>
                <a:spcPct val="90000"/>
              </a:lnSpc>
              <a:buNone/>
            </a:pPr>
            <a:r>
              <a:rPr lang="fr-FR" altLang="fr-FR" sz="2000" b="1" dirty="0" smtClean="0">
                <a:solidFill>
                  <a:srgbClr val="FF0000"/>
                </a:solidFill>
              </a:rPr>
              <a:t>1990-2000</a:t>
            </a:r>
            <a:r>
              <a:rPr lang="fr-FR" altLang="fr-FR" sz="2000" dirty="0" smtClean="0"/>
              <a:t>: Dans un contexte international marqué par les regroupements sous-régionaux et les besoins de transparence de l’information véhiculée par la comptabilité privée, les cadres d’harmonisation et de coopération statistiques se mettent en place.</a:t>
            </a:r>
          </a:p>
          <a:p>
            <a:pPr eaLnBrk="1" hangingPunct="1">
              <a:lnSpc>
                <a:spcPct val="90000"/>
              </a:lnSpc>
              <a:buNone/>
            </a:pPr>
            <a:endParaRPr lang="fr-FR" altLang="fr-FR" sz="1800" dirty="0" smtClean="0">
              <a:solidFill>
                <a:srgbClr val="7030A0"/>
              </a:solidFill>
            </a:endParaRPr>
          </a:p>
          <a:p>
            <a:pPr eaLnBrk="1" hangingPunct="1">
              <a:lnSpc>
                <a:spcPct val="90000"/>
              </a:lnSpc>
              <a:buNone/>
            </a:pPr>
            <a:r>
              <a:rPr lang="fr-FR" altLang="fr-FR" sz="2400" dirty="0" smtClean="0">
                <a:solidFill>
                  <a:srgbClr val="7030A0"/>
                </a:solidFill>
              </a:rPr>
              <a:t>	</a:t>
            </a:r>
          </a:p>
        </p:txBody>
      </p:sp>
      <p:sp>
        <p:nvSpPr>
          <p:cNvPr id="4100" name="Rectangle 8"/>
          <p:cNvSpPr>
            <a:spLocks noGrp="1" noChangeArrowheads="1"/>
          </p:cNvSpPr>
          <p:nvPr>
            <p:ph type="sldNum" sz="quarter" idx="12"/>
          </p:nvPr>
        </p:nvSpPr>
        <p:spPr>
          <a:noFill/>
        </p:spPr>
        <p:txBody>
          <a:bodyPr/>
          <a:lstStyle/>
          <a:p>
            <a:r>
              <a:rPr lang="fr-FR" altLang="fr-FR" dirty="0" smtClean="0"/>
              <a:t> </a:t>
            </a:r>
            <a:fld id="{E85F8A53-F600-4FA3-90D5-7AD207F2E9DA}" type="slidenum">
              <a:rPr lang="fr-FR" altLang="fr-FR" smtClean="0"/>
              <a:pPr/>
              <a:t>35</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35</a:t>
            </a:fld>
            <a:endParaRPr lang="fr-FR" altLang="fr-FR" sz="1200"/>
          </a:p>
        </p:txBody>
      </p:sp>
      <p:sp>
        <p:nvSpPr>
          <p:cNvPr id="7" name="Titre 1"/>
          <p:cNvSpPr>
            <a:spLocks noGrp="1"/>
          </p:cNvSpPr>
          <p:nvPr>
            <p:ph type="title"/>
          </p:nvPr>
        </p:nvSpPr>
        <p:spPr>
          <a:xfrm>
            <a:off x="574675" y="304801"/>
            <a:ext cx="8001000" cy="1035968"/>
          </a:xfrm>
        </p:spPr>
        <p:txBody>
          <a:bodyPr/>
          <a:lstStyle/>
          <a:p>
            <a:pPr marL="469900" lvl="0" indent="-469900" eaLnBrk="1" hangingPunct="1">
              <a:lnSpc>
                <a:spcPct val="90000"/>
              </a:lnSpc>
              <a:spcBef>
                <a:spcPct val="20000"/>
              </a:spcBef>
            </a:pPr>
            <a:r>
              <a:rPr lang="fr-FR" sz="2800" b="1" dirty="0">
                <a:solidFill>
                  <a:srgbClr val="7030A0"/>
                </a:solidFill>
                <a:ea typeface="MS PGothic"/>
              </a:rPr>
              <a:t>6. Bref aperçu de l’évolution des statistiques </a:t>
            </a:r>
            <a:r>
              <a:rPr lang="fr-FR" sz="2800" b="1" dirty="0" smtClean="0">
                <a:solidFill>
                  <a:srgbClr val="7030A0"/>
                </a:solidFill>
                <a:ea typeface="MS PGothic"/>
              </a:rPr>
              <a:t>d’entreprises</a:t>
            </a:r>
            <a:endParaRPr lang="fr-FR" dirty="0"/>
          </a:p>
        </p:txBody>
      </p:sp>
    </p:spTree>
    <p:extLst>
      <p:ext uri="{BB962C8B-B14F-4D97-AF65-F5344CB8AC3E}">
        <p14:creationId xmlns:p14="http://schemas.microsoft.com/office/powerpoint/2010/main" val="3305843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 calcmode="lin" valueType="num">
                                      <p:cBhvr additive="base">
                                        <p:cTn id="7"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2"/>
            <a:ext cx="8148638" cy="4308499"/>
          </a:xfrm>
        </p:spPr>
        <p:txBody>
          <a:bodyPr/>
          <a:lstStyle/>
          <a:p>
            <a:pPr algn="just" eaLnBrk="1" hangingPunct="1">
              <a:lnSpc>
                <a:spcPct val="90000"/>
              </a:lnSpc>
              <a:buNone/>
            </a:pPr>
            <a:r>
              <a:rPr lang="fr-FR" altLang="fr-FR" sz="1800" dirty="0" smtClean="0"/>
              <a:t>Au niveau sous-régional:</a:t>
            </a:r>
          </a:p>
          <a:p>
            <a:pPr algn="just" eaLnBrk="1" hangingPunct="1">
              <a:lnSpc>
                <a:spcPct val="90000"/>
              </a:lnSpc>
              <a:buFont typeface="Wingdings" pitchFamily="2" charset="2"/>
              <a:buChar char="v"/>
            </a:pPr>
            <a:r>
              <a:rPr lang="fr-FR" altLang="fr-FR" sz="1800" dirty="0" smtClean="0"/>
              <a:t>AFRISTAT est créé en 1993 et opérationnel en 1996: </a:t>
            </a:r>
          </a:p>
          <a:p>
            <a:pPr marL="0" algn="just" eaLnBrk="1" hangingPunct="1">
              <a:lnSpc>
                <a:spcPct val="90000"/>
              </a:lnSpc>
              <a:buNone/>
            </a:pPr>
            <a:r>
              <a:rPr lang="fr-FR" altLang="fr-FR" sz="1800" dirty="0" smtClean="0"/>
              <a:t>S’ouvre principalement deux chantiers pour les statistiques d’entreprises: i) les répertoires d’entreprises, ii) les enquêtes de conjoncture;</a:t>
            </a:r>
          </a:p>
          <a:p>
            <a:pPr algn="just" eaLnBrk="1" hangingPunct="1">
              <a:lnSpc>
                <a:spcPct val="90000"/>
              </a:lnSpc>
              <a:buFont typeface="Wingdings" pitchFamily="2" charset="2"/>
              <a:buChar char="v"/>
            </a:pPr>
            <a:r>
              <a:rPr lang="fr-FR" altLang="fr-FR" sz="1800" dirty="0" smtClean="0"/>
              <a:t>En remplacement du Plan comptable général utilisé dans la sous-région, le Traité de l’OHADA voit le jour en 2000:</a:t>
            </a:r>
          </a:p>
          <a:p>
            <a:pPr marL="0" algn="just" eaLnBrk="1" hangingPunct="1">
              <a:lnSpc>
                <a:spcPct val="90000"/>
              </a:lnSpc>
              <a:buNone/>
            </a:pPr>
            <a:r>
              <a:rPr lang="fr-FR" altLang="fr-FR" sz="1800" dirty="0" smtClean="0"/>
              <a:t>Un droit comptable et un système comptable y afférent sont élaborés.</a:t>
            </a:r>
          </a:p>
          <a:p>
            <a:pPr marL="0" algn="just" eaLnBrk="1" hangingPunct="1">
              <a:lnSpc>
                <a:spcPct val="90000"/>
              </a:lnSpc>
              <a:buNone/>
            </a:pPr>
            <a:r>
              <a:rPr lang="fr-FR" altLang="fr-FR" sz="1800" dirty="0" smtClean="0"/>
              <a:t>Par ce droit, les préoccupations ont changé: la comptabilité d’entreprise répond prioritairement aux besoins de l’analyse de la structure de l’entreprise, dès lors la collaboration entre statisticien d’entreprise et comptable national est appelée à se renforcer.</a:t>
            </a:r>
          </a:p>
        </p:txBody>
      </p:sp>
      <p:sp>
        <p:nvSpPr>
          <p:cNvPr id="4100" name="Rectangle 8"/>
          <p:cNvSpPr>
            <a:spLocks noGrp="1" noChangeArrowheads="1"/>
          </p:cNvSpPr>
          <p:nvPr>
            <p:ph type="sldNum" sz="quarter" idx="12"/>
          </p:nvPr>
        </p:nvSpPr>
        <p:spPr>
          <a:noFill/>
        </p:spPr>
        <p:txBody>
          <a:bodyPr/>
          <a:lstStyle/>
          <a:p>
            <a:r>
              <a:rPr lang="fr-FR" altLang="fr-FR" dirty="0" smtClean="0"/>
              <a:t> </a:t>
            </a:r>
            <a:fld id="{E85F8A53-F600-4FA3-90D5-7AD207F2E9DA}" type="slidenum">
              <a:rPr lang="fr-FR" altLang="fr-FR" smtClean="0"/>
              <a:pPr/>
              <a:t>36</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36</a:t>
            </a:fld>
            <a:endParaRPr lang="fr-FR" altLang="fr-FR" sz="1200"/>
          </a:p>
        </p:txBody>
      </p:sp>
      <p:sp>
        <p:nvSpPr>
          <p:cNvPr id="7" name="Titre 1"/>
          <p:cNvSpPr>
            <a:spLocks noGrp="1"/>
          </p:cNvSpPr>
          <p:nvPr>
            <p:ph type="title"/>
          </p:nvPr>
        </p:nvSpPr>
        <p:spPr>
          <a:xfrm>
            <a:off x="574675" y="304801"/>
            <a:ext cx="8001000" cy="891952"/>
          </a:xfrm>
        </p:spPr>
        <p:txBody>
          <a:bodyPr/>
          <a:lstStyle/>
          <a:p>
            <a:pPr marL="469900" lvl="0" indent="-469900" eaLnBrk="1" hangingPunct="1">
              <a:lnSpc>
                <a:spcPct val="90000"/>
              </a:lnSpc>
              <a:spcBef>
                <a:spcPct val="20000"/>
              </a:spcBef>
            </a:pPr>
            <a:r>
              <a:rPr lang="fr-FR" sz="2800" b="1" dirty="0">
                <a:solidFill>
                  <a:srgbClr val="7030A0"/>
                </a:solidFill>
                <a:ea typeface="MS PGothic"/>
              </a:rPr>
              <a:t>6. Bref aperçu de l’évolution des statistiques </a:t>
            </a:r>
            <a:r>
              <a:rPr lang="fr-FR" sz="2800" b="1" dirty="0" smtClean="0">
                <a:solidFill>
                  <a:srgbClr val="7030A0"/>
                </a:solidFill>
                <a:ea typeface="MS PGothic"/>
              </a:rPr>
              <a:t>d’entreprises</a:t>
            </a:r>
            <a:endParaRPr lang="fr-FR"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772816"/>
            <a:ext cx="8148638" cy="4267200"/>
          </a:xfrm>
        </p:spPr>
        <p:txBody>
          <a:bodyPr/>
          <a:lstStyle/>
          <a:p>
            <a:pPr eaLnBrk="1" hangingPunct="1">
              <a:lnSpc>
                <a:spcPct val="90000"/>
              </a:lnSpc>
              <a:buNone/>
            </a:pPr>
            <a:r>
              <a:rPr lang="fr-FR" altLang="fr-FR" sz="1800" b="1" dirty="0" smtClean="0">
                <a:solidFill>
                  <a:srgbClr val="FF0000"/>
                </a:solidFill>
              </a:rPr>
              <a:t>Depuis 2000</a:t>
            </a:r>
            <a:r>
              <a:rPr lang="fr-FR" altLang="fr-FR" sz="1800" dirty="0" smtClean="0">
                <a:solidFill>
                  <a:srgbClr val="7030A0"/>
                </a:solidFill>
              </a:rPr>
              <a:t>: </a:t>
            </a:r>
          </a:p>
          <a:p>
            <a:pPr marL="0" algn="just" eaLnBrk="1" hangingPunct="1">
              <a:lnSpc>
                <a:spcPct val="90000"/>
              </a:lnSpc>
              <a:buNone/>
            </a:pPr>
            <a:r>
              <a:rPr lang="fr-FR" altLang="fr-FR" sz="1600" dirty="0" smtClean="0"/>
              <a:t>Suite aux changements intervenus dans l’environnement international (apparitions de nouvelles activités, évolutions technologiques, préoccupations environnementales, etc.), des nouvelles nomenclatures d’activité et de produits ont été élaborées au niveau international (2008):</a:t>
            </a:r>
          </a:p>
          <a:p>
            <a:pPr marL="0" algn="just" eaLnBrk="1" hangingPunct="1">
              <a:lnSpc>
                <a:spcPct val="90000"/>
              </a:lnSpc>
              <a:buFont typeface="Wingdings" pitchFamily="2" charset="2"/>
              <a:buChar char="ü"/>
            </a:pPr>
            <a:r>
              <a:rPr lang="fr-FR" altLang="fr-FR" sz="1600" dirty="0" smtClean="0"/>
              <a:t>Un nouveau SCN est également élaboré en 2008.</a:t>
            </a:r>
          </a:p>
          <a:p>
            <a:pPr marL="0" algn="just" eaLnBrk="1" hangingPunct="1">
              <a:lnSpc>
                <a:spcPct val="90000"/>
              </a:lnSpc>
              <a:buFont typeface="Wingdings" pitchFamily="2" charset="2"/>
              <a:buChar char="ü"/>
            </a:pPr>
            <a:r>
              <a:rPr lang="fr-FR" altLang="fr-FR" sz="1600" dirty="0" smtClean="0"/>
              <a:t>En outre le manuel des recommandations en matière de statistiques industrielles est révisé et adopté en 2008.</a:t>
            </a:r>
          </a:p>
          <a:p>
            <a:pPr marL="0" algn="just" eaLnBrk="1" hangingPunct="1">
              <a:lnSpc>
                <a:spcPct val="90000"/>
              </a:lnSpc>
              <a:buFont typeface="Wingdings" pitchFamily="2" charset="2"/>
              <a:buChar char="ü"/>
            </a:pPr>
            <a:r>
              <a:rPr lang="fr-FR" altLang="fr-FR" sz="1600" dirty="0" smtClean="0"/>
              <a:t>Au niveau d’AFRISTAT, les nouvelles nomenclatures, NAEMArev1 et NOPEMArev1, adaptées au contexte des Etats membres sont entrées en vigueur en 2011.</a:t>
            </a:r>
          </a:p>
          <a:p>
            <a:pPr marL="0" algn="just" eaLnBrk="1" hangingPunct="1">
              <a:lnSpc>
                <a:spcPct val="90000"/>
              </a:lnSpc>
              <a:buFont typeface="Wingdings" pitchFamily="2" charset="2"/>
              <a:buChar char="ü"/>
            </a:pPr>
            <a:r>
              <a:rPr lang="fr-FR" altLang="fr-FR" sz="1600" dirty="0" smtClean="0"/>
              <a:t>Les nouveaux dispositifs d’enquêtes infra annuelles auprès des entreprises sont désormais recommandés aux Etats: IPPI, ICA,ICC, IPPS, IPAMPA…</a:t>
            </a:r>
          </a:p>
          <a:p>
            <a:pPr marL="0" algn="just" eaLnBrk="1" hangingPunct="1">
              <a:lnSpc>
                <a:spcPct val="90000"/>
              </a:lnSpc>
              <a:buNone/>
            </a:pPr>
            <a:r>
              <a:rPr lang="fr-FR" altLang="fr-FR" sz="1600" dirty="0" smtClean="0"/>
              <a:t>Ces dispositifs constituent une matière première fondamentale (déflateur) dans l’élaboration des comptes nationaux trimestriels (CNT), nécessaire à l’amélioration du diagnostic conjoncturel macroéconomique et des prévisions à court terme.</a:t>
            </a: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r>
              <a:rPr lang="fr-FR" altLang="fr-FR" dirty="0" smtClean="0"/>
              <a:t> </a:t>
            </a:r>
            <a:fld id="{E85F8A53-F600-4FA3-90D5-7AD207F2E9DA}" type="slidenum">
              <a:rPr lang="fr-FR" altLang="fr-FR" smtClean="0"/>
              <a:pPr/>
              <a:t>37</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37</a:t>
            </a:fld>
            <a:endParaRPr lang="fr-FR" altLang="fr-FR" sz="1200"/>
          </a:p>
        </p:txBody>
      </p:sp>
      <p:sp>
        <p:nvSpPr>
          <p:cNvPr id="7" name="Titre 1"/>
          <p:cNvSpPr>
            <a:spLocks noGrp="1"/>
          </p:cNvSpPr>
          <p:nvPr>
            <p:ph type="title"/>
          </p:nvPr>
        </p:nvSpPr>
        <p:spPr>
          <a:xfrm>
            <a:off x="574675" y="304801"/>
            <a:ext cx="8001000" cy="891952"/>
          </a:xfrm>
        </p:spPr>
        <p:txBody>
          <a:bodyPr/>
          <a:lstStyle/>
          <a:p>
            <a:pPr marL="469900" lvl="0" indent="-469900" eaLnBrk="1" hangingPunct="1">
              <a:lnSpc>
                <a:spcPct val="90000"/>
              </a:lnSpc>
              <a:spcBef>
                <a:spcPct val="20000"/>
              </a:spcBef>
            </a:pPr>
            <a:r>
              <a:rPr lang="fr-FR" sz="2800" b="1" dirty="0">
                <a:solidFill>
                  <a:srgbClr val="7030A0"/>
                </a:solidFill>
                <a:ea typeface="MS PGothic"/>
              </a:rPr>
              <a:t>6. Bref aperçu de l’évolution des statistiques </a:t>
            </a:r>
            <a:r>
              <a:rPr lang="fr-FR" sz="2800" b="1" dirty="0" smtClean="0">
                <a:solidFill>
                  <a:srgbClr val="7030A0"/>
                </a:solidFill>
                <a:ea typeface="MS PGothic"/>
              </a:rPr>
              <a:t>d’entreprises</a:t>
            </a:r>
            <a:endParaRPr lang="fr-F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algn="just" eaLnBrk="1" hangingPunct="1">
              <a:lnSpc>
                <a:spcPct val="90000"/>
              </a:lnSpc>
              <a:spcBef>
                <a:spcPts val="1200"/>
              </a:spcBef>
              <a:spcAft>
                <a:spcPts val="1200"/>
              </a:spcAft>
              <a:buFont typeface="Wingdings" pitchFamily="2" charset="2"/>
              <a:buChar char="ü"/>
            </a:pPr>
            <a:r>
              <a:rPr lang="fr-FR" altLang="fr-FR" sz="1800" dirty="0" smtClean="0"/>
              <a:t>De même la constitution des mini centrales des bilans à partir notamment de l’exploitation des DSF est suggérée, permettant l’amélioration de l’analyse économique et financière des </a:t>
            </a:r>
            <a:r>
              <a:rPr lang="fr-FR" altLang="fr-FR" sz="1800" smtClean="0"/>
              <a:t>entreprises.</a:t>
            </a:r>
          </a:p>
          <a:p>
            <a:pPr algn="just" eaLnBrk="1" hangingPunct="1">
              <a:lnSpc>
                <a:spcPct val="90000"/>
              </a:lnSpc>
              <a:spcBef>
                <a:spcPts val="1200"/>
              </a:spcBef>
              <a:spcAft>
                <a:spcPts val="1200"/>
              </a:spcAft>
              <a:buFont typeface="Wingdings" pitchFamily="2" charset="2"/>
              <a:buChar char="ü"/>
            </a:pPr>
            <a:r>
              <a:rPr lang="fr-FR" altLang="fr-FR" sz="1800" smtClean="0"/>
              <a:t>Les </a:t>
            </a:r>
            <a:r>
              <a:rPr lang="fr-FR" altLang="fr-FR" sz="1800" dirty="0" smtClean="0"/>
              <a:t>nouvelles normes de diffusion (NSDD) sont plus contraignantes, notamment pour les statistiques de court terme,  privilégiant comme support de diffusion l’internet à travers les sites internet.</a:t>
            </a:r>
            <a:endParaRPr lang="fr-FR" altLang="fr-FR" sz="2400" dirty="0" smtClean="0"/>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r>
              <a:rPr lang="fr-FR" altLang="fr-FR" dirty="0" smtClean="0"/>
              <a:t> </a:t>
            </a:r>
            <a:fld id="{E85F8A53-F600-4FA3-90D5-7AD207F2E9DA}" type="slidenum">
              <a:rPr lang="fr-FR" altLang="fr-FR" smtClean="0"/>
              <a:pPr/>
              <a:t>38</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38</a:t>
            </a:fld>
            <a:endParaRPr lang="fr-FR" altLang="fr-FR" sz="1200"/>
          </a:p>
        </p:txBody>
      </p:sp>
      <p:sp>
        <p:nvSpPr>
          <p:cNvPr id="7" name="Titre 1"/>
          <p:cNvSpPr>
            <a:spLocks noGrp="1"/>
          </p:cNvSpPr>
          <p:nvPr>
            <p:ph type="title"/>
          </p:nvPr>
        </p:nvSpPr>
        <p:spPr>
          <a:xfrm>
            <a:off x="574675" y="304801"/>
            <a:ext cx="8001000" cy="891952"/>
          </a:xfrm>
        </p:spPr>
        <p:txBody>
          <a:bodyPr/>
          <a:lstStyle/>
          <a:p>
            <a:pPr marL="469900" lvl="0" indent="-469900" eaLnBrk="1" hangingPunct="1">
              <a:lnSpc>
                <a:spcPct val="90000"/>
              </a:lnSpc>
              <a:spcBef>
                <a:spcPct val="20000"/>
              </a:spcBef>
            </a:pPr>
            <a:r>
              <a:rPr lang="fr-FR" sz="2800" b="1" dirty="0">
                <a:solidFill>
                  <a:srgbClr val="7030A0"/>
                </a:solidFill>
                <a:ea typeface="MS PGothic"/>
              </a:rPr>
              <a:t>6. Bref aperçu de l’évolution des statistiques </a:t>
            </a:r>
            <a:r>
              <a:rPr lang="fr-FR" sz="2800" b="1" dirty="0" smtClean="0">
                <a:solidFill>
                  <a:srgbClr val="7030A0"/>
                </a:solidFill>
                <a:ea typeface="MS PGothic"/>
              </a:rPr>
              <a:t>d’entreprises</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7544" y="1772816"/>
            <a:ext cx="8280920" cy="4680520"/>
          </a:xfrm>
        </p:spPr>
        <p:txBody>
          <a:bodyPr/>
          <a:lstStyle/>
          <a:p>
            <a:pPr marL="0" indent="0" eaLnBrk="1" hangingPunct="1">
              <a:lnSpc>
                <a:spcPct val="90000"/>
              </a:lnSpc>
              <a:buNone/>
            </a:pPr>
            <a:r>
              <a:rPr lang="fr-FR" sz="2100" dirty="0" smtClean="0"/>
              <a:t>Sur le plan juridique, une entreprise est une personne physique ou morale qui exerce pour son propre compte, une activité économique. Les unités décentralisées d'une entreprise sont considérées comme des établissements. Une entreprise est un établissement ou un ensemble d’établissements.</a:t>
            </a:r>
          </a:p>
          <a:p>
            <a:pPr eaLnBrk="1" hangingPunct="1">
              <a:lnSpc>
                <a:spcPct val="90000"/>
              </a:lnSpc>
              <a:buNone/>
            </a:pPr>
            <a:endParaRPr lang="fr-FR" sz="2100" dirty="0" smtClean="0"/>
          </a:p>
          <a:p>
            <a:pPr marL="0" indent="0" eaLnBrk="1" hangingPunct="1">
              <a:lnSpc>
                <a:spcPct val="90000"/>
              </a:lnSpc>
              <a:buNone/>
            </a:pPr>
            <a:r>
              <a:rPr lang="fr-FR" sz="2100" dirty="0" smtClean="0"/>
              <a:t>De façon concrète, et selon le domaine d’intérêt, on distingue principalement:</a:t>
            </a:r>
          </a:p>
          <a:p>
            <a:pPr eaLnBrk="1" hangingPunct="1">
              <a:lnSpc>
                <a:spcPct val="90000"/>
              </a:lnSpc>
              <a:buFont typeface="Courier New" pitchFamily="49" charset="0"/>
              <a:buChar char="o"/>
            </a:pPr>
            <a:r>
              <a:rPr lang="fr-FR" sz="2100" dirty="0" smtClean="0"/>
              <a:t>Critère juridique: Les entreprises sociétaires, les entreprises individuelles;</a:t>
            </a:r>
          </a:p>
          <a:p>
            <a:pPr eaLnBrk="1" hangingPunct="1">
              <a:lnSpc>
                <a:spcPct val="90000"/>
              </a:lnSpc>
              <a:buFont typeface="Courier New" pitchFamily="49" charset="0"/>
              <a:buChar char="o"/>
            </a:pPr>
            <a:r>
              <a:rPr lang="fr-FR" sz="2100" dirty="0" smtClean="0"/>
              <a:t>Critère de propriété du capital: Les entreprises privées, les entreprises publiques et les entreprises d’économie mixte;</a:t>
            </a: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a:t>
            </a:fld>
            <a:endParaRPr lang="fr-FR" altLang="fr-FR" sz="1200"/>
          </a:p>
        </p:txBody>
      </p:sp>
      <p:sp>
        <p:nvSpPr>
          <p:cNvPr id="7" name="Rectangle 2"/>
          <p:cNvSpPr>
            <a:spLocks noGrp="1" noChangeArrowheads="1"/>
          </p:cNvSpPr>
          <p:nvPr>
            <p:ph type="title"/>
          </p:nvPr>
        </p:nvSpPr>
        <p:spPr/>
        <p:txBody>
          <a:bodyPr/>
          <a:lstStyle/>
          <a:p>
            <a:pPr eaLnBrk="1" hangingPunct="1">
              <a:lnSpc>
                <a:spcPct val="90000"/>
              </a:lnSpc>
            </a:pPr>
            <a:r>
              <a:rPr lang="fr-FR" altLang="fr-FR" sz="3200" dirty="0" smtClean="0"/>
              <a:t> </a:t>
            </a:r>
            <a:r>
              <a:rPr lang="fr-FR" altLang="fr-FR" sz="3200" b="1" dirty="0" smtClean="0">
                <a:solidFill>
                  <a:srgbClr val="7030A0"/>
                </a:solidFill>
              </a:rPr>
              <a:t>1. </a:t>
            </a:r>
            <a:r>
              <a:rPr lang="fr-FR" altLang="fr-FR" sz="3200" b="1" dirty="0">
                <a:solidFill>
                  <a:srgbClr val="7030A0"/>
                </a:solidFill>
              </a:rPr>
              <a:t>Qu’entend-on par statistiques d’entreprises?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66125" y="2040955"/>
            <a:ext cx="8964488" cy="4680520"/>
          </a:xfrm>
        </p:spPr>
        <p:txBody>
          <a:bodyPr/>
          <a:lstStyle/>
          <a:p>
            <a:pPr algn="just" eaLnBrk="1" hangingPunct="1">
              <a:lnSpc>
                <a:spcPct val="90000"/>
              </a:lnSpc>
              <a:spcBef>
                <a:spcPts val="600"/>
              </a:spcBef>
              <a:spcAft>
                <a:spcPts val="600"/>
              </a:spcAft>
              <a:buFont typeface="Courier New" pitchFamily="49" charset="0"/>
              <a:buChar char="o"/>
            </a:pPr>
            <a:r>
              <a:rPr lang="fr-FR" sz="2100" dirty="0" smtClean="0"/>
              <a:t>Critère </a:t>
            </a:r>
            <a:r>
              <a:rPr lang="fr-FR" sz="2100" dirty="0"/>
              <a:t>d’activité: Les entreprises industrielles, les entreprises commerciales, les entreprises de services </a:t>
            </a:r>
            <a:r>
              <a:rPr lang="fr-FR" sz="2100" dirty="0" smtClean="0"/>
              <a:t>(hôtels/Restaurants</a:t>
            </a:r>
            <a:r>
              <a:rPr lang="fr-FR" sz="2100" dirty="0"/>
              <a:t>, </a:t>
            </a:r>
            <a:r>
              <a:rPr lang="fr-FR" sz="2100" dirty="0" smtClean="0"/>
              <a:t>transports, banques/assurances</a:t>
            </a:r>
            <a:r>
              <a:rPr lang="fr-FR" sz="2100" dirty="0"/>
              <a:t>, Télécommunications, etc.), les entreprises agricoles</a:t>
            </a:r>
          </a:p>
          <a:p>
            <a:pPr algn="just" eaLnBrk="1" hangingPunct="1">
              <a:lnSpc>
                <a:spcPct val="90000"/>
              </a:lnSpc>
              <a:spcBef>
                <a:spcPts val="600"/>
              </a:spcBef>
              <a:spcAft>
                <a:spcPts val="600"/>
              </a:spcAft>
              <a:buFont typeface="Courier New" pitchFamily="49" charset="0"/>
              <a:buChar char="o"/>
            </a:pPr>
            <a:r>
              <a:rPr lang="fr-FR" sz="2100" dirty="0"/>
              <a:t>Critère de taille: Les grandes entreprises, les PME</a:t>
            </a:r>
          </a:p>
          <a:p>
            <a:pPr algn="just" eaLnBrk="1" hangingPunct="1">
              <a:lnSpc>
                <a:spcPct val="90000"/>
              </a:lnSpc>
              <a:spcBef>
                <a:spcPts val="600"/>
              </a:spcBef>
              <a:spcAft>
                <a:spcPts val="600"/>
              </a:spcAft>
              <a:buFont typeface="Courier New" pitchFamily="49" charset="0"/>
              <a:buChar char="o"/>
            </a:pPr>
            <a:r>
              <a:rPr lang="fr-FR" sz="2100" dirty="0"/>
              <a:t>Critère de formalité: les entreprises du secteur moderne, les entreprises  du secteur </a:t>
            </a:r>
            <a:r>
              <a:rPr lang="fr-FR" sz="2100" dirty="0" smtClean="0"/>
              <a:t>informel</a:t>
            </a:r>
            <a:endParaRPr lang="fr-FR" sz="2100" dirty="0"/>
          </a:p>
          <a:p>
            <a:pPr algn="just" eaLnBrk="1" hangingPunct="1">
              <a:lnSpc>
                <a:spcPct val="90000"/>
              </a:lnSpc>
              <a:buNone/>
            </a:pPr>
            <a:endParaRPr lang="fr-FR" altLang="fr-FR" sz="2100" dirty="0" smtClean="0">
              <a:solidFill>
                <a:srgbClr val="FF0000"/>
              </a:solidFill>
            </a:endParaRPr>
          </a:p>
          <a:p>
            <a:pPr algn="just" eaLnBrk="1" hangingPunct="1">
              <a:lnSpc>
                <a:spcPct val="90000"/>
              </a:lnSpc>
              <a:buNone/>
            </a:pPr>
            <a:r>
              <a:rPr lang="fr-FR" altLang="fr-FR" sz="2100" dirty="0" smtClean="0">
                <a:solidFill>
                  <a:srgbClr val="FF0000"/>
                </a:solidFill>
              </a:rPr>
              <a:t>Les </a:t>
            </a:r>
            <a:r>
              <a:rPr lang="fr-FR" altLang="fr-FR" sz="2100" dirty="0">
                <a:solidFill>
                  <a:srgbClr val="FF0000"/>
                </a:solidFill>
              </a:rPr>
              <a:t>statistiques d’entreprises sont celles qui </a:t>
            </a:r>
            <a:r>
              <a:rPr lang="fr-FR" altLang="fr-FR" sz="2100" dirty="0" smtClean="0">
                <a:solidFill>
                  <a:srgbClr val="FF0000"/>
                </a:solidFill>
              </a:rPr>
              <a:t>s’intéressent particulièrement </a:t>
            </a:r>
            <a:r>
              <a:rPr lang="fr-FR" altLang="fr-FR" sz="2100" dirty="0">
                <a:solidFill>
                  <a:srgbClr val="FF0000"/>
                </a:solidFill>
              </a:rPr>
              <a:t>à l’entité « entreprise ». </a:t>
            </a:r>
          </a:p>
          <a:p>
            <a:pPr eaLnBrk="1" hangingPunct="1">
              <a:lnSpc>
                <a:spcPct val="90000"/>
              </a:lnSpc>
              <a:buNone/>
            </a:pPr>
            <a:endParaRPr lang="fr-FR" altLang="fr-FR" sz="4000" dirty="0">
              <a:solidFill>
                <a:srgbClr val="FF0000"/>
              </a:solidFill>
            </a:endParaRPr>
          </a:p>
          <a:p>
            <a:pPr eaLnBrk="1" hangingPunct="1">
              <a:lnSpc>
                <a:spcPct val="90000"/>
              </a:lnSpc>
              <a:buNone/>
            </a:pPr>
            <a:endParaRPr lang="fr-FR" altLang="fr-FR" sz="4000" b="1" dirty="0"/>
          </a:p>
          <a:p>
            <a:pPr eaLnBrk="1" hangingPunct="1">
              <a:lnSpc>
                <a:spcPct val="90000"/>
              </a:lnSpc>
              <a:buNone/>
            </a:pPr>
            <a:endParaRPr lang="fr-FR" altLang="fr-FR" sz="4000" dirty="0">
              <a:solidFill>
                <a:srgbClr val="7030A0"/>
              </a:solidFill>
            </a:endParaRPr>
          </a:p>
          <a:p>
            <a:pPr eaLnBrk="1" hangingPunct="1">
              <a:lnSpc>
                <a:spcPct val="90000"/>
              </a:lnSpc>
              <a:buNone/>
            </a:pPr>
            <a:endParaRPr lang="fr-FR" altLang="fr-FR" sz="2100" dirty="0" smtClean="0">
              <a:solidFill>
                <a:srgbClr val="FF0000"/>
              </a:solidFill>
            </a:endParaRPr>
          </a:p>
          <a:p>
            <a:pPr eaLnBrk="1" hangingPunct="1">
              <a:lnSpc>
                <a:spcPct val="90000"/>
              </a:lnSpc>
              <a:buNone/>
            </a:pPr>
            <a:endParaRPr lang="fr-FR" altLang="fr-FR" sz="2100" b="1" dirty="0" smtClean="0"/>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a:t>
            </a:fld>
            <a:endParaRPr lang="fr-FR" altLang="fr-FR" sz="1200"/>
          </a:p>
        </p:txBody>
      </p:sp>
      <p:sp>
        <p:nvSpPr>
          <p:cNvPr id="7" name="Rectangle 2"/>
          <p:cNvSpPr>
            <a:spLocks noGrp="1" noChangeArrowheads="1"/>
          </p:cNvSpPr>
          <p:nvPr>
            <p:ph type="title"/>
          </p:nvPr>
        </p:nvSpPr>
        <p:spPr/>
        <p:txBody>
          <a:bodyPr/>
          <a:lstStyle/>
          <a:p>
            <a:pPr eaLnBrk="1" hangingPunct="1">
              <a:lnSpc>
                <a:spcPct val="90000"/>
              </a:lnSpc>
            </a:pPr>
            <a:r>
              <a:rPr lang="fr-FR" altLang="fr-FR" sz="3200" b="1" dirty="0" smtClean="0">
                <a:solidFill>
                  <a:srgbClr val="7030A0"/>
                </a:solidFill>
              </a:rPr>
              <a:t> </a:t>
            </a:r>
            <a:r>
              <a:rPr lang="fr-FR" altLang="fr-FR" sz="3200" b="1" dirty="0">
                <a:solidFill>
                  <a:srgbClr val="7030A0"/>
                </a:solidFill>
              </a:rPr>
              <a:t>1 Qu’entend-on par statistiques d’entreprises? </a:t>
            </a:r>
          </a:p>
        </p:txBody>
      </p:sp>
    </p:spTree>
    <p:extLst>
      <p:ext uri="{BB962C8B-B14F-4D97-AF65-F5344CB8AC3E}">
        <p14:creationId xmlns:p14="http://schemas.microsoft.com/office/powerpoint/2010/main" val="38841786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7544" y="2039400"/>
            <a:ext cx="8280920" cy="4680520"/>
          </a:xfrm>
        </p:spPr>
        <p:txBody>
          <a:bodyPr/>
          <a:lstStyle/>
          <a:p>
            <a:pPr marL="0" indent="0" eaLnBrk="1" hangingPunct="1">
              <a:lnSpc>
                <a:spcPct val="90000"/>
              </a:lnSpc>
              <a:buNone/>
            </a:pPr>
            <a:r>
              <a:rPr lang="fr-FR" sz="2100" dirty="0" smtClean="0"/>
              <a:t>Conformément </a:t>
            </a:r>
            <a:r>
              <a:rPr lang="fr-FR" sz="2100" dirty="0"/>
              <a:t>à ces différents découpages du </a:t>
            </a:r>
            <a:r>
              <a:rPr lang="fr-FR" sz="2100" dirty="0" smtClean="0"/>
              <a:t>tissu </a:t>
            </a:r>
            <a:r>
              <a:rPr lang="fr-FR" sz="2100" dirty="0"/>
              <a:t>des entreprises, on parle alors de:</a:t>
            </a:r>
          </a:p>
          <a:p>
            <a:pPr eaLnBrk="1" hangingPunct="1">
              <a:lnSpc>
                <a:spcPct val="90000"/>
              </a:lnSpc>
              <a:buFont typeface="Wingdings" pitchFamily="2" charset="2"/>
              <a:buChar char="ü"/>
            </a:pPr>
            <a:endParaRPr lang="fr-FR" sz="800" dirty="0" smtClean="0"/>
          </a:p>
          <a:p>
            <a:pPr eaLnBrk="1" hangingPunct="1">
              <a:lnSpc>
                <a:spcPct val="90000"/>
              </a:lnSpc>
              <a:spcBef>
                <a:spcPts val="1200"/>
              </a:spcBef>
              <a:spcAft>
                <a:spcPts val="1200"/>
              </a:spcAft>
              <a:buFont typeface="Wingdings" pitchFamily="2" charset="2"/>
              <a:buChar char="ü"/>
            </a:pPr>
            <a:r>
              <a:rPr lang="fr-FR" sz="2100" dirty="0" smtClean="0"/>
              <a:t>Statistiques </a:t>
            </a:r>
            <a:r>
              <a:rPr lang="fr-FR" sz="2100" dirty="0"/>
              <a:t>sur les entreprises privées, statistiques sur les entreprises publiques et parapubliques, </a:t>
            </a:r>
          </a:p>
          <a:p>
            <a:pPr eaLnBrk="1" hangingPunct="1">
              <a:lnSpc>
                <a:spcPct val="90000"/>
              </a:lnSpc>
              <a:spcBef>
                <a:spcPts val="1200"/>
              </a:spcBef>
              <a:spcAft>
                <a:spcPts val="1200"/>
              </a:spcAft>
              <a:buFont typeface="Wingdings" pitchFamily="2" charset="2"/>
              <a:buChar char="ü"/>
            </a:pPr>
            <a:r>
              <a:rPr lang="fr-FR" sz="2100" dirty="0" smtClean="0"/>
              <a:t>Statistiques </a:t>
            </a:r>
            <a:r>
              <a:rPr lang="fr-FR" sz="2100" dirty="0"/>
              <a:t>industrielles, statistiques sur le commerce, statistiques financières et d’assurances, </a:t>
            </a:r>
          </a:p>
          <a:p>
            <a:pPr eaLnBrk="1" hangingPunct="1">
              <a:lnSpc>
                <a:spcPct val="90000"/>
              </a:lnSpc>
              <a:spcBef>
                <a:spcPts val="1200"/>
              </a:spcBef>
              <a:spcAft>
                <a:spcPts val="1200"/>
              </a:spcAft>
              <a:buFont typeface="Wingdings" pitchFamily="2" charset="2"/>
              <a:buChar char="ü"/>
            </a:pPr>
            <a:r>
              <a:rPr lang="fr-FR" sz="2100" dirty="0" smtClean="0"/>
              <a:t>Statistiques agricoles;</a:t>
            </a:r>
            <a:endParaRPr lang="fr-FR" sz="2100" dirty="0"/>
          </a:p>
          <a:p>
            <a:pPr eaLnBrk="1" hangingPunct="1">
              <a:lnSpc>
                <a:spcPct val="90000"/>
              </a:lnSpc>
              <a:spcBef>
                <a:spcPts val="1200"/>
              </a:spcBef>
              <a:spcAft>
                <a:spcPts val="1200"/>
              </a:spcAft>
              <a:buFont typeface="Wingdings" pitchFamily="2" charset="2"/>
              <a:buChar char="ü"/>
            </a:pPr>
            <a:r>
              <a:rPr lang="fr-FR" sz="2100" dirty="0" smtClean="0"/>
              <a:t>Statistiques </a:t>
            </a:r>
            <a:r>
              <a:rPr lang="fr-FR" sz="2100" dirty="0"/>
              <a:t>sur </a:t>
            </a:r>
            <a:r>
              <a:rPr lang="fr-FR" sz="2100" dirty="0" smtClean="0"/>
              <a:t>les PME.</a:t>
            </a:r>
            <a:endParaRPr lang="fr-FR" sz="2100" dirty="0"/>
          </a:p>
          <a:p>
            <a:pPr eaLnBrk="1" hangingPunct="1">
              <a:lnSpc>
                <a:spcPct val="90000"/>
              </a:lnSpc>
              <a:buNone/>
            </a:pPr>
            <a:endParaRPr lang="fr-FR" altLang="fr-FR" sz="4000" dirty="0">
              <a:solidFill>
                <a:srgbClr val="FF0000"/>
              </a:solidFill>
            </a:endParaRPr>
          </a:p>
          <a:p>
            <a:pPr eaLnBrk="1" hangingPunct="1">
              <a:lnSpc>
                <a:spcPct val="90000"/>
              </a:lnSpc>
              <a:buNone/>
            </a:pPr>
            <a:endParaRPr lang="fr-FR" altLang="fr-FR" sz="4000" b="1" dirty="0"/>
          </a:p>
          <a:p>
            <a:pPr eaLnBrk="1" hangingPunct="1">
              <a:lnSpc>
                <a:spcPct val="90000"/>
              </a:lnSpc>
              <a:buNone/>
            </a:pPr>
            <a:endParaRPr lang="fr-FR" altLang="fr-FR" sz="4000" dirty="0">
              <a:solidFill>
                <a:srgbClr val="7030A0"/>
              </a:solidFill>
            </a:endParaRPr>
          </a:p>
          <a:p>
            <a:pPr eaLnBrk="1" hangingPunct="1">
              <a:lnSpc>
                <a:spcPct val="90000"/>
              </a:lnSpc>
              <a:buNone/>
            </a:pPr>
            <a:endParaRPr lang="fr-FR" altLang="fr-FR" sz="2100" dirty="0" smtClean="0">
              <a:solidFill>
                <a:srgbClr val="FF0000"/>
              </a:solidFill>
            </a:endParaRPr>
          </a:p>
          <a:p>
            <a:pPr eaLnBrk="1" hangingPunct="1">
              <a:lnSpc>
                <a:spcPct val="90000"/>
              </a:lnSpc>
              <a:buNone/>
            </a:pPr>
            <a:endParaRPr lang="fr-FR" altLang="fr-FR" sz="2100" b="1" dirty="0" smtClean="0"/>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6</a:t>
            </a:fld>
            <a:endParaRPr lang="fr-FR" altLang="fr-FR" sz="1200"/>
          </a:p>
        </p:txBody>
      </p:sp>
      <p:sp>
        <p:nvSpPr>
          <p:cNvPr id="7" name="Rectangle 2"/>
          <p:cNvSpPr>
            <a:spLocks noGrp="1" noChangeArrowheads="1"/>
          </p:cNvSpPr>
          <p:nvPr>
            <p:ph type="title"/>
          </p:nvPr>
        </p:nvSpPr>
        <p:spPr/>
        <p:txBody>
          <a:bodyPr/>
          <a:lstStyle/>
          <a:p>
            <a:pPr eaLnBrk="1" hangingPunct="1">
              <a:lnSpc>
                <a:spcPct val="90000"/>
              </a:lnSpc>
            </a:pPr>
            <a:r>
              <a:rPr lang="fr-FR" altLang="fr-FR" sz="3200" b="1" dirty="0" smtClean="0">
                <a:solidFill>
                  <a:srgbClr val="7030A0"/>
                </a:solidFill>
              </a:rPr>
              <a:t> </a:t>
            </a:r>
            <a:r>
              <a:rPr lang="fr-FR" altLang="fr-FR" sz="3200" b="1" dirty="0">
                <a:solidFill>
                  <a:srgbClr val="7030A0"/>
                </a:solidFill>
              </a:rPr>
              <a:t>1 Qu’entend-on par statistiques d’entreprises? </a:t>
            </a:r>
          </a:p>
        </p:txBody>
      </p:sp>
    </p:spTree>
    <p:extLst>
      <p:ext uri="{BB962C8B-B14F-4D97-AF65-F5344CB8AC3E}">
        <p14:creationId xmlns:p14="http://schemas.microsoft.com/office/powerpoint/2010/main" val="2065778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2"/>
            <a:ext cx="8248972" cy="4380507"/>
          </a:xfrm>
        </p:spPr>
        <p:txBody>
          <a:bodyPr/>
          <a:lstStyle/>
          <a:p>
            <a:pPr marL="0" indent="0" algn="just" eaLnBrk="1" hangingPunct="1">
              <a:lnSpc>
                <a:spcPct val="90000"/>
              </a:lnSpc>
              <a:buNone/>
            </a:pPr>
            <a:r>
              <a:rPr lang="fr-FR" sz="2100" dirty="0" smtClean="0"/>
              <a:t>A titre d’exemple, on peut citer comme statistique couramment utilisé sur les entreprises, le chiffre d’affaires hors taxes  (CAHT) qui représente le montant des ventes réalisées par l'</a:t>
            </a:r>
            <a:r>
              <a:rPr lang="fr-FR" sz="2100" dirty="0" smtClean="0">
                <a:hlinkClick r:id="rId2"/>
              </a:rPr>
              <a:t>entreprise</a:t>
            </a:r>
            <a:r>
              <a:rPr lang="fr-FR" sz="2100" dirty="0" smtClean="0"/>
              <a:t> au tiers, dans l'exercice de son activité professionnelle normale et courante pendant une période donnée (mois, trimestre, année, etc.)</a:t>
            </a:r>
          </a:p>
          <a:p>
            <a:pPr marL="0" indent="0" algn="just" eaLnBrk="1" hangingPunct="1">
              <a:lnSpc>
                <a:spcPct val="90000"/>
              </a:lnSpc>
              <a:buNone/>
            </a:pPr>
            <a:endParaRPr lang="fr-FR" sz="2100" dirty="0" smtClean="0"/>
          </a:p>
          <a:p>
            <a:pPr algn="just" eaLnBrk="1" hangingPunct="1">
              <a:lnSpc>
                <a:spcPct val="90000"/>
              </a:lnSpc>
              <a:buNone/>
            </a:pPr>
            <a:r>
              <a:rPr lang="fr-FR" altLang="fr-FR" sz="2100" dirty="0" smtClean="0">
                <a:solidFill>
                  <a:srgbClr val="FF0000"/>
                </a:solidFill>
              </a:rPr>
              <a:t>Il faut noter qu’il s’agit là d’une traduction statistique du concept économique de « demande »</a:t>
            </a:r>
          </a:p>
          <a:p>
            <a:pPr algn="just" eaLnBrk="1" hangingPunct="1">
              <a:lnSpc>
                <a:spcPct val="90000"/>
              </a:lnSpc>
              <a:buNone/>
            </a:pPr>
            <a:r>
              <a:rPr lang="fr-FR" altLang="fr-FR" sz="2100" dirty="0" smtClean="0">
                <a:solidFill>
                  <a:srgbClr val="FF0000"/>
                </a:solidFill>
              </a:rPr>
              <a:t>CAHT=</a:t>
            </a:r>
            <a:r>
              <a:rPr lang="fr-FR" sz="2100" dirty="0" smtClean="0"/>
              <a:t>ventes de marchandises + ventes de produits fabriqués + prestations de services + produits des activités annexes.</a:t>
            </a:r>
            <a:r>
              <a:rPr lang="fr-FR" altLang="fr-FR" sz="2100" dirty="0" smtClean="0"/>
              <a:t> </a:t>
            </a: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7</a:t>
            </a:fld>
            <a:endParaRPr lang="fr-FR" altLang="fr-FR" sz="1200"/>
          </a:p>
        </p:txBody>
      </p:sp>
      <p:sp>
        <p:nvSpPr>
          <p:cNvPr id="7" name="Rectangle 2"/>
          <p:cNvSpPr>
            <a:spLocks noGrp="1" noChangeArrowheads="1"/>
          </p:cNvSpPr>
          <p:nvPr>
            <p:ph type="title"/>
          </p:nvPr>
        </p:nvSpPr>
        <p:spPr/>
        <p:txBody>
          <a:bodyPr/>
          <a:lstStyle/>
          <a:p>
            <a:pPr eaLnBrk="1" hangingPunct="1">
              <a:lnSpc>
                <a:spcPct val="90000"/>
              </a:lnSpc>
            </a:pPr>
            <a:r>
              <a:rPr lang="fr-FR" altLang="fr-FR" sz="3200" dirty="0" smtClean="0"/>
              <a:t> </a:t>
            </a:r>
            <a:r>
              <a:rPr lang="fr-FR" altLang="fr-FR" sz="3200" b="1" dirty="0">
                <a:solidFill>
                  <a:srgbClr val="7030A0"/>
                </a:solidFill>
              </a:rPr>
              <a:t>1 Qu’entend-on par statistiques d’entreprises</a:t>
            </a:r>
            <a:r>
              <a:rPr lang="fr-FR" altLang="fr-FR" sz="3200" dirty="0">
                <a:solidFill>
                  <a:srgbClr val="7030A0"/>
                </a:solidFill>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710534"/>
          </a:xfrm>
        </p:spPr>
        <p:txBody>
          <a:bodyPr/>
          <a:lstStyle/>
          <a:p>
            <a:pPr eaLnBrk="1" hangingPunct="1">
              <a:lnSpc>
                <a:spcPct val="90000"/>
              </a:lnSpc>
              <a:buNone/>
            </a:pPr>
            <a:r>
              <a:rPr lang="fr-FR" altLang="fr-FR" sz="2100" dirty="0" smtClean="0"/>
              <a:t>De façon organisationnelle, le système de statistiques d’entreprises se compose d’éléments suivants:</a:t>
            </a:r>
          </a:p>
          <a:p>
            <a:pPr eaLnBrk="1" hangingPunct="1">
              <a:lnSpc>
                <a:spcPct val="90000"/>
              </a:lnSpc>
              <a:buFont typeface="Wingdings" pitchFamily="2" charset="2"/>
              <a:buChar char="ü"/>
            </a:pPr>
            <a:r>
              <a:rPr lang="fr-FR" altLang="fr-FR" sz="2100" dirty="0" smtClean="0"/>
              <a:t>un répertoire d’entreprises;</a:t>
            </a:r>
          </a:p>
          <a:p>
            <a:pPr eaLnBrk="1" hangingPunct="1">
              <a:lnSpc>
                <a:spcPct val="90000"/>
              </a:lnSpc>
              <a:buFont typeface="Wingdings" pitchFamily="2" charset="2"/>
              <a:buChar char="ü"/>
            </a:pPr>
            <a:r>
              <a:rPr lang="fr-FR" altLang="fr-FR" sz="2100" dirty="0" smtClean="0"/>
              <a:t>un dispositif d’enquêtes et recensements statistiques auprès des entreprises;</a:t>
            </a:r>
          </a:p>
          <a:p>
            <a:pPr eaLnBrk="1" hangingPunct="1">
              <a:lnSpc>
                <a:spcPct val="90000"/>
              </a:lnSpc>
              <a:buFont typeface="Wingdings" pitchFamily="2" charset="2"/>
              <a:buChar char="ü"/>
            </a:pPr>
            <a:r>
              <a:rPr lang="fr-FR" altLang="fr-FR" sz="2100" dirty="0" smtClean="0"/>
              <a:t>un dispositif de collecte et d’exploitations d’informations de sources administratives sur les entreprises;</a:t>
            </a:r>
          </a:p>
          <a:p>
            <a:pPr eaLnBrk="1" hangingPunct="1">
              <a:lnSpc>
                <a:spcPct val="90000"/>
              </a:lnSpc>
              <a:buFont typeface="Wingdings" pitchFamily="2" charset="2"/>
              <a:buChar char="ü"/>
            </a:pPr>
            <a:r>
              <a:rPr lang="fr-FR" altLang="fr-FR" sz="2100" dirty="0" smtClean="0"/>
              <a:t>un </a:t>
            </a:r>
            <a:r>
              <a:rPr lang="fr-FR" altLang="fr-FR" sz="2100" dirty="0"/>
              <a:t>dispositif de traitement et de diffusion des données</a:t>
            </a:r>
            <a:r>
              <a:rPr lang="fr-FR" altLang="fr-FR" sz="2100" dirty="0" smtClean="0"/>
              <a:t>.</a:t>
            </a:r>
          </a:p>
          <a:p>
            <a:pPr eaLnBrk="1" hangingPunct="1">
              <a:lnSpc>
                <a:spcPct val="90000"/>
              </a:lnSpc>
              <a:buNone/>
            </a:pPr>
            <a:endParaRPr lang="fr-FR" altLang="fr-FR" sz="2100" dirty="0" smtClean="0"/>
          </a:p>
          <a:p>
            <a:pPr eaLnBrk="1" hangingPunct="1">
              <a:lnSpc>
                <a:spcPct val="90000"/>
              </a:lnSpc>
              <a:buNone/>
            </a:pPr>
            <a:r>
              <a:rPr lang="fr-FR" altLang="fr-FR" sz="2100" dirty="0" smtClean="0"/>
              <a:t>NB: Ce système s’intègre dans le système statistique global (loi statistique, nomenclatures, etc.)</a:t>
            </a:r>
            <a:endParaRPr lang="fr-FR" altLang="fr-FR" sz="2100" dirty="0"/>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8</a:t>
            </a:fld>
            <a:endParaRPr lang="fr-FR" altLang="fr-FR" sz="1200"/>
          </a:p>
        </p:txBody>
      </p:sp>
      <p:sp>
        <p:nvSpPr>
          <p:cNvPr id="3" name="Titre 2"/>
          <p:cNvSpPr>
            <a:spLocks noGrp="1"/>
          </p:cNvSpPr>
          <p:nvPr>
            <p:ph type="title"/>
          </p:nvPr>
        </p:nvSpPr>
        <p:spPr/>
        <p:txBody>
          <a:bodyPr/>
          <a:lstStyle/>
          <a:p>
            <a:pPr marL="469900" lvl="0" indent="-469900" eaLnBrk="1" hangingPunct="1">
              <a:lnSpc>
                <a:spcPct val="90000"/>
              </a:lnSpc>
              <a:spcBef>
                <a:spcPct val="20000"/>
              </a:spcBef>
            </a:pPr>
            <a:r>
              <a:rPr lang="fr-FR" altLang="fr-FR" sz="2800" b="1" dirty="0">
                <a:solidFill>
                  <a:srgbClr val="7030A0"/>
                </a:solidFill>
              </a:rPr>
              <a:t>2. Comment se présente le système de statistiques d’entreprises</a:t>
            </a:r>
            <a:r>
              <a:rPr lang="fr-FR" altLang="fr-FR" sz="2800" b="1" dirty="0" smtClean="0">
                <a:solidFill>
                  <a:srgbClr val="7030A0"/>
                </a:solidFill>
              </a:rPr>
              <a:t>?</a:t>
            </a:r>
            <a:endParaRPr lang="fr-FR" dirty="0">
              <a:solidFill>
                <a:srgbClr val="7030A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572500" cy="4608512"/>
          </a:xfrm>
        </p:spPr>
        <p:txBody>
          <a:bodyPr/>
          <a:lstStyle/>
          <a:p>
            <a:r>
              <a:rPr lang="fr-FR" sz="2400" b="1" dirty="0" smtClean="0"/>
              <a:t>Qu’est-ce que le </a:t>
            </a:r>
            <a:r>
              <a:rPr lang="fr-FR" altLang="fr-FR" sz="2400" b="1" dirty="0" smtClean="0"/>
              <a:t>répertoire d’entreprises</a:t>
            </a:r>
            <a:r>
              <a:rPr lang="fr-FR" sz="2400" b="1" dirty="0" smtClean="0"/>
              <a:t> ? </a:t>
            </a:r>
          </a:p>
          <a:p>
            <a:pPr marL="0" indent="0" algn="just">
              <a:buNone/>
            </a:pPr>
            <a:r>
              <a:rPr lang="fr-FR" sz="2000" dirty="0" smtClean="0"/>
              <a:t>Le répertoire statistique d’entreprises est une liste exhaustive d’entreprises en activité sur un espace géographique donné, avec des caractéristiques permettant d’avoir des renseignements généraux sur ces entreprises (localisation, adresse téléphonique, branches d’activité, …). </a:t>
            </a:r>
          </a:p>
          <a:p>
            <a:pPr marL="0" indent="0" algn="just">
              <a:buNone/>
            </a:pPr>
            <a:r>
              <a:rPr lang="fr-FR" sz="2000" dirty="0" smtClean="0"/>
              <a:t>Le </a:t>
            </a:r>
            <a:r>
              <a:rPr lang="fr-FR" sz="2000" dirty="0"/>
              <a:t>répertoire statistique se distingue des </a:t>
            </a:r>
            <a:r>
              <a:rPr lang="fr-FR" sz="2000" dirty="0" smtClean="0"/>
              <a:t>répertoires administratifs </a:t>
            </a:r>
            <a:r>
              <a:rPr lang="fr-FR" sz="2000" dirty="0"/>
              <a:t>(fichier des contribuables par exemple) et des répertoires juridiques (</a:t>
            </a:r>
            <a:r>
              <a:rPr lang="fr-FR" sz="2000" dirty="0" smtClean="0"/>
              <a:t>fichiers des registres du </a:t>
            </a:r>
            <a:r>
              <a:rPr lang="fr-FR" sz="2000" dirty="0"/>
              <a:t>commerce par exemple) en ce sens qu’il permet au statisticien de tirer des échantillons pour diverses enquêtes et études sur les entreprises.</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r>
              <a:rPr lang="fr-FR" sz="1800" dirty="0" smtClean="0">
                <a:solidFill>
                  <a:srgbClr val="00B050"/>
                </a:solidFill>
              </a:rPr>
              <a:t>C’est un </a:t>
            </a:r>
            <a:r>
              <a:rPr lang="fr-FR" sz="1800" b="1" dirty="0" smtClean="0">
                <a:solidFill>
                  <a:srgbClr val="00B050"/>
                </a:solidFill>
              </a:rPr>
              <a:t>puissant instrument de coordination statistique</a:t>
            </a:r>
            <a:r>
              <a:rPr lang="fr-FR" sz="1800" dirty="0" smtClean="0">
                <a:solidFill>
                  <a:srgbClr val="00B050"/>
                </a:solidFill>
              </a:rPr>
              <a:t> grâce à un système d’identification unique et d’attribution d’un code d’activité à chaque entreprise répertoriée.</a:t>
            </a: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1400" dirty="0" smtClean="0"/>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800" b="1" dirty="0" smtClean="0">
              <a:solidFill>
                <a:srgbClr val="00B0F0"/>
              </a:solidFill>
            </a:endParaRPr>
          </a:p>
          <a:p>
            <a:pPr marL="0" indent="109728">
              <a:lnSpc>
                <a:spcPct val="93000"/>
              </a:lnSpc>
              <a:spcBef>
                <a:spcPts val="0"/>
              </a:spcBef>
              <a:spcAft>
                <a:spcPts val="1425"/>
              </a:spcAft>
              <a:buNone/>
              <a:tabLst>
                <a:tab pos="449326" algn="l"/>
                <a:tab pos="898525" algn="l"/>
                <a:tab pos="1347851" algn="l"/>
                <a:tab pos="1797050" algn="l"/>
                <a:tab pos="2246376" algn="l"/>
                <a:tab pos="2695575" algn="l"/>
                <a:tab pos="3144901" algn="l"/>
                <a:tab pos="3594100" algn="l"/>
                <a:tab pos="4043426" algn="l"/>
                <a:tab pos="4492625" algn="l"/>
                <a:tab pos="4941951" algn="l"/>
                <a:tab pos="5391150" algn="l"/>
                <a:tab pos="5840476" algn="l"/>
                <a:tab pos="6289675" algn="l"/>
                <a:tab pos="6739001" algn="l"/>
                <a:tab pos="7188200" algn="l"/>
                <a:tab pos="7637526" algn="l"/>
                <a:tab pos="8086725" algn="l"/>
                <a:tab pos="8536051" algn="l"/>
                <a:tab pos="8985250" algn="l"/>
              </a:tabLst>
            </a:pPr>
            <a:endParaRPr lang="fr-FR" sz="2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9</a:t>
            </a:fld>
            <a:endParaRPr lang="fr-FR" altLang="fr-FR" sz="1200"/>
          </a:p>
        </p:txBody>
      </p:sp>
      <p:sp>
        <p:nvSpPr>
          <p:cNvPr id="7" name="Titre 2"/>
          <p:cNvSpPr>
            <a:spLocks noGrp="1"/>
          </p:cNvSpPr>
          <p:nvPr>
            <p:ph type="title"/>
          </p:nvPr>
        </p:nvSpPr>
        <p:spPr/>
        <p:txBody>
          <a:bodyPr/>
          <a:lstStyle/>
          <a:p>
            <a:pPr marL="469900" lvl="0" indent="-469900" eaLnBrk="1" hangingPunct="1">
              <a:lnSpc>
                <a:spcPct val="90000"/>
              </a:lnSpc>
              <a:spcBef>
                <a:spcPct val="20000"/>
              </a:spcBef>
            </a:pPr>
            <a:r>
              <a:rPr lang="fr-FR" altLang="fr-FR" sz="2800" b="1" dirty="0">
                <a:solidFill>
                  <a:srgbClr val="7030A0"/>
                </a:solidFill>
              </a:rPr>
              <a:t>2. Comment se présente le système de statistiques d’entreprises</a:t>
            </a:r>
            <a:r>
              <a:rPr lang="fr-FR" altLang="fr-FR" sz="2800" b="1" dirty="0" smtClean="0">
                <a:solidFill>
                  <a:srgbClr val="7030A0"/>
                </a:solidFill>
              </a:rPr>
              <a:t>?</a:t>
            </a:r>
            <a:endParaRPr lang="fr-FR" dirty="0">
              <a:solidFill>
                <a:srgbClr val="7030A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ofil">
  <a:themeElements>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4127</TotalTime>
  <Words>2766</Words>
  <Application>Microsoft Office PowerPoint</Application>
  <PresentationFormat>Affichage à l'écran (4:3)</PresentationFormat>
  <Paragraphs>333</Paragraphs>
  <Slides>38</Slides>
  <Notes>0</Notes>
  <HiddenSlides>0</HiddenSlides>
  <MMClips>0</MMClips>
  <ScaleCrop>false</ScaleCrop>
  <HeadingPairs>
    <vt:vector size="4" baseType="variant">
      <vt:variant>
        <vt:lpstr>Thème</vt:lpstr>
      </vt:variant>
      <vt:variant>
        <vt:i4>1</vt:i4>
      </vt:variant>
      <vt:variant>
        <vt:lpstr>Titres des diapositives</vt:lpstr>
      </vt:variant>
      <vt:variant>
        <vt:i4>38</vt:i4>
      </vt:variant>
    </vt:vector>
  </HeadingPairs>
  <TitlesOfParts>
    <vt:vector size="39" baseType="lpstr">
      <vt:lpstr>Profil</vt:lpstr>
      <vt:lpstr>Atelier de formation  des utilisateurs des statistiques « Statistiques d’entreprises »</vt:lpstr>
      <vt:lpstr> Plan de présentation</vt:lpstr>
      <vt:lpstr> 1. Qu’entend-on par statistiques d’entreprises? </vt:lpstr>
      <vt:lpstr> 1. Qu’entend-on par statistiques d’entreprises? </vt:lpstr>
      <vt:lpstr> 1 Qu’entend-on par statistiques d’entreprises? </vt:lpstr>
      <vt:lpstr> 1 Qu’entend-on par statistiques d’entreprises? </vt:lpstr>
      <vt:lpstr> 1 Qu’entend-on par statistiques d’entreprises? </vt:lpstr>
      <vt:lpstr>2. Comment se présente le système de statistiques d’entreprises?</vt:lpstr>
      <vt:lpstr>2. Comment se présente le système de statistiques d’entreprises?</vt:lpstr>
      <vt:lpstr>2. Comment se présente le système de statistiques d’entreprises?</vt:lpstr>
      <vt:lpstr>2. Comment se présente le système de statistiques d’entreprises?</vt:lpstr>
      <vt:lpstr>2. Comment se présente le système de statistiques d’entreprises?</vt:lpstr>
      <vt:lpstr>2. Comment se présente le système de statistiques d’entreprises?</vt:lpstr>
      <vt:lpstr>3. Quels sont les outils de base utilisés?</vt:lpstr>
      <vt:lpstr>3. Quels sont les outils de base utilisés?</vt:lpstr>
      <vt:lpstr>3. Quels sont les outils de base utilisés?</vt:lpstr>
      <vt:lpstr>3. Quels sont les outils de base utilisés?</vt:lpstr>
      <vt:lpstr>3. Quels sont les outils de base utilisés?</vt:lpstr>
      <vt:lpstr>3. Quels sont les outils de base utilisés?</vt:lpstr>
      <vt:lpstr>3. Quels sont les outils de base utilisés?</vt:lpstr>
      <vt:lpstr>3. Quels sont les outils de base utilisés?</vt:lpstr>
      <vt:lpstr>3. Quels sont les outils de base utilisés?</vt:lpstr>
      <vt:lpstr>3. Quels sont les outils de base utilisés?</vt:lpstr>
      <vt:lpstr>3. Quels sont les outils de base utilisés?</vt:lpstr>
      <vt:lpstr>3. Quels sont les outils de base utilisés?</vt:lpstr>
      <vt:lpstr>4. Quelle est l’utilité et l’utilisation des statistiques  d’entreprises?</vt:lpstr>
      <vt:lpstr>4. Quelle est l’utilité et l’utilisation des statistiques  d’entreprises?</vt:lpstr>
      <vt:lpstr>5. Comment se présentent les statistiques  d’entreprises au Burkina Faso?</vt:lpstr>
      <vt:lpstr>5. Comment se présentent les statistiques  d’entreprises au Burkina Faso?</vt:lpstr>
      <vt:lpstr>5. Comment se présentent les statistiques  d’entreprises au Burkina Faso?</vt:lpstr>
      <vt:lpstr>5. Comment se présentent les statistiques  d’entreprises au Burkina Faso?</vt:lpstr>
      <vt:lpstr>5. Comment se présentent les statistiques  d’entreprises au Burkina Faso?</vt:lpstr>
      <vt:lpstr>6. Bref aperçu de l’évolution des statistiques d’entreprises</vt:lpstr>
      <vt:lpstr>6. Bref aperçu de l’évolution des statistiques d’entreprises</vt:lpstr>
      <vt:lpstr>6. Bref aperçu de l’évolution des statistiques d’entreprises</vt:lpstr>
      <vt:lpstr>6. Bref aperçu de l’évolution des statistiques d’entreprises</vt:lpstr>
      <vt:lpstr>6. Bref aperçu de l’évolution des statistiques d’entreprises</vt:lpstr>
      <vt:lpstr>6. Bref aperçu de l’évolution des statistiques d’entreprises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pascal</dc:creator>
  <cp:lastModifiedBy>nom6</cp:lastModifiedBy>
  <cp:revision>398</cp:revision>
  <dcterms:created xsi:type="dcterms:W3CDTF">2009-07-28T07:12:33Z</dcterms:created>
  <dcterms:modified xsi:type="dcterms:W3CDTF">2018-08-08T17:31:19Z</dcterms:modified>
</cp:coreProperties>
</file>