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60"/>
  </p:notesMasterIdLst>
  <p:sldIdLst>
    <p:sldId id="256" r:id="rId2"/>
    <p:sldId id="368" r:id="rId3"/>
    <p:sldId id="369" r:id="rId4"/>
    <p:sldId id="305" r:id="rId5"/>
    <p:sldId id="306" r:id="rId6"/>
    <p:sldId id="370" r:id="rId7"/>
    <p:sldId id="307" r:id="rId8"/>
    <p:sldId id="424" r:id="rId9"/>
    <p:sldId id="363" r:id="rId10"/>
    <p:sldId id="337" r:id="rId11"/>
    <p:sldId id="309" r:id="rId12"/>
    <p:sldId id="311" r:id="rId13"/>
    <p:sldId id="371" r:id="rId14"/>
    <p:sldId id="373" r:id="rId15"/>
    <p:sldId id="374" r:id="rId16"/>
    <p:sldId id="375" r:id="rId17"/>
    <p:sldId id="376" r:id="rId18"/>
    <p:sldId id="377" r:id="rId19"/>
    <p:sldId id="378" r:id="rId20"/>
    <p:sldId id="430" r:id="rId21"/>
    <p:sldId id="379" r:id="rId22"/>
    <p:sldId id="381" r:id="rId23"/>
    <p:sldId id="382" r:id="rId24"/>
    <p:sldId id="383" r:id="rId25"/>
    <p:sldId id="384" r:id="rId26"/>
    <p:sldId id="385" r:id="rId27"/>
    <p:sldId id="388" r:id="rId28"/>
    <p:sldId id="389" r:id="rId29"/>
    <p:sldId id="391" r:id="rId30"/>
    <p:sldId id="392" r:id="rId31"/>
    <p:sldId id="428" r:id="rId32"/>
    <p:sldId id="395" r:id="rId33"/>
    <p:sldId id="396" r:id="rId34"/>
    <p:sldId id="397" r:id="rId35"/>
    <p:sldId id="398" r:id="rId36"/>
    <p:sldId id="400" r:id="rId37"/>
    <p:sldId id="401" r:id="rId38"/>
    <p:sldId id="402" r:id="rId39"/>
    <p:sldId id="403" r:id="rId40"/>
    <p:sldId id="404" r:id="rId41"/>
    <p:sldId id="405" r:id="rId42"/>
    <p:sldId id="406" r:id="rId43"/>
    <p:sldId id="408" r:id="rId44"/>
    <p:sldId id="409" r:id="rId45"/>
    <p:sldId id="410" r:id="rId46"/>
    <p:sldId id="411" r:id="rId47"/>
    <p:sldId id="412" r:id="rId48"/>
    <p:sldId id="413" r:id="rId49"/>
    <p:sldId id="414" r:id="rId50"/>
    <p:sldId id="416" r:id="rId51"/>
    <p:sldId id="420" r:id="rId52"/>
    <p:sldId id="417" r:id="rId53"/>
    <p:sldId id="418" r:id="rId54"/>
    <p:sldId id="421" r:id="rId55"/>
    <p:sldId id="422" r:id="rId56"/>
    <p:sldId id="423" r:id="rId57"/>
    <p:sldId id="425" r:id="rId58"/>
    <p:sldId id="429" r:id="rId59"/>
  </p:sldIdLst>
  <p:sldSz cx="9144000" cy="6858000" type="screen4x3"/>
  <p:notesSz cx="6858000" cy="9144000"/>
  <p:defaultTextStyle>
    <a:defPPr>
      <a:defRPr lang="fr-FR"/>
    </a:defPPr>
    <a:lvl1pPr algn="l" rtl="0" fontAlgn="base">
      <a:spcBef>
        <a:spcPct val="0"/>
      </a:spcBef>
      <a:spcAft>
        <a:spcPct val="0"/>
      </a:spcAft>
      <a:defRPr kern="1200">
        <a:solidFill>
          <a:schemeClr val="tx1"/>
        </a:solidFill>
        <a:latin typeface="Verdana" pitchFamily="34" charset="0"/>
        <a:ea typeface="MS PGothic" pitchFamily="34" charset="-128"/>
        <a:cs typeface="+mn-cs"/>
      </a:defRPr>
    </a:lvl1pPr>
    <a:lvl2pPr marL="457200" algn="l" rtl="0" fontAlgn="base">
      <a:spcBef>
        <a:spcPct val="0"/>
      </a:spcBef>
      <a:spcAft>
        <a:spcPct val="0"/>
      </a:spcAft>
      <a:defRPr kern="1200">
        <a:solidFill>
          <a:schemeClr val="tx1"/>
        </a:solidFill>
        <a:latin typeface="Verdana" pitchFamily="34" charset="0"/>
        <a:ea typeface="MS PGothic" pitchFamily="34" charset="-128"/>
        <a:cs typeface="+mn-cs"/>
      </a:defRPr>
    </a:lvl2pPr>
    <a:lvl3pPr marL="914400" algn="l" rtl="0" fontAlgn="base">
      <a:spcBef>
        <a:spcPct val="0"/>
      </a:spcBef>
      <a:spcAft>
        <a:spcPct val="0"/>
      </a:spcAft>
      <a:defRPr kern="1200">
        <a:solidFill>
          <a:schemeClr val="tx1"/>
        </a:solidFill>
        <a:latin typeface="Verdana" pitchFamily="34" charset="0"/>
        <a:ea typeface="MS PGothic" pitchFamily="34" charset="-128"/>
        <a:cs typeface="+mn-cs"/>
      </a:defRPr>
    </a:lvl3pPr>
    <a:lvl4pPr marL="1371600" algn="l" rtl="0" fontAlgn="base">
      <a:spcBef>
        <a:spcPct val="0"/>
      </a:spcBef>
      <a:spcAft>
        <a:spcPct val="0"/>
      </a:spcAft>
      <a:defRPr kern="1200">
        <a:solidFill>
          <a:schemeClr val="tx1"/>
        </a:solidFill>
        <a:latin typeface="Verdana" pitchFamily="34" charset="0"/>
        <a:ea typeface="MS PGothic" pitchFamily="34" charset="-128"/>
        <a:cs typeface="+mn-cs"/>
      </a:defRPr>
    </a:lvl4pPr>
    <a:lvl5pPr marL="1828800" algn="l" rtl="0" fontAlgn="base">
      <a:spcBef>
        <a:spcPct val="0"/>
      </a:spcBef>
      <a:spcAft>
        <a:spcPct val="0"/>
      </a:spcAft>
      <a:defRPr kern="1200">
        <a:solidFill>
          <a:schemeClr val="tx1"/>
        </a:solidFill>
        <a:latin typeface="Verdana" pitchFamily="34" charset="0"/>
        <a:ea typeface="MS PGothic" pitchFamily="34" charset="-128"/>
        <a:cs typeface="+mn-cs"/>
      </a:defRPr>
    </a:lvl5pPr>
    <a:lvl6pPr marL="2286000" algn="l" defTabSz="914400" rtl="0" eaLnBrk="1" latinLnBrk="0" hangingPunct="1">
      <a:defRPr kern="1200">
        <a:solidFill>
          <a:schemeClr val="tx1"/>
        </a:solidFill>
        <a:latin typeface="Verdana" pitchFamily="34" charset="0"/>
        <a:ea typeface="MS PGothic" pitchFamily="34" charset="-128"/>
        <a:cs typeface="+mn-cs"/>
      </a:defRPr>
    </a:lvl6pPr>
    <a:lvl7pPr marL="2743200" algn="l" defTabSz="914400" rtl="0" eaLnBrk="1" latinLnBrk="0" hangingPunct="1">
      <a:defRPr kern="1200">
        <a:solidFill>
          <a:schemeClr val="tx1"/>
        </a:solidFill>
        <a:latin typeface="Verdana" pitchFamily="34" charset="0"/>
        <a:ea typeface="MS PGothic" pitchFamily="34" charset="-128"/>
        <a:cs typeface="+mn-cs"/>
      </a:defRPr>
    </a:lvl7pPr>
    <a:lvl8pPr marL="3200400" algn="l" defTabSz="914400" rtl="0" eaLnBrk="1" latinLnBrk="0" hangingPunct="1">
      <a:defRPr kern="1200">
        <a:solidFill>
          <a:schemeClr val="tx1"/>
        </a:solidFill>
        <a:latin typeface="Verdana" pitchFamily="34" charset="0"/>
        <a:ea typeface="MS PGothic" pitchFamily="34" charset="-128"/>
        <a:cs typeface="+mn-cs"/>
      </a:defRPr>
    </a:lvl8pPr>
    <a:lvl9pPr marL="3657600" algn="l" defTabSz="914400" rtl="0" eaLnBrk="1" latinLnBrk="0" hangingPunct="1">
      <a:defRPr kern="1200">
        <a:solidFill>
          <a:schemeClr val="tx1"/>
        </a:solidFill>
        <a:latin typeface="Verdana" pitchFamily="34" charset="0"/>
        <a:ea typeface="MS PGothic"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Style foncé 1 - Accentuation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Style foncé 1 - Accentuation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69" autoAdjust="0"/>
  </p:normalViewPr>
  <p:slideViewPr>
    <p:cSldViewPr>
      <p:cViewPr>
        <p:scale>
          <a:sx n="76" d="100"/>
          <a:sy n="76" d="100"/>
        </p:scale>
        <p:origin x="-119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6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Arial" charset="0"/>
              </a:defRPr>
            </a:lvl1pPr>
          </a:lstStyle>
          <a:p>
            <a:pPr>
              <a:defRPr/>
            </a:pPr>
            <a:endParaRPr lang="fr-FR"/>
          </a:p>
        </p:txBody>
      </p:sp>
      <p:sp>
        <p:nvSpPr>
          <p:cNvPr id="1741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26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127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Arial" charset="0"/>
              </a:defRPr>
            </a:lvl1pPr>
          </a:lstStyle>
          <a:p>
            <a:pPr>
              <a:defRPr/>
            </a:pPr>
            <a:endParaRPr lang="fr-FR"/>
          </a:p>
        </p:txBody>
      </p:sp>
      <p:sp>
        <p:nvSpPr>
          <p:cNvPr id="1127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pitchFamily="34" charset="0"/>
                <a:cs typeface="Arial" pitchFamily="34" charset="0"/>
              </a:defRPr>
            </a:lvl1pPr>
          </a:lstStyle>
          <a:p>
            <a:pPr>
              <a:defRPr/>
            </a:pPr>
            <a:fld id="{8E3DE99B-099D-4252-B2C6-8BDE2BE2DBFD}" type="slidenum">
              <a:rPr lang="fr-FR"/>
              <a:pPr>
                <a:defRPr/>
              </a:pPr>
              <a:t>‹N°›</a:t>
            </a:fld>
            <a:endParaRPr lang="fr-FR"/>
          </a:p>
        </p:txBody>
      </p:sp>
    </p:spTree>
    <p:extLst>
      <p:ext uri="{BB962C8B-B14F-4D97-AF65-F5344CB8AC3E}">
        <p14:creationId xmlns:p14="http://schemas.microsoft.com/office/powerpoint/2010/main" val="2894467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Arial" charset="0"/>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Arial" charset="0"/>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Arial" charset="0"/>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Arial" charset="0"/>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11998573 h 1000"/>
              <a:gd name="T6" fmla="*/ 0 w 1000"/>
              <a:gd name="T7" fmla="*/ 11998573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5122" name="Rectangle 2"/>
          <p:cNvSpPr>
            <a:spLocks noGrp="1" noChangeArrowheads="1"/>
          </p:cNvSpPr>
          <p:nvPr>
            <p:ph type="ctrTitle"/>
          </p:nvPr>
        </p:nvSpPr>
        <p:spPr>
          <a:xfrm>
            <a:off x="685800" y="990600"/>
            <a:ext cx="7772400" cy="1371600"/>
          </a:xfrm>
        </p:spPr>
        <p:txBody>
          <a:bodyPr/>
          <a:lstStyle>
            <a:lvl1pPr>
              <a:defRPr sz="4000"/>
            </a:lvl1pPr>
          </a:lstStyle>
          <a:p>
            <a:r>
              <a:rPr lang="fr-FR"/>
              <a:t>Cliquez pour modifier le style du titre</a:t>
            </a:r>
          </a:p>
        </p:txBody>
      </p:sp>
      <p:sp>
        <p:nvSpPr>
          <p:cNvPr id="5123" name="Rectangle 3"/>
          <p:cNvSpPr>
            <a:spLocks noGrp="1" noChangeArrowheads="1"/>
          </p:cNvSpPr>
          <p:nvPr>
            <p:ph type="subTitle" idx="1"/>
          </p:nvPr>
        </p:nvSpPr>
        <p:spPr>
          <a:xfrm>
            <a:off x="1447800" y="3429000"/>
            <a:ext cx="7010400" cy="1600200"/>
          </a:xfrm>
        </p:spPr>
        <p:txBody>
          <a:bodyPr/>
          <a:lstStyle>
            <a:lvl1pPr marL="0" indent="0">
              <a:buFont typeface="Wingdings" pitchFamily="2" charset="2"/>
              <a:buNone/>
              <a:defRPr sz="2800"/>
            </a:lvl1pPr>
          </a:lstStyle>
          <a:p>
            <a:r>
              <a:rPr lang="fr-FR"/>
              <a:t>Cliquez pour modifier le style des sous-titres du masque</a:t>
            </a:r>
          </a:p>
        </p:txBody>
      </p:sp>
      <p:sp>
        <p:nvSpPr>
          <p:cNvPr id="5" name="Rectangle 4"/>
          <p:cNvSpPr>
            <a:spLocks noGrp="1" noChangeArrowheads="1"/>
          </p:cNvSpPr>
          <p:nvPr>
            <p:ph type="dt" sz="half" idx="10"/>
          </p:nvPr>
        </p:nvSpPr>
        <p:spPr>
          <a:xfrm>
            <a:off x="685800" y="6248400"/>
            <a:ext cx="1905000" cy="457200"/>
          </a:xfrm>
        </p:spPr>
        <p:txBody>
          <a:bodyPr/>
          <a:lstStyle>
            <a:lvl1pPr>
              <a:defRPr/>
            </a:lvl1pPr>
          </a:lstStyle>
          <a:p>
            <a:pPr>
              <a:defRPr/>
            </a:pPr>
            <a:fld id="{2A802004-DAEC-4642-A930-4FC4E2D5DF15}" type="datetime1">
              <a:rPr lang="fr-FR" smtClean="0"/>
              <a:pPr>
                <a:defRPr/>
              </a:pPr>
              <a:t>08/08/2018</a:t>
            </a:fld>
            <a:endParaRPr lang="fr-FR"/>
          </a:p>
        </p:txBody>
      </p:sp>
      <p:sp>
        <p:nvSpPr>
          <p:cNvPr id="6" name="Rectangle 5"/>
          <p:cNvSpPr>
            <a:spLocks noGrp="1" noChangeArrowheads="1"/>
          </p:cNvSpPr>
          <p:nvPr>
            <p:ph type="ftr" sz="quarter" idx="11"/>
          </p:nvPr>
        </p:nvSpPr>
        <p:spPr>
          <a:xfrm>
            <a:off x="3124200" y="6248400"/>
            <a:ext cx="2895600" cy="457200"/>
          </a:xfrm>
        </p:spPr>
        <p:txBody>
          <a:bodyPr/>
          <a:lstStyle>
            <a:lvl1pPr>
              <a:defRPr/>
            </a:lvl1pPr>
          </a:lstStyle>
          <a:p>
            <a:pPr>
              <a:defRPr/>
            </a:pPr>
            <a:endParaRPr lang="fr-FR"/>
          </a:p>
        </p:txBody>
      </p:sp>
      <p:sp>
        <p:nvSpPr>
          <p:cNvPr id="7" name="Rectangle 6"/>
          <p:cNvSpPr>
            <a:spLocks noGrp="1" noChangeArrowheads="1"/>
          </p:cNvSpPr>
          <p:nvPr>
            <p:ph type="sldNum" sz="quarter" idx="12"/>
          </p:nvPr>
        </p:nvSpPr>
        <p:spPr>
          <a:xfrm>
            <a:off x="6553200" y="6248400"/>
            <a:ext cx="1905000" cy="457200"/>
          </a:xfrm>
        </p:spPr>
        <p:txBody>
          <a:bodyPr/>
          <a:lstStyle>
            <a:lvl1pPr>
              <a:defRPr/>
            </a:lvl1pPr>
          </a:lstStyle>
          <a:p>
            <a:pPr>
              <a:defRPr/>
            </a:pPr>
            <a:fld id="{5A66AB41-47F4-471A-A804-81CE733B5ACF}" type="slidenum">
              <a:rPr lang="fr-FR"/>
              <a:pPr>
                <a:defRPr/>
              </a:pPr>
              <a:t>‹N°›</a:t>
            </a:fld>
            <a:endParaRPr lang="fr-F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2C6A9DB1-DD4D-4C62-9722-C3E5FE25C0AB}" type="datetime1">
              <a:rPr lang="fr-FR" smtClean="0"/>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2E044DFE-F525-440E-B70A-CF39C8CF056D}" type="slidenum">
              <a:rPr lang="fr-FR"/>
              <a:pPr>
                <a:defRPr/>
              </a:pPr>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73838" y="304800"/>
            <a:ext cx="2001837" cy="5715000"/>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566738" y="304800"/>
            <a:ext cx="5854700" cy="5715000"/>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E8077BF2-E25F-4CB3-B685-0AB685F6A171}" type="datetime1">
              <a:rPr lang="fr-FR" smtClean="0"/>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C9C929F9-38D2-4D9C-BF01-E0C856C80E8A}" type="slidenum">
              <a:rPr lang="fr-FR"/>
              <a:pPr>
                <a:defRPr/>
              </a:pPr>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6"/>
          <p:cNvSpPr>
            <a:spLocks noGrp="1" noChangeArrowheads="1"/>
          </p:cNvSpPr>
          <p:nvPr>
            <p:ph type="dt" sz="half" idx="10"/>
          </p:nvPr>
        </p:nvSpPr>
        <p:spPr>
          <a:ln/>
        </p:spPr>
        <p:txBody>
          <a:bodyPr/>
          <a:lstStyle>
            <a:lvl1pPr>
              <a:defRPr/>
            </a:lvl1pPr>
          </a:lstStyle>
          <a:p>
            <a:pPr>
              <a:defRPr/>
            </a:pPr>
            <a:fld id="{45944091-61E0-49CA-9A81-0A40D62596D9}" type="datetime1">
              <a:rPr lang="fr-FR" smtClean="0"/>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0902E5D3-DD40-460E-9109-8F20FD9DD066}" type="slidenum">
              <a:rPr lang="fr-FR"/>
              <a:pPr>
                <a:defRPr/>
              </a:pPr>
              <a:t>‹N°›</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Cliquez pour modifier les styles du texte du masque</a:t>
            </a:r>
          </a:p>
        </p:txBody>
      </p:sp>
      <p:sp>
        <p:nvSpPr>
          <p:cNvPr id="4" name="Rectangle 6"/>
          <p:cNvSpPr>
            <a:spLocks noGrp="1" noChangeArrowheads="1"/>
          </p:cNvSpPr>
          <p:nvPr>
            <p:ph type="dt" sz="half" idx="10"/>
          </p:nvPr>
        </p:nvSpPr>
        <p:spPr>
          <a:ln/>
        </p:spPr>
        <p:txBody>
          <a:bodyPr/>
          <a:lstStyle>
            <a:lvl1pPr>
              <a:defRPr/>
            </a:lvl1pPr>
          </a:lstStyle>
          <a:p>
            <a:pPr>
              <a:defRPr/>
            </a:pPr>
            <a:fld id="{B043124A-9071-468A-939E-FCB27F58F991}" type="datetime1">
              <a:rPr lang="fr-FR" smtClean="0"/>
              <a:pPr>
                <a:defRPr/>
              </a:pPr>
              <a:t>08/08/2018</a:t>
            </a:fld>
            <a:endParaRPr lang="fr-FR"/>
          </a:p>
        </p:txBody>
      </p:sp>
      <p:sp>
        <p:nvSpPr>
          <p:cNvPr id="5" name="Rectangle 7"/>
          <p:cNvSpPr>
            <a:spLocks noGrp="1" noChangeArrowheads="1"/>
          </p:cNvSpPr>
          <p:nvPr>
            <p:ph type="ftr" sz="quarter" idx="11"/>
          </p:nvPr>
        </p:nvSpPr>
        <p:spPr>
          <a:ln/>
        </p:spPr>
        <p:txBody>
          <a:bodyPr/>
          <a:lstStyle>
            <a:lvl1pPr>
              <a:defRPr/>
            </a:lvl1pPr>
          </a:lstStyle>
          <a:p>
            <a:pPr>
              <a:defRPr/>
            </a:pPr>
            <a:endParaRPr lang="fr-FR"/>
          </a:p>
        </p:txBody>
      </p:sp>
      <p:sp>
        <p:nvSpPr>
          <p:cNvPr id="6" name="Rectangle 8"/>
          <p:cNvSpPr>
            <a:spLocks noGrp="1" noChangeArrowheads="1"/>
          </p:cNvSpPr>
          <p:nvPr>
            <p:ph type="sldNum" sz="quarter" idx="12"/>
          </p:nvPr>
        </p:nvSpPr>
        <p:spPr>
          <a:ln/>
        </p:spPr>
        <p:txBody>
          <a:bodyPr/>
          <a:lstStyle>
            <a:lvl1pPr>
              <a:defRPr/>
            </a:lvl1pPr>
          </a:lstStyle>
          <a:p>
            <a:pPr>
              <a:defRPr/>
            </a:pPr>
            <a:fld id="{941ACB46-D936-4959-BC07-C6BF28A92290}" type="slidenum">
              <a:rPr lang="fr-FR"/>
              <a:pPr>
                <a:defRPr/>
              </a:pPr>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6"/>
          <p:cNvSpPr>
            <a:spLocks noGrp="1" noChangeArrowheads="1"/>
          </p:cNvSpPr>
          <p:nvPr>
            <p:ph type="dt" sz="half" idx="10"/>
          </p:nvPr>
        </p:nvSpPr>
        <p:spPr>
          <a:ln/>
        </p:spPr>
        <p:txBody>
          <a:bodyPr/>
          <a:lstStyle>
            <a:lvl1pPr>
              <a:defRPr/>
            </a:lvl1pPr>
          </a:lstStyle>
          <a:p>
            <a:pPr>
              <a:defRPr/>
            </a:pPr>
            <a:fld id="{752AECFC-7DE9-4D24-8CCE-52C79D2311FF}" type="datetime1">
              <a:rPr lang="fr-FR" smtClean="0"/>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AA72F889-D6D4-424F-BB4E-DEEA193590EA}" type="slidenum">
              <a:rPr lang="fr-FR"/>
              <a:pPr>
                <a:defRPr/>
              </a:pPr>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6"/>
          <p:cNvSpPr>
            <a:spLocks noGrp="1" noChangeArrowheads="1"/>
          </p:cNvSpPr>
          <p:nvPr>
            <p:ph type="dt" sz="half" idx="10"/>
          </p:nvPr>
        </p:nvSpPr>
        <p:spPr>
          <a:ln/>
        </p:spPr>
        <p:txBody>
          <a:bodyPr/>
          <a:lstStyle>
            <a:lvl1pPr>
              <a:defRPr/>
            </a:lvl1pPr>
          </a:lstStyle>
          <a:p>
            <a:pPr>
              <a:defRPr/>
            </a:pPr>
            <a:fld id="{1314B841-46CD-4A27-BBA3-D6FD227E8356}" type="datetime1">
              <a:rPr lang="fr-FR" smtClean="0"/>
              <a:pPr>
                <a:defRPr/>
              </a:pPr>
              <a:t>08/08/2018</a:t>
            </a:fld>
            <a:endParaRPr lang="fr-FR"/>
          </a:p>
        </p:txBody>
      </p:sp>
      <p:sp>
        <p:nvSpPr>
          <p:cNvPr id="8" name="Rectangle 7"/>
          <p:cNvSpPr>
            <a:spLocks noGrp="1" noChangeArrowheads="1"/>
          </p:cNvSpPr>
          <p:nvPr>
            <p:ph type="ftr" sz="quarter" idx="11"/>
          </p:nvPr>
        </p:nvSpPr>
        <p:spPr>
          <a:ln/>
        </p:spPr>
        <p:txBody>
          <a:bodyPr/>
          <a:lstStyle>
            <a:lvl1pPr>
              <a:defRPr/>
            </a:lvl1pPr>
          </a:lstStyle>
          <a:p>
            <a:pPr>
              <a:defRPr/>
            </a:pPr>
            <a:endParaRPr lang="fr-FR"/>
          </a:p>
        </p:txBody>
      </p:sp>
      <p:sp>
        <p:nvSpPr>
          <p:cNvPr id="9" name="Rectangle 8"/>
          <p:cNvSpPr>
            <a:spLocks noGrp="1" noChangeArrowheads="1"/>
          </p:cNvSpPr>
          <p:nvPr>
            <p:ph type="sldNum" sz="quarter" idx="12"/>
          </p:nvPr>
        </p:nvSpPr>
        <p:spPr>
          <a:ln/>
        </p:spPr>
        <p:txBody>
          <a:bodyPr/>
          <a:lstStyle>
            <a:lvl1pPr>
              <a:defRPr/>
            </a:lvl1pPr>
          </a:lstStyle>
          <a:p>
            <a:pPr>
              <a:defRPr/>
            </a:pPr>
            <a:fld id="{51B66332-611A-4BB7-A491-49CBEC40CD0E}" type="slidenum">
              <a:rPr lang="fr-FR"/>
              <a:pPr>
                <a:defRPr/>
              </a:pPr>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Rectangle 6"/>
          <p:cNvSpPr>
            <a:spLocks noGrp="1" noChangeArrowheads="1"/>
          </p:cNvSpPr>
          <p:nvPr>
            <p:ph type="dt" sz="half" idx="10"/>
          </p:nvPr>
        </p:nvSpPr>
        <p:spPr>
          <a:ln/>
        </p:spPr>
        <p:txBody>
          <a:bodyPr/>
          <a:lstStyle>
            <a:lvl1pPr>
              <a:defRPr/>
            </a:lvl1pPr>
          </a:lstStyle>
          <a:p>
            <a:pPr>
              <a:defRPr/>
            </a:pPr>
            <a:fld id="{F067051A-C810-4FA6-A606-3EC7E509DF26}" type="datetime1">
              <a:rPr lang="fr-FR" smtClean="0"/>
              <a:pPr>
                <a:defRPr/>
              </a:pPr>
              <a:t>08/08/2018</a:t>
            </a:fld>
            <a:endParaRPr lang="fr-FR"/>
          </a:p>
        </p:txBody>
      </p:sp>
      <p:sp>
        <p:nvSpPr>
          <p:cNvPr id="4" name="Rectangle 7"/>
          <p:cNvSpPr>
            <a:spLocks noGrp="1" noChangeArrowheads="1"/>
          </p:cNvSpPr>
          <p:nvPr>
            <p:ph type="ftr" sz="quarter" idx="11"/>
          </p:nvPr>
        </p:nvSpPr>
        <p:spPr>
          <a:ln/>
        </p:spPr>
        <p:txBody>
          <a:bodyPr/>
          <a:lstStyle>
            <a:lvl1pPr>
              <a:defRPr/>
            </a:lvl1pPr>
          </a:lstStyle>
          <a:p>
            <a:pPr>
              <a:defRPr/>
            </a:pPr>
            <a:endParaRPr lang="fr-FR"/>
          </a:p>
        </p:txBody>
      </p:sp>
      <p:sp>
        <p:nvSpPr>
          <p:cNvPr id="5" name="Rectangle 8"/>
          <p:cNvSpPr>
            <a:spLocks noGrp="1" noChangeArrowheads="1"/>
          </p:cNvSpPr>
          <p:nvPr>
            <p:ph type="sldNum" sz="quarter" idx="12"/>
          </p:nvPr>
        </p:nvSpPr>
        <p:spPr>
          <a:ln/>
        </p:spPr>
        <p:txBody>
          <a:bodyPr/>
          <a:lstStyle>
            <a:lvl1pPr>
              <a:defRPr/>
            </a:lvl1pPr>
          </a:lstStyle>
          <a:p>
            <a:pPr>
              <a:defRPr/>
            </a:pPr>
            <a:fld id="{0C303421-F308-4130-A41A-F0D7B6A1E6B4}" type="slidenum">
              <a:rPr lang="fr-FR"/>
              <a:pPr>
                <a:defRPr/>
              </a:pPr>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6"/>
          <p:cNvSpPr>
            <a:spLocks noGrp="1" noChangeArrowheads="1"/>
          </p:cNvSpPr>
          <p:nvPr>
            <p:ph type="dt" sz="half" idx="10"/>
          </p:nvPr>
        </p:nvSpPr>
        <p:spPr>
          <a:ln/>
        </p:spPr>
        <p:txBody>
          <a:bodyPr/>
          <a:lstStyle>
            <a:lvl1pPr>
              <a:defRPr/>
            </a:lvl1pPr>
          </a:lstStyle>
          <a:p>
            <a:pPr>
              <a:defRPr/>
            </a:pPr>
            <a:fld id="{E30FE926-49F9-4E96-A4D3-5E68BFBE2F55}" type="datetime1">
              <a:rPr lang="fr-FR" smtClean="0"/>
              <a:pPr>
                <a:defRPr/>
              </a:pPr>
              <a:t>08/08/2018</a:t>
            </a:fld>
            <a:endParaRPr lang="fr-FR"/>
          </a:p>
        </p:txBody>
      </p:sp>
      <p:sp>
        <p:nvSpPr>
          <p:cNvPr id="3" name="Rectangle 7"/>
          <p:cNvSpPr>
            <a:spLocks noGrp="1" noChangeArrowheads="1"/>
          </p:cNvSpPr>
          <p:nvPr>
            <p:ph type="ftr" sz="quarter" idx="11"/>
          </p:nvPr>
        </p:nvSpPr>
        <p:spPr>
          <a:ln/>
        </p:spPr>
        <p:txBody>
          <a:bodyPr/>
          <a:lstStyle>
            <a:lvl1pPr>
              <a:defRPr/>
            </a:lvl1pPr>
          </a:lstStyle>
          <a:p>
            <a:pPr>
              <a:defRPr/>
            </a:pPr>
            <a:endParaRPr lang="fr-FR"/>
          </a:p>
        </p:txBody>
      </p:sp>
      <p:sp>
        <p:nvSpPr>
          <p:cNvPr id="4" name="Rectangle 8"/>
          <p:cNvSpPr>
            <a:spLocks noGrp="1" noChangeArrowheads="1"/>
          </p:cNvSpPr>
          <p:nvPr>
            <p:ph type="sldNum" sz="quarter" idx="12"/>
          </p:nvPr>
        </p:nvSpPr>
        <p:spPr>
          <a:ln/>
        </p:spPr>
        <p:txBody>
          <a:bodyPr/>
          <a:lstStyle>
            <a:lvl1pPr>
              <a:defRPr/>
            </a:lvl1pPr>
          </a:lstStyle>
          <a:p>
            <a:pPr>
              <a:defRPr/>
            </a:pPr>
            <a:fld id="{C40C20C3-635B-4C40-B602-A55223362AD4}" type="slidenum">
              <a:rPr lang="fr-FR"/>
              <a:pPr>
                <a:defRPr/>
              </a:pPr>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66EF2E64-8B70-486D-8A67-29F38BDB852A}" type="datetime1">
              <a:rPr lang="fr-FR" smtClean="0"/>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24E287BD-45A5-494F-A5CC-72CCA105CF66}" type="slidenum">
              <a:rPr lang="fr-FR"/>
              <a:pPr>
                <a:defRPr/>
              </a:pPr>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Rectangle 6"/>
          <p:cNvSpPr>
            <a:spLocks noGrp="1" noChangeArrowheads="1"/>
          </p:cNvSpPr>
          <p:nvPr>
            <p:ph type="dt" sz="half" idx="10"/>
          </p:nvPr>
        </p:nvSpPr>
        <p:spPr>
          <a:ln/>
        </p:spPr>
        <p:txBody>
          <a:bodyPr/>
          <a:lstStyle>
            <a:lvl1pPr>
              <a:defRPr/>
            </a:lvl1pPr>
          </a:lstStyle>
          <a:p>
            <a:pPr>
              <a:defRPr/>
            </a:pPr>
            <a:fld id="{BA183B88-858D-4F4A-8622-62B29B0D498E}" type="datetime1">
              <a:rPr lang="fr-FR" smtClean="0"/>
              <a:pPr>
                <a:defRPr/>
              </a:pPr>
              <a:t>08/08/2018</a:t>
            </a:fld>
            <a:endParaRPr lang="fr-FR"/>
          </a:p>
        </p:txBody>
      </p:sp>
      <p:sp>
        <p:nvSpPr>
          <p:cNvPr id="6" name="Rectangle 7"/>
          <p:cNvSpPr>
            <a:spLocks noGrp="1" noChangeArrowheads="1"/>
          </p:cNvSpPr>
          <p:nvPr>
            <p:ph type="ftr" sz="quarter" idx="11"/>
          </p:nvPr>
        </p:nvSpPr>
        <p:spPr>
          <a:ln/>
        </p:spPr>
        <p:txBody>
          <a:bodyPr/>
          <a:lstStyle>
            <a:lvl1pPr>
              <a:defRPr/>
            </a:lvl1pPr>
          </a:lstStyle>
          <a:p>
            <a:pPr>
              <a:defRPr/>
            </a:pPr>
            <a:endParaRPr lang="fr-FR"/>
          </a:p>
        </p:txBody>
      </p:sp>
      <p:sp>
        <p:nvSpPr>
          <p:cNvPr id="7" name="Rectangle 8"/>
          <p:cNvSpPr>
            <a:spLocks noGrp="1" noChangeArrowheads="1"/>
          </p:cNvSpPr>
          <p:nvPr>
            <p:ph type="sldNum" sz="quarter" idx="12"/>
          </p:nvPr>
        </p:nvSpPr>
        <p:spPr>
          <a:ln/>
        </p:spPr>
        <p:txBody>
          <a:bodyPr/>
          <a:lstStyle>
            <a:lvl1pPr>
              <a:defRPr/>
            </a:lvl1pPr>
          </a:lstStyle>
          <a:p>
            <a:pPr>
              <a:defRPr/>
            </a:pPr>
            <a:fld id="{41F7FF5E-26FA-497D-A9F5-D9D17A610326}" type="slidenum">
              <a:rPr lang="fr-FR"/>
              <a:pPr>
                <a:defRPr/>
              </a:pPr>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74675" y="304800"/>
            <a:ext cx="8001000" cy="12160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altLang="fr-FR" smtClean="0"/>
              <a:t>Cliquez pour modifier le style du titre</a:t>
            </a:r>
          </a:p>
        </p:txBody>
      </p:sp>
      <p:sp>
        <p:nvSpPr>
          <p:cNvPr id="1027" name="Rectangle 3"/>
          <p:cNvSpPr>
            <a:spLocks noGrp="1" noChangeArrowheads="1"/>
          </p:cNvSpPr>
          <p:nvPr>
            <p:ph type="body" idx="1"/>
          </p:nvPr>
        </p:nvSpPr>
        <p:spPr bwMode="auto">
          <a:xfrm>
            <a:off x="566738" y="1752600"/>
            <a:ext cx="8001000" cy="426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altLang="fr-FR" smtClean="0"/>
              <a:t>Cliquez pour modifier les styles du texte du masque</a:t>
            </a:r>
          </a:p>
          <a:p>
            <a:pPr lvl="1"/>
            <a:r>
              <a:rPr lang="fr-FR" altLang="fr-FR" smtClean="0"/>
              <a:t>Deuxième niveau</a:t>
            </a:r>
          </a:p>
          <a:p>
            <a:pPr lvl="2"/>
            <a:r>
              <a:rPr lang="fr-FR" altLang="fr-FR" smtClean="0"/>
              <a:t>Troisième niveau</a:t>
            </a:r>
          </a:p>
          <a:p>
            <a:pPr lvl="3"/>
            <a:r>
              <a:rPr lang="fr-FR" altLang="fr-FR" smtClean="0"/>
              <a:t>Quatrième niveau</a:t>
            </a:r>
          </a:p>
          <a:p>
            <a:pPr lvl="4"/>
            <a:r>
              <a:rPr lang="fr-FR" altLang="fr-FR" smtClean="0"/>
              <a:t>Cinquième niveau</a:t>
            </a:r>
          </a:p>
        </p:txBody>
      </p:sp>
      <p:sp>
        <p:nvSpPr>
          <p:cNvPr id="1028" name="AutoShape 4"/>
          <p:cNvSpPr>
            <a:spLocks noChangeArrowheads="1"/>
          </p:cNvSpPr>
          <p:nvPr/>
        </p:nvSpPr>
        <p:spPr bwMode="auto">
          <a:xfrm>
            <a:off x="609600" y="1566863"/>
            <a:ext cx="7958138" cy="109537"/>
          </a:xfrm>
          <a:custGeom>
            <a:avLst/>
            <a:gdLst>
              <a:gd name="T0" fmla="*/ 0 w 1000"/>
              <a:gd name="T1" fmla="*/ 0 h 1000"/>
              <a:gd name="T2" fmla="*/ 2147483647 w 1000"/>
              <a:gd name="T3" fmla="*/ 0 h 1000"/>
              <a:gd name="T4" fmla="*/ 2147483647 w 1000"/>
              <a:gd name="T5" fmla="*/ 11998354 h 1000"/>
              <a:gd name="T6" fmla="*/ 0 w 1000"/>
              <a:gd name="T7" fmla="*/ 11998354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headEnd/>
            <a:tailEnd/>
          </a:ln>
        </p:spPr>
        <p:txBody>
          <a:bodyPr/>
          <a:lstStyle/>
          <a:p>
            <a:endParaRPr lang="en-GB"/>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headEnd/>
            <a:tailEnd/>
          </a:ln>
        </p:spPr>
        <p:txBody>
          <a:bodyPr/>
          <a:lstStyle/>
          <a:p>
            <a:endParaRPr lang="en-GB"/>
          </a:p>
        </p:txBody>
      </p:sp>
      <p:sp>
        <p:nvSpPr>
          <p:cNvPr id="4102" name="Rectangle 6"/>
          <p:cNvSpPr>
            <a:spLocks noGrp="1" noChangeArrowheads="1"/>
          </p:cNvSpPr>
          <p:nvPr>
            <p:ph type="dt" sz="half" idx="2"/>
          </p:nvPr>
        </p:nvSpPr>
        <p:spPr bwMode="auto">
          <a:xfrm>
            <a:off x="6096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fld id="{0D21FBF4-342D-41FE-9983-5A3BE1F3498A}" type="datetime1">
              <a:rPr lang="fr-FR" smtClean="0"/>
              <a:pPr>
                <a:defRPr/>
              </a:pPr>
              <a:t>08/08/2018</a:t>
            </a:fld>
            <a:endParaRPr lang="fr-FR"/>
          </a:p>
        </p:txBody>
      </p:sp>
      <p:sp>
        <p:nvSpPr>
          <p:cNvPr id="4103" name="Rectangle 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200">
                <a:latin typeface="Verdana" pitchFamily="34" charset="0"/>
                <a:ea typeface="+mn-ea"/>
                <a:cs typeface="Arial" charset="0"/>
              </a:defRPr>
            </a:lvl1pPr>
          </a:lstStyle>
          <a:p>
            <a:pPr>
              <a:defRPr/>
            </a:pPr>
            <a:endParaRPr lang="fr-FR"/>
          </a:p>
        </p:txBody>
      </p:sp>
      <p:sp>
        <p:nvSpPr>
          <p:cNvPr id="4104" name="Rectangle 8"/>
          <p:cNvSpPr>
            <a:spLocks noGrp="1" noChangeArrowheads="1"/>
          </p:cNvSpPr>
          <p:nvPr>
            <p:ph type="sldNum" sz="quarter" idx="4"/>
          </p:nvPr>
        </p:nvSpPr>
        <p:spPr bwMode="auto">
          <a:xfrm>
            <a:off x="6553200" y="6245225"/>
            <a:ext cx="19812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fld id="{9FCA161C-FA18-4AAD-A440-509FC7959677}" type="slidenum">
              <a:rPr lang="fr-FR"/>
              <a:pPr>
                <a:defRPr/>
              </a:pPr>
              <a:t>‹N°›</a:t>
            </a:fld>
            <a:endParaRPr lang="fr-FR"/>
          </a:p>
        </p:txBody>
      </p:sp>
    </p:spTree>
  </p:cSld>
  <p:clrMap bg1="lt1" tx1="dk1" bg2="lt2" tx2="dk2" accent1="accent1" accent2="accent2" accent3="accent3" accent4="accent4" accent5="accent5" accent6="accent6" hlink="hlink" folHlink="folHlink"/>
  <p:sldLayoutIdLst>
    <p:sldLayoutId id="2147483924" r:id="rId1"/>
    <p:sldLayoutId id="2147483914" r:id="rId2"/>
    <p:sldLayoutId id="2147483915" r:id="rId3"/>
    <p:sldLayoutId id="2147483916" r:id="rId4"/>
    <p:sldLayoutId id="2147483917" r:id="rId5"/>
    <p:sldLayoutId id="2147483918" r:id="rId6"/>
    <p:sldLayoutId id="2147483919" r:id="rId7"/>
    <p:sldLayoutId id="2147483920" r:id="rId8"/>
    <p:sldLayoutId id="2147483921" r:id="rId9"/>
    <p:sldLayoutId id="2147483922" r:id="rId10"/>
    <p:sldLayoutId id="2147483923" r:id="rId11"/>
  </p:sldLayoutIdLst>
  <p:timing>
    <p:tnLst>
      <p:par>
        <p:cTn id="1" dur="indefinite" restart="never" nodeType="tmRoot"/>
      </p:par>
    </p:tnLst>
  </p:timing>
  <p:hf hdr="0" dt="0"/>
  <p:txStyles>
    <p:titleStyle>
      <a:lvl1pPr algn="l" rtl="0" eaLnBrk="0" fontAlgn="base" hangingPunct="0">
        <a:spcBef>
          <a:spcPct val="0"/>
        </a:spcBef>
        <a:spcAft>
          <a:spcPct val="0"/>
        </a:spcAft>
        <a:defRPr sz="3800">
          <a:solidFill>
            <a:schemeClr val="tx2"/>
          </a:solidFill>
          <a:latin typeface="+mj-lt"/>
          <a:ea typeface="MS PGothic" pitchFamily="34" charset="-128"/>
          <a:cs typeface="+mj-cs"/>
        </a:defRPr>
      </a:lvl1pPr>
      <a:lvl2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2pPr>
      <a:lvl3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3pPr>
      <a:lvl4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4pPr>
      <a:lvl5pPr algn="l" rtl="0" eaLnBrk="0" fontAlgn="base" hangingPunct="0">
        <a:spcBef>
          <a:spcPct val="0"/>
        </a:spcBef>
        <a:spcAft>
          <a:spcPct val="0"/>
        </a:spcAft>
        <a:defRPr sz="3800">
          <a:solidFill>
            <a:schemeClr val="tx2"/>
          </a:solidFill>
          <a:latin typeface="Verdana" pitchFamily="34" charset="0"/>
          <a:ea typeface="MS PGothic" pitchFamily="34" charset="-128"/>
          <a:cs typeface="Arial" charset="0"/>
        </a:defRPr>
      </a:lvl5pPr>
      <a:lvl6pPr marL="457200" algn="l" rtl="0" fontAlgn="base">
        <a:spcBef>
          <a:spcPct val="0"/>
        </a:spcBef>
        <a:spcAft>
          <a:spcPct val="0"/>
        </a:spcAft>
        <a:defRPr sz="3800">
          <a:solidFill>
            <a:schemeClr val="tx2"/>
          </a:solidFill>
          <a:latin typeface="Verdana" pitchFamily="34" charset="0"/>
          <a:cs typeface="Arial" charset="0"/>
        </a:defRPr>
      </a:lvl6pPr>
      <a:lvl7pPr marL="914400" algn="l" rtl="0" fontAlgn="base">
        <a:spcBef>
          <a:spcPct val="0"/>
        </a:spcBef>
        <a:spcAft>
          <a:spcPct val="0"/>
        </a:spcAft>
        <a:defRPr sz="3800">
          <a:solidFill>
            <a:schemeClr val="tx2"/>
          </a:solidFill>
          <a:latin typeface="Verdana" pitchFamily="34" charset="0"/>
          <a:cs typeface="Arial" charset="0"/>
        </a:defRPr>
      </a:lvl7pPr>
      <a:lvl8pPr marL="1371600" algn="l" rtl="0" fontAlgn="base">
        <a:spcBef>
          <a:spcPct val="0"/>
        </a:spcBef>
        <a:spcAft>
          <a:spcPct val="0"/>
        </a:spcAft>
        <a:defRPr sz="3800">
          <a:solidFill>
            <a:schemeClr val="tx2"/>
          </a:solidFill>
          <a:latin typeface="Verdana" pitchFamily="34" charset="0"/>
          <a:cs typeface="Arial" charset="0"/>
        </a:defRPr>
      </a:lvl8pPr>
      <a:lvl9pPr marL="1828800" algn="l" rtl="0" fontAlgn="base">
        <a:spcBef>
          <a:spcPct val="0"/>
        </a:spcBef>
        <a:spcAft>
          <a:spcPct val="0"/>
        </a:spcAft>
        <a:defRPr sz="3800">
          <a:solidFill>
            <a:schemeClr val="tx2"/>
          </a:solidFill>
          <a:latin typeface="Verdana" pitchFamily="34" charset="0"/>
          <a:cs typeface="Arial" charset="0"/>
        </a:defRPr>
      </a:lvl9pPr>
    </p:titleStyle>
    <p:bodyStyle>
      <a:lvl1pPr marL="469900" indent="-469900" algn="l" rtl="0" eaLnBrk="0" fontAlgn="base" hangingPunct="0">
        <a:spcBef>
          <a:spcPct val="20000"/>
        </a:spcBef>
        <a:spcAft>
          <a:spcPct val="0"/>
        </a:spcAft>
        <a:buClr>
          <a:schemeClr val="accent2"/>
        </a:buClr>
        <a:buFont typeface="Wingdings" pitchFamily="2" charset="2"/>
        <a:buChar char="o"/>
        <a:defRPr sz="3000">
          <a:solidFill>
            <a:schemeClr val="tx1"/>
          </a:solidFill>
          <a:latin typeface="+mn-lt"/>
          <a:ea typeface="MS PGothic" pitchFamily="34" charset="-128"/>
          <a:cs typeface="+mn-cs"/>
        </a:defRPr>
      </a:lvl1pPr>
      <a:lvl2pPr marL="908050" indent="-436563" algn="l" rtl="0" eaLnBrk="0" fontAlgn="base" hangingPunct="0">
        <a:spcBef>
          <a:spcPct val="20000"/>
        </a:spcBef>
        <a:spcAft>
          <a:spcPct val="0"/>
        </a:spcAft>
        <a:buClr>
          <a:schemeClr val="accent2"/>
        </a:buClr>
        <a:buFont typeface="Wingdings" pitchFamily="2" charset="2"/>
        <a:buChar char="n"/>
        <a:defRPr sz="2600">
          <a:solidFill>
            <a:schemeClr val="tx1"/>
          </a:solidFill>
          <a:latin typeface="+mn-lt"/>
          <a:ea typeface="Arial" charset="0"/>
          <a:cs typeface="+mn-cs"/>
        </a:defRPr>
      </a:lvl2pPr>
      <a:lvl3pPr marL="1304925" indent="-395288" algn="l" rtl="0" eaLnBrk="0" fontAlgn="base" hangingPunct="0">
        <a:spcBef>
          <a:spcPct val="20000"/>
        </a:spcBef>
        <a:spcAft>
          <a:spcPct val="0"/>
        </a:spcAft>
        <a:buClr>
          <a:schemeClr val="accent2"/>
        </a:buClr>
        <a:buFont typeface="Wingdings" pitchFamily="2" charset="2"/>
        <a:buChar char="o"/>
        <a:defRPr sz="2300">
          <a:solidFill>
            <a:schemeClr val="tx1"/>
          </a:solidFill>
          <a:latin typeface="+mn-lt"/>
          <a:ea typeface="Arial" charset="0"/>
          <a:cs typeface="+mn-cs"/>
        </a:defRPr>
      </a:lvl3pPr>
      <a:lvl4pPr marL="1693863" indent="-387350" algn="l" rtl="0" eaLnBrk="0" fontAlgn="base" hangingPunct="0">
        <a:spcBef>
          <a:spcPct val="20000"/>
        </a:spcBef>
        <a:spcAft>
          <a:spcPct val="0"/>
        </a:spcAft>
        <a:buClr>
          <a:schemeClr val="accent2"/>
        </a:buClr>
        <a:buFont typeface="Wingdings" pitchFamily="2" charset="2"/>
        <a:buChar char="n"/>
        <a:defRPr sz="2000">
          <a:solidFill>
            <a:schemeClr val="tx1"/>
          </a:solidFill>
          <a:latin typeface="+mn-lt"/>
          <a:ea typeface="Arial" charset="0"/>
          <a:cs typeface="+mn-cs"/>
        </a:defRPr>
      </a:lvl4pPr>
      <a:lvl5pPr marL="2093913" indent="-398463" algn="l" rtl="0" eaLnBrk="0" fontAlgn="base" hangingPunct="0">
        <a:spcBef>
          <a:spcPct val="25000"/>
        </a:spcBef>
        <a:spcAft>
          <a:spcPct val="0"/>
        </a:spcAft>
        <a:buClr>
          <a:schemeClr val="accent2"/>
        </a:buClr>
        <a:buFont typeface="Wingdings" pitchFamily="2" charset="2"/>
        <a:buChar char="§"/>
        <a:defRPr sz="2000">
          <a:solidFill>
            <a:schemeClr val="tx1"/>
          </a:solidFill>
          <a:latin typeface="+mn-lt"/>
          <a:ea typeface="Arial" charset="0"/>
          <a:cs typeface="+mn-cs"/>
        </a:defRPr>
      </a:lvl5pPr>
      <a:lvl6pPr marL="25511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6pPr>
      <a:lvl7pPr marL="30083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7pPr>
      <a:lvl8pPr marL="34655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8pPr>
      <a:lvl9pPr marL="3922713" indent="-398463" algn="l" rtl="0" fontAlgn="base">
        <a:spcBef>
          <a:spcPct val="25000"/>
        </a:spcBef>
        <a:spcAft>
          <a:spcPct val="0"/>
        </a:spcAft>
        <a:buClr>
          <a:schemeClr val="accent2"/>
        </a:buClr>
        <a:buFont typeface="Wingdings" pitchFamily="2" charset="2"/>
        <a:buChar char="§"/>
        <a:defRPr sz="2000">
          <a:solidFill>
            <a:schemeClr val="tx1"/>
          </a:solidFill>
          <a:latin typeface="+mn-lt"/>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heritage.or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cns.bf/" TargetMode="External"/><Relationship Id="rId2" Type="http://schemas.openxmlformats.org/officeDocument/2006/relationships/hyperlink" Target="http://www.insd.bf/"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insd.bf/"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re 12"/>
          <p:cNvSpPr>
            <a:spLocks noGrp="1"/>
          </p:cNvSpPr>
          <p:nvPr>
            <p:ph type="ctrTitle"/>
          </p:nvPr>
        </p:nvSpPr>
        <p:spPr>
          <a:xfrm>
            <a:off x="714375" y="2571750"/>
            <a:ext cx="7772400" cy="1371600"/>
          </a:xfrm>
        </p:spPr>
        <p:txBody>
          <a:bodyPr/>
          <a:lstStyle/>
          <a:p>
            <a:pPr algn="ctr"/>
            <a:r>
              <a:rPr lang="fr-FR" altLang="fr-FR" sz="2800" dirty="0" smtClean="0"/>
              <a:t>Atelier de formation </a:t>
            </a:r>
            <a:br>
              <a:rPr lang="fr-FR" altLang="fr-FR" sz="2800" dirty="0" smtClean="0"/>
            </a:br>
            <a:r>
              <a:rPr lang="fr-FR" altLang="fr-FR" sz="2800" dirty="0" smtClean="0"/>
              <a:t>des utilisateurs des statistiques</a:t>
            </a:r>
            <a:br>
              <a:rPr lang="fr-FR" altLang="fr-FR" sz="2800" dirty="0" smtClean="0"/>
            </a:br>
            <a:r>
              <a:rPr lang="fr-FR" altLang="fr-FR" sz="2800" dirty="0" smtClean="0"/>
              <a:t>« Statistiques d’entreprises »</a:t>
            </a:r>
          </a:p>
        </p:txBody>
      </p:sp>
      <p:sp>
        <p:nvSpPr>
          <p:cNvPr id="3075" name="Rectangle 3"/>
          <p:cNvSpPr>
            <a:spLocks noGrp="1" noChangeArrowheads="1"/>
          </p:cNvSpPr>
          <p:nvPr>
            <p:ph type="subTitle" idx="1"/>
          </p:nvPr>
        </p:nvSpPr>
        <p:spPr>
          <a:xfrm>
            <a:off x="785813" y="4429125"/>
            <a:ext cx="7010400" cy="1600200"/>
          </a:xfrm>
        </p:spPr>
        <p:txBody>
          <a:bodyPr/>
          <a:lstStyle/>
          <a:p>
            <a:pPr algn="ctr" eaLnBrk="1" hangingPunct="1"/>
            <a:r>
              <a:rPr lang="fr-FR" altLang="fr-FR" b="1" dirty="0" smtClean="0"/>
              <a:t>MODULE 2</a:t>
            </a:r>
          </a:p>
          <a:p>
            <a:pPr algn="ctr" eaLnBrk="1" hangingPunct="1"/>
            <a:r>
              <a:rPr lang="fr-FR" altLang="fr-FR" b="1" dirty="0" smtClean="0"/>
              <a:t>Comment les statistiques d’entreprises sont élaborées ?</a:t>
            </a:r>
          </a:p>
        </p:txBody>
      </p:sp>
      <p:grpSp>
        <p:nvGrpSpPr>
          <p:cNvPr id="3077" name="Groupe 10"/>
          <p:cNvGrpSpPr>
            <a:grpSpLocks/>
          </p:cNvGrpSpPr>
          <p:nvPr/>
        </p:nvGrpSpPr>
        <p:grpSpPr bwMode="auto">
          <a:xfrm>
            <a:off x="142875" y="285750"/>
            <a:ext cx="9001125" cy="1415058"/>
            <a:chOff x="795070" y="285728"/>
            <a:chExt cx="7929616" cy="1136639"/>
          </a:xfrm>
        </p:grpSpPr>
        <p:sp>
          <p:nvSpPr>
            <p:cNvPr id="3079" name="Text Box 3"/>
            <p:cNvSpPr txBox="1">
              <a:spLocks noChangeArrowheads="1"/>
            </p:cNvSpPr>
            <p:nvPr/>
          </p:nvSpPr>
          <p:spPr bwMode="auto">
            <a:xfrm>
              <a:off x="795070" y="1071547"/>
              <a:ext cx="1214445" cy="214313"/>
            </a:xfrm>
            <a:prstGeom prst="rect">
              <a:avLst/>
            </a:prstGeom>
            <a:noFill/>
            <a:ln w="12700">
              <a:noFill/>
              <a:prstDash val="dash"/>
              <a:miter lim="800000"/>
              <a:headEnd/>
              <a:tailEnd/>
            </a:ln>
          </p:spPr>
          <p:txBody>
            <a:bodyPr/>
            <a:lstStyle/>
            <a:p>
              <a:pPr algn="ctr"/>
              <a:r>
                <a:rPr lang="en-GB" altLang="fr-FR" sz="1000" b="1" dirty="0">
                  <a:solidFill>
                    <a:srgbClr val="002060"/>
                  </a:solidFill>
                </a:rPr>
                <a:t>BURKINA FASO</a:t>
              </a:r>
            </a:p>
            <a:p>
              <a:pPr algn="ctr" eaLnBrk="0" hangingPunct="0"/>
              <a:endParaRPr lang="en-GB" altLang="fr-FR" sz="1000" b="1" dirty="0"/>
            </a:p>
          </p:txBody>
        </p:sp>
        <p:pic>
          <p:nvPicPr>
            <p:cNvPr id="3080" name="Picture 1" descr="bf"/>
            <p:cNvPicPr>
              <a:picLocks noChangeAspect="1" noChangeArrowheads="1"/>
            </p:cNvPicPr>
            <p:nvPr/>
          </p:nvPicPr>
          <p:blipFill>
            <a:blip r:embed="rId2" cstate="print"/>
            <a:srcRect/>
            <a:stretch>
              <a:fillRect/>
            </a:stretch>
          </p:blipFill>
          <p:spPr bwMode="auto">
            <a:xfrm>
              <a:off x="857224" y="357167"/>
              <a:ext cx="1143000" cy="642942"/>
            </a:xfrm>
            <a:prstGeom prst="rect">
              <a:avLst/>
            </a:prstGeom>
            <a:noFill/>
            <a:ln w="9525">
              <a:noFill/>
              <a:miter lim="800000"/>
              <a:headEnd/>
              <a:tailEnd/>
            </a:ln>
          </p:spPr>
        </p:pic>
        <p:pic>
          <p:nvPicPr>
            <p:cNvPr id="3081" name="Picture 2" descr="ue"/>
            <p:cNvPicPr>
              <a:picLocks noChangeAspect="1" noChangeArrowheads="1"/>
            </p:cNvPicPr>
            <p:nvPr/>
          </p:nvPicPr>
          <p:blipFill>
            <a:blip r:embed="rId3" cstate="print"/>
            <a:srcRect/>
            <a:stretch>
              <a:fillRect/>
            </a:stretch>
          </p:blipFill>
          <p:spPr bwMode="auto">
            <a:xfrm>
              <a:off x="7286644" y="285728"/>
              <a:ext cx="1143000" cy="714380"/>
            </a:xfrm>
            <a:prstGeom prst="rect">
              <a:avLst/>
            </a:prstGeom>
            <a:noFill/>
            <a:ln w="9525">
              <a:noFill/>
              <a:miter lim="800000"/>
              <a:headEnd/>
              <a:tailEnd/>
            </a:ln>
          </p:spPr>
        </p:pic>
        <p:sp>
          <p:nvSpPr>
            <p:cNvPr id="3082" name="Text Box 5"/>
            <p:cNvSpPr txBox="1">
              <a:spLocks noChangeArrowheads="1"/>
            </p:cNvSpPr>
            <p:nvPr/>
          </p:nvSpPr>
          <p:spPr bwMode="auto">
            <a:xfrm>
              <a:off x="2274706" y="357121"/>
              <a:ext cx="4757770" cy="667495"/>
            </a:xfrm>
            <a:prstGeom prst="rect">
              <a:avLst/>
            </a:prstGeom>
            <a:noFill/>
            <a:ln w="9525">
              <a:noFill/>
              <a:miter lim="800000"/>
              <a:headEnd/>
              <a:tailEnd/>
            </a:ln>
          </p:spPr>
          <p:txBody>
            <a:bodyPr>
              <a:spAutoFit/>
            </a:bodyPr>
            <a:lstStyle/>
            <a:p>
              <a:pPr algn="ctr"/>
              <a:r>
                <a:rPr lang="fr-FR" altLang="fr-FR" sz="1600" b="1" dirty="0">
                  <a:solidFill>
                    <a:srgbClr val="002060"/>
                  </a:solidFill>
                </a:rPr>
                <a:t>Programme d</a:t>
              </a:r>
              <a:r>
                <a:rPr lang="ja-JP" altLang="fr-FR" sz="1600" b="1" dirty="0">
                  <a:solidFill>
                    <a:srgbClr val="002060"/>
                  </a:solidFill>
                </a:rPr>
                <a:t>’</a:t>
              </a:r>
              <a:r>
                <a:rPr lang="fr-FR" altLang="ja-JP" sz="1600" b="1" dirty="0">
                  <a:solidFill>
                    <a:srgbClr val="002060"/>
                  </a:solidFill>
                </a:rPr>
                <a:t>appui au </a:t>
              </a:r>
              <a:r>
                <a:rPr lang="fr-FR" altLang="ja-JP" sz="1600" b="1" dirty="0" smtClean="0">
                  <a:solidFill>
                    <a:srgbClr val="002060"/>
                  </a:solidFill>
                </a:rPr>
                <a:t>renforcement</a:t>
              </a:r>
              <a:br>
                <a:rPr lang="fr-FR" altLang="ja-JP" sz="1600" b="1" dirty="0" smtClean="0">
                  <a:solidFill>
                    <a:srgbClr val="002060"/>
                  </a:solidFill>
                </a:rPr>
              </a:br>
              <a:r>
                <a:rPr lang="fr-FR" altLang="ja-JP" sz="1600" b="1" dirty="0" smtClean="0">
                  <a:solidFill>
                    <a:srgbClr val="002060"/>
                  </a:solidFill>
                </a:rPr>
                <a:t>de </a:t>
              </a:r>
              <a:r>
                <a:rPr lang="fr-FR" altLang="ja-JP" sz="1600" b="1" dirty="0">
                  <a:solidFill>
                    <a:srgbClr val="002060"/>
                  </a:solidFill>
                </a:rPr>
                <a:t>la gestion des finances </a:t>
              </a:r>
              <a:r>
                <a:rPr lang="fr-FR" altLang="ja-JP" sz="1600" b="1" dirty="0" smtClean="0">
                  <a:solidFill>
                    <a:srgbClr val="002060"/>
                  </a:solidFill>
                </a:rPr>
                <a:t>publiques</a:t>
              </a:r>
              <a:br>
                <a:rPr lang="fr-FR" altLang="ja-JP" sz="1600" b="1" dirty="0" smtClean="0">
                  <a:solidFill>
                    <a:srgbClr val="002060"/>
                  </a:solidFill>
                </a:rPr>
              </a:br>
              <a:r>
                <a:rPr lang="fr-FR" altLang="ja-JP" sz="1600" b="1" dirty="0" smtClean="0">
                  <a:solidFill>
                    <a:srgbClr val="002060"/>
                  </a:solidFill>
                </a:rPr>
                <a:t>et </a:t>
              </a:r>
              <a:r>
                <a:rPr lang="fr-FR" altLang="ja-JP" sz="1600" b="1" dirty="0">
                  <a:solidFill>
                    <a:srgbClr val="002060"/>
                  </a:solidFill>
                </a:rPr>
                <a:t>des statistiques – PAR GS</a:t>
              </a:r>
              <a:r>
                <a:rPr lang="fr-FR" altLang="ja-JP" sz="1600" dirty="0"/>
                <a:t> </a:t>
              </a:r>
              <a:endParaRPr lang="fr-FR" altLang="fr-FR" sz="1600" dirty="0"/>
            </a:p>
          </p:txBody>
        </p:sp>
        <p:sp>
          <p:nvSpPr>
            <p:cNvPr id="3083" name="Text Box 3"/>
            <p:cNvSpPr txBox="1">
              <a:spLocks noChangeArrowheads="1"/>
            </p:cNvSpPr>
            <p:nvPr/>
          </p:nvSpPr>
          <p:spPr bwMode="auto">
            <a:xfrm>
              <a:off x="7140347" y="1071546"/>
              <a:ext cx="1584339" cy="350821"/>
            </a:xfrm>
            <a:prstGeom prst="rect">
              <a:avLst/>
            </a:prstGeom>
            <a:noFill/>
            <a:ln w="12700">
              <a:noFill/>
              <a:prstDash val="dash"/>
              <a:miter lim="800000"/>
              <a:headEnd/>
              <a:tailEnd/>
            </a:ln>
          </p:spPr>
          <p:txBody>
            <a:bodyPr/>
            <a:lstStyle/>
            <a:p>
              <a:r>
                <a:rPr lang="en-GB" altLang="fr-FR" sz="1000" b="1" dirty="0">
                  <a:solidFill>
                    <a:srgbClr val="002060"/>
                  </a:solidFill>
                </a:rPr>
                <a:t>UNION EUROPEENNE</a:t>
              </a:r>
            </a:p>
            <a:p>
              <a:pPr eaLnBrk="0" hangingPunct="0"/>
              <a:endParaRPr lang="en-GB" altLang="fr-FR" sz="1000" b="1" dirty="0">
                <a:solidFill>
                  <a:srgbClr val="002060"/>
                </a:solidFill>
              </a:endParaRPr>
            </a:p>
          </p:txBody>
        </p:sp>
      </p:grpSp>
      <p:sp>
        <p:nvSpPr>
          <p:cNvPr id="3078" name="Rectangle 10"/>
          <p:cNvSpPr>
            <a:spLocks noChangeArrowheads="1"/>
          </p:cNvSpPr>
          <p:nvPr/>
        </p:nvSpPr>
        <p:spPr bwMode="auto">
          <a:xfrm>
            <a:off x="1928813" y="6286500"/>
            <a:ext cx="5286375" cy="369888"/>
          </a:xfrm>
          <a:prstGeom prst="rect">
            <a:avLst/>
          </a:prstGeom>
          <a:noFill/>
          <a:ln w="9525">
            <a:noFill/>
            <a:miter lim="800000"/>
            <a:headEnd/>
            <a:tailEnd/>
          </a:ln>
        </p:spPr>
        <p:txBody>
          <a:bodyPr>
            <a:spAutoFit/>
          </a:bodyPr>
          <a:lstStyle/>
          <a:p>
            <a:pPr algn="ctr"/>
            <a:r>
              <a:rPr lang="fr-FR" altLang="fr-FR" dirty="0">
                <a:solidFill>
                  <a:srgbClr val="8B0000"/>
                </a:solidFill>
              </a:rPr>
              <a:t>Programme financé par l</a:t>
            </a:r>
            <a:r>
              <a:rPr lang="ja-JP" altLang="fr-FR" dirty="0">
                <a:solidFill>
                  <a:srgbClr val="8B0000"/>
                </a:solidFill>
              </a:rPr>
              <a:t>’</a:t>
            </a:r>
            <a:r>
              <a:rPr lang="fr-FR" altLang="ja-JP" dirty="0">
                <a:solidFill>
                  <a:srgbClr val="8B0000"/>
                </a:solidFill>
              </a:rPr>
              <a:t>Union européenne</a:t>
            </a:r>
            <a:endParaRPr lang="en-GB" altLang="fr-FR" dirty="0">
              <a:solidFill>
                <a:srgbClr val="8B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85762" y="1628800"/>
            <a:ext cx="8650734" cy="4267200"/>
          </a:xfrm>
        </p:spPr>
        <p:txBody>
          <a:bodyPr/>
          <a:lstStyle/>
          <a:p>
            <a:pPr eaLnBrk="1" hangingPunct="1"/>
            <a:r>
              <a:rPr lang="fr-FR" sz="2400" dirty="0" smtClean="0"/>
              <a:t>Les principales sources de données statistiques : Cas des organisations internationales</a:t>
            </a:r>
          </a:p>
          <a:p>
            <a:pPr lvl="0"/>
            <a:r>
              <a:rPr lang="fr-FR" sz="1800" dirty="0" smtClean="0"/>
              <a:t>Délai d'accomplissement des formalités (en nombre de jours), Banque mondiale dans le cadre du Projet « </a:t>
            </a:r>
            <a:r>
              <a:rPr lang="fr-FR" sz="1800" dirty="0" err="1" smtClean="0"/>
              <a:t>Doing</a:t>
            </a:r>
            <a:r>
              <a:rPr lang="fr-FR" sz="1800" dirty="0" smtClean="0"/>
              <a:t> business » ;</a:t>
            </a:r>
          </a:p>
          <a:p>
            <a:pPr lvl="0"/>
            <a:r>
              <a:rPr lang="fr-FR" sz="1800" dirty="0" smtClean="0"/>
              <a:t>Nombre de procédures pour la création d’une entreprise ; </a:t>
            </a:r>
          </a:p>
          <a:p>
            <a:pPr lvl="0"/>
            <a:r>
              <a:rPr lang="fr-FR" sz="1800" dirty="0" smtClean="0"/>
              <a:t>Indice de rigidité de l'emploi (en %) 39 (0 : le moins rigide, 100 le plus rigide) ; élaboré par le Programme des Nations Unies pour le Développement : Rapports mondiaux sur le développement humain.</a:t>
            </a:r>
          </a:p>
          <a:p>
            <a:pPr lvl="0"/>
            <a:r>
              <a:rPr lang="fr-FR" sz="1800" dirty="0" smtClean="0"/>
              <a:t>Indice de liberté économique (0 : le moins libre, 100 le plus libre) ; élaboré par la Fondation Héritage (</a:t>
            </a:r>
            <a:r>
              <a:rPr lang="fr-FR" sz="1800" u="sng" dirty="0" smtClean="0">
                <a:hlinkClick r:id="rId2"/>
              </a:rPr>
              <a:t>www.heritage.org</a:t>
            </a:r>
            <a:r>
              <a:rPr lang="fr-FR" sz="1800" dirty="0" smtClean="0"/>
              <a:t>);</a:t>
            </a:r>
          </a:p>
          <a:p>
            <a:pPr lvl="0"/>
            <a:r>
              <a:rPr lang="fr-FR" sz="1800" dirty="0" smtClean="0"/>
              <a:t>Banque de données financières, BCEAO.</a:t>
            </a: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10</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10</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2" name="Titre 1"/>
          <p:cNvSpPr>
            <a:spLocks noGrp="1"/>
          </p:cNvSpPr>
          <p:nvPr>
            <p:ph type="title"/>
          </p:nvPr>
        </p:nvSpPr>
        <p:spPr>
          <a:xfrm>
            <a:off x="574675" y="304801"/>
            <a:ext cx="8001000" cy="747936"/>
          </a:xfrm>
        </p:spPr>
        <p:txBody>
          <a:bodyPr/>
          <a:lstStyle/>
          <a:p>
            <a:r>
              <a:rPr lang="fr-FR" altLang="fr-FR" sz="2400" b="1" dirty="0">
                <a:solidFill>
                  <a:srgbClr val="7030A0"/>
                </a:solidFill>
              </a:rPr>
              <a:t>1. Les sources de données sur les entreprises</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 calcmode="lin" valueType="num">
                                      <p:cBhvr additive="base">
                                        <p:cTn id="7" dur="500" fill="hold"/>
                                        <p:tgtEl>
                                          <p:spTgt spid="614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None/>
            </a:pPr>
            <a:endParaRPr lang="fr-FR" altLang="fr-FR" sz="2400" b="1" dirty="0" smtClean="0">
              <a:solidFill>
                <a:srgbClr val="7030A0"/>
              </a:solidFill>
            </a:endParaRPr>
          </a:p>
          <a:p>
            <a:pPr marL="0" lvl="1" indent="-469900" eaLnBrk="1" hangingPunct="1">
              <a:lnSpc>
                <a:spcPct val="90000"/>
              </a:lnSpc>
              <a:buNone/>
            </a:pPr>
            <a:r>
              <a:rPr lang="fr-FR" sz="2400" dirty="0" smtClean="0"/>
              <a:t>L’élaboration des statistiques d’entreprises repose sur un ensemble de cadres et méthodologies recommandées au plan international : </a:t>
            </a:r>
          </a:p>
          <a:p>
            <a:pPr marL="0" lvl="1" indent="-469900" eaLnBrk="1" hangingPunct="1">
              <a:lnSpc>
                <a:spcPct val="90000"/>
              </a:lnSpc>
            </a:pPr>
            <a:r>
              <a:rPr lang="fr-FR" sz="2400" dirty="0" smtClean="0"/>
              <a:t>Plan Comptable OHADA, </a:t>
            </a:r>
          </a:p>
          <a:p>
            <a:pPr marL="0" lvl="1" indent="-469900" eaLnBrk="1" hangingPunct="1">
              <a:lnSpc>
                <a:spcPct val="90000"/>
              </a:lnSpc>
            </a:pPr>
            <a:r>
              <a:rPr lang="fr-FR" sz="2400" dirty="0" smtClean="0"/>
              <a:t>IRIS, </a:t>
            </a:r>
          </a:p>
          <a:p>
            <a:pPr marL="0" lvl="1" indent="-469900" eaLnBrk="1" hangingPunct="1">
              <a:lnSpc>
                <a:spcPct val="90000"/>
              </a:lnSpc>
            </a:pPr>
            <a:r>
              <a:rPr lang="fr-FR" sz="2400" dirty="0" smtClean="0"/>
              <a:t>Guides méthodologiques  IPI, </a:t>
            </a:r>
          </a:p>
          <a:p>
            <a:pPr marL="0" lvl="1" indent="-469900" eaLnBrk="1" hangingPunct="1">
              <a:lnSpc>
                <a:spcPct val="90000"/>
              </a:lnSpc>
            </a:pPr>
            <a:r>
              <a:rPr lang="fr-FR" sz="2400" dirty="0" smtClean="0"/>
              <a:t>etc. </a:t>
            </a:r>
          </a:p>
          <a:p>
            <a:pPr marL="0" lvl="1" indent="0" eaLnBrk="1" hangingPunct="1">
              <a:lnSpc>
                <a:spcPct val="90000"/>
              </a:lnSpc>
              <a:buNone/>
            </a:pPr>
            <a:r>
              <a:rPr lang="fr-FR" sz="2400" dirty="0" smtClean="0"/>
              <a:t>	</a:t>
            </a:r>
          </a:p>
          <a:p>
            <a:pPr marL="469900" lvl="1" indent="-469900" eaLnBrk="1" hangingPunct="1">
              <a:lnSpc>
                <a:spcPct val="90000"/>
              </a:lnSpc>
              <a:buNone/>
            </a:pPr>
            <a:r>
              <a:rPr lang="fr-FR" sz="2400" dirty="0" smtClean="0"/>
              <a:t>	</a:t>
            </a:r>
          </a:p>
          <a:p>
            <a:pPr marL="469900" lvl="1" indent="-469900" eaLnBrk="1" hangingPunct="1">
              <a:lnSpc>
                <a:spcPct val="90000"/>
              </a:lnSpc>
              <a:buNone/>
            </a:pPr>
            <a:r>
              <a:rPr lang="fr-FR" sz="2400" dirty="0" smtClean="0"/>
              <a:t>	</a:t>
            </a: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11</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2" name="Titre 1"/>
          <p:cNvSpPr>
            <a:spLocks noGrp="1"/>
          </p:cNvSpPr>
          <p:nvPr>
            <p:ph type="title"/>
          </p:nvPr>
        </p:nvSpPr>
        <p:spPr>
          <a:xfrm>
            <a:off x="574675" y="304801"/>
            <a:ext cx="8001000" cy="963960"/>
          </a:xfrm>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6" end="6"/>
                                            </p:txEl>
                                          </p:spTgt>
                                        </p:tgtEl>
                                        <p:attrNameLst>
                                          <p:attrName>style.visibility</p:attrName>
                                        </p:attrNameLst>
                                      </p:cBhvr>
                                      <p:to>
                                        <p:strVal val="visible"/>
                                      </p:to>
                                    </p:set>
                                    <p:anim calcmode="lin" valueType="num">
                                      <p:cBhvr additive="base">
                                        <p:cTn id="7" dur="500" fill="hold"/>
                                        <p:tgtEl>
                                          <p:spTgt spid="6147">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8" end="8"/>
                                            </p:txEl>
                                          </p:spTgt>
                                        </p:tgtEl>
                                        <p:attrNameLst>
                                          <p:attrName>style.visibility</p:attrName>
                                        </p:attrNameLst>
                                      </p:cBhvr>
                                      <p:to>
                                        <p:strVal val="visible"/>
                                      </p:to>
                                    </p:set>
                                    <p:anim calcmode="lin" valueType="num">
                                      <p:cBhvr additive="base">
                                        <p:cTn id="13" dur="500" fill="hold"/>
                                        <p:tgtEl>
                                          <p:spTgt spid="6147">
                                            <p:txEl>
                                              <p:pRg st="8" end="8"/>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611560" y="1628800"/>
            <a:ext cx="8532440" cy="4544417"/>
          </a:xfrm>
        </p:spPr>
        <p:txBody>
          <a:bodyPr/>
          <a:lstStyle/>
          <a:p>
            <a:pPr eaLnBrk="1" hangingPunct="1">
              <a:buFont typeface="Arial" charset="0"/>
              <a:buNone/>
            </a:pPr>
            <a:r>
              <a:rPr lang="fr-FR" sz="2500" b="1" dirty="0" smtClean="0"/>
              <a:t>Aperçu sur l’IHPI</a:t>
            </a:r>
          </a:p>
          <a:p>
            <a:pPr eaLnBrk="1" hangingPunct="1">
              <a:buNone/>
            </a:pPr>
            <a:r>
              <a:rPr lang="fr-FR" sz="1800" b="1" dirty="0" smtClean="0"/>
              <a:t>Pourquoi?</a:t>
            </a:r>
          </a:p>
          <a:p>
            <a:pPr marL="0" eaLnBrk="1" hangingPunct="1">
              <a:buNone/>
            </a:pPr>
            <a:r>
              <a:rPr lang="fr-FR" sz="1800" dirty="0" smtClean="0"/>
              <a:t>L’IHPI fait l’objet du règlement n°02/CM/AFRISTAT/2009 qui contient les normes internationales auxquelles doivent s’aligner les dispositifs de production et de publication d’un IHPI.</a:t>
            </a:r>
          </a:p>
          <a:p>
            <a:pPr>
              <a:buNone/>
            </a:pPr>
            <a:r>
              <a:rPr lang="fr-FR" sz="1800" dirty="0" smtClean="0"/>
              <a:t>De quoi s’agit-il?</a:t>
            </a:r>
          </a:p>
          <a:p>
            <a:pPr marL="0">
              <a:buNone/>
            </a:pPr>
            <a:r>
              <a:rPr lang="fr-FR" sz="1800" dirty="0" smtClean="0"/>
              <a:t>L’IHPI est une information statistique qui mesure l’évolution de la production industrielle des unités installées au Burkina Faso. Cet indicateur concerne donc :</a:t>
            </a:r>
          </a:p>
          <a:p>
            <a:pPr lvl="0"/>
            <a:r>
              <a:rPr lang="fr-FR" sz="1800" dirty="0" smtClean="0"/>
              <a:t>les entreprises installées au Burkina Faso, et uniquement de nature  industrielles, </a:t>
            </a:r>
            <a:r>
              <a:rPr lang="fr-FR" sz="1800" dirty="0" err="1" smtClean="0"/>
              <a:t>ie</a:t>
            </a:r>
            <a:r>
              <a:rPr lang="fr-FR" sz="1800" dirty="0" smtClean="0"/>
              <a:t> celles qui exercent leur activité dans les usines, chantiers, carrières, ateliers, mines ;</a:t>
            </a:r>
          </a:p>
          <a:p>
            <a:pPr lvl="0"/>
            <a:r>
              <a:rPr lang="fr-FR" sz="1800" dirty="0" smtClean="0"/>
              <a:t>la production en quantité physique qui sort des usines, ateliers, chantiers, mines, carrières au cours de chaque période. Cette production est mesurée selon une périodicité trimestrielle.</a:t>
            </a:r>
          </a:p>
          <a:p>
            <a:pPr eaLnBrk="1" hangingPunct="1">
              <a:lnSpc>
                <a:spcPct val="90000"/>
              </a:lnSpc>
              <a:buNone/>
            </a:pP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12</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4" end="4"/>
                                            </p:txEl>
                                          </p:spTgt>
                                        </p:tgtEl>
                                        <p:attrNameLst>
                                          <p:attrName>style.visibility</p:attrName>
                                        </p:attrNameLst>
                                      </p:cBhvr>
                                      <p:to>
                                        <p:strVal val="visible"/>
                                      </p:to>
                                    </p:set>
                                    <p:anim calcmode="lin" valueType="num">
                                      <p:cBhvr additive="base">
                                        <p:cTn id="7" dur="500" fill="hold"/>
                                        <p:tgtEl>
                                          <p:spTgt spid="6147">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5" end="5"/>
                                            </p:txEl>
                                          </p:spTgt>
                                        </p:tgtEl>
                                        <p:attrNameLst>
                                          <p:attrName>style.visibility</p:attrName>
                                        </p:attrNameLst>
                                      </p:cBhvr>
                                      <p:to>
                                        <p:strVal val="visible"/>
                                      </p:to>
                                    </p:set>
                                    <p:anim calcmode="lin" valueType="num">
                                      <p:cBhvr additive="base">
                                        <p:cTn id="13" dur="500" fill="hold"/>
                                        <p:tgtEl>
                                          <p:spTgt spid="6147">
                                            <p:txEl>
                                              <p:pRg st="5" end="5"/>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147">
                                            <p:txEl>
                                              <p:pRg st="6" end="6"/>
                                            </p:txEl>
                                          </p:spTgt>
                                        </p:tgtEl>
                                        <p:attrNameLst>
                                          <p:attrName>style.visibility</p:attrName>
                                        </p:attrNameLst>
                                      </p:cBhvr>
                                      <p:to>
                                        <p:strVal val="visible"/>
                                      </p:to>
                                    </p:set>
                                    <p:anim calcmode="lin" valueType="num">
                                      <p:cBhvr additive="base">
                                        <p:cTn id="19" dur="500" fill="hold"/>
                                        <p:tgtEl>
                                          <p:spTgt spid="614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14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00808"/>
            <a:ext cx="8148638" cy="4267200"/>
          </a:xfrm>
        </p:spPr>
        <p:txBody>
          <a:bodyPr/>
          <a:lstStyle/>
          <a:p>
            <a:pPr eaLnBrk="1" hangingPunct="1">
              <a:buFont typeface="Arial" charset="0"/>
              <a:buNone/>
            </a:pPr>
            <a:r>
              <a:rPr lang="fr-FR" sz="2500" b="1" dirty="0" smtClean="0"/>
              <a:t>Aperçu sur l’IHPI</a:t>
            </a:r>
          </a:p>
          <a:p>
            <a:pPr>
              <a:buNone/>
            </a:pPr>
            <a:r>
              <a:rPr lang="fr-FR" sz="1800" b="1" dirty="0" smtClean="0"/>
              <a:t>Comment l’échantillon est il tiré?</a:t>
            </a:r>
          </a:p>
          <a:p>
            <a:pPr>
              <a:buNone/>
            </a:pPr>
            <a:r>
              <a:rPr lang="fr-FR" sz="1800" dirty="0" smtClean="0"/>
              <a:t>La production industrielle est suivie à travers :</a:t>
            </a:r>
          </a:p>
          <a:p>
            <a:pPr lvl="1" algn="just"/>
            <a:r>
              <a:rPr lang="fr-FR" sz="1800" dirty="0" smtClean="0"/>
              <a:t>un échantillon représentatif de produits industriels (plus de 80 au total) :</a:t>
            </a:r>
          </a:p>
          <a:p>
            <a:pPr lvl="1" algn="just"/>
            <a:r>
              <a:rPr lang="fr-FR" sz="1800" dirty="0" smtClean="0"/>
              <a:t>un échantillon d’entreprises (56 au total) du secteur industriel burkinabé</a:t>
            </a:r>
            <a:r>
              <a:rPr lang="fr-FR" sz="2400" dirty="0" smtClean="0"/>
              <a:t> : </a:t>
            </a:r>
          </a:p>
          <a:p>
            <a:pPr algn="just">
              <a:buNone/>
            </a:pPr>
            <a:r>
              <a:rPr lang="fr-FR" sz="2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13</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graphicFrame>
        <p:nvGraphicFramePr>
          <p:cNvPr id="9" name="Tableau 8"/>
          <p:cNvGraphicFramePr>
            <a:graphicFrameLocks noGrp="1"/>
          </p:cNvGraphicFramePr>
          <p:nvPr>
            <p:extLst>
              <p:ext uri="{D42A27DB-BD31-4B8C-83A1-F6EECF244321}">
                <p14:modId xmlns:p14="http://schemas.microsoft.com/office/powerpoint/2010/main" val="1925958413"/>
              </p:ext>
            </p:extLst>
          </p:nvPr>
        </p:nvGraphicFramePr>
        <p:xfrm>
          <a:off x="683568" y="4233545"/>
          <a:ext cx="7488832" cy="2011680"/>
        </p:xfrm>
        <a:graphic>
          <a:graphicData uri="http://schemas.openxmlformats.org/drawingml/2006/table">
            <a:tbl>
              <a:tblPr firstRow="1" bandRow="1">
                <a:tableStyleId>{AF606853-7671-496A-8E4F-DF71F8EC918B}</a:tableStyleId>
              </a:tblPr>
              <a:tblGrid>
                <a:gridCol w="7488832"/>
              </a:tblGrid>
              <a:tr h="1875155">
                <a:tc>
                  <a:txBody>
                    <a:bodyPr/>
                    <a:lstStyle/>
                    <a:p>
                      <a:pPr algn="just">
                        <a:buNone/>
                      </a:pPr>
                      <a:r>
                        <a:rPr lang="fr-FR" sz="1400" b="1" kern="1200" dirty="0" smtClean="0">
                          <a:solidFill>
                            <a:srgbClr val="00B0F0"/>
                          </a:solidFill>
                          <a:latin typeface="+mn-lt"/>
                          <a:ea typeface="+mn-ea"/>
                          <a:cs typeface="+mn-cs"/>
                        </a:rPr>
                        <a:t>NB : </a:t>
                      </a:r>
                      <a:r>
                        <a:rPr lang="fr-FR" sz="1400" b="1" kern="1200" dirty="0" smtClean="0">
                          <a:solidFill>
                            <a:schemeClr val="tx1"/>
                          </a:solidFill>
                          <a:latin typeface="+mn-lt"/>
                          <a:ea typeface="+mn-ea"/>
                          <a:cs typeface="+mn-cs"/>
                        </a:rPr>
                        <a:t>La Base d’information utilisée pour cette la sélection de </a:t>
                      </a:r>
                      <a:r>
                        <a:rPr lang="fr-FR" sz="1400" dirty="0" smtClean="0">
                          <a:solidFill>
                            <a:schemeClr val="tx1"/>
                          </a:solidFill>
                        </a:rPr>
                        <a:t>l’échantillon des entreprises et des produits est constituée du fichier DSF et du recensement industriel et commercial (le dernier en 2009) et d’enquêtes spécifiques auprès des entreprises. </a:t>
                      </a:r>
                    </a:p>
                    <a:p>
                      <a:pPr algn="just">
                        <a:buNone/>
                      </a:pPr>
                      <a:r>
                        <a:rPr lang="fr-FR" sz="1400" dirty="0" smtClean="0">
                          <a:solidFill>
                            <a:schemeClr val="tx1"/>
                          </a:solidFill>
                        </a:rPr>
                        <a:t>	</a:t>
                      </a:r>
                    </a:p>
                    <a:p>
                      <a:pPr algn="just">
                        <a:buNone/>
                      </a:pPr>
                      <a:r>
                        <a:rPr lang="fr-FR" sz="1400" dirty="0" smtClean="0">
                          <a:solidFill>
                            <a:schemeClr val="tx1"/>
                          </a:solidFill>
                        </a:rPr>
                        <a:t>Le tirage est fait selon la méthode par choix raisonnée qui consiste à assurer dans chaque branche d’activité retenue une couverture de 70 à 90% du chiffre d’affaires. L’échantillon définitif est donc constitué essentiellement de grandes entreprises et de quelques PME.</a:t>
                      </a:r>
                      <a:endParaRPr lang="fr-FR" dirty="0">
                        <a:solidFill>
                          <a:schemeClr val="tx1"/>
                        </a:solidFill>
                      </a:endParaRPr>
                    </a:p>
                  </a:txBody>
                  <a:tcPr>
                    <a:noFill/>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buFont typeface="Arial" charset="0"/>
              <a:buNone/>
            </a:pPr>
            <a:r>
              <a:rPr lang="fr-FR" sz="2500" b="1" dirty="0" smtClean="0"/>
              <a:t>Aperçu sur l’IHPI</a:t>
            </a:r>
          </a:p>
          <a:p>
            <a:pPr eaLnBrk="1" hangingPunct="1">
              <a:buFont typeface="Arial" charset="0"/>
              <a:buNone/>
            </a:pPr>
            <a:r>
              <a:rPr lang="fr-FR" sz="1800" b="1" dirty="0" smtClean="0"/>
              <a:t>Comment se fait la collecte des données?</a:t>
            </a:r>
          </a:p>
          <a:p>
            <a:pPr marL="0" eaLnBrk="1" hangingPunct="1">
              <a:buFont typeface="Arial" charset="0"/>
              <a:buNone/>
            </a:pPr>
            <a:r>
              <a:rPr lang="fr-FR" sz="2200" dirty="0" smtClean="0"/>
              <a:t>Dans la pratique, les renseignements sur la production sont recueillis </a:t>
            </a:r>
            <a:r>
              <a:rPr lang="fr-FR" sz="2200" dirty="0"/>
              <a:t> au moyen d’un questionnaire d’enquête élaboré à cet effet, :</a:t>
            </a:r>
            <a:endParaRPr lang="fr-FR" sz="2200" dirty="0" smtClean="0"/>
          </a:p>
          <a:p>
            <a:pPr lvl="0"/>
            <a:r>
              <a:rPr lang="fr-FR" sz="2200" dirty="0" smtClean="0"/>
              <a:t>en général au siège de l’entreprise et dans de rare fois auprès des établissements des entreprises lorsque le système d’information le permet ;</a:t>
            </a:r>
          </a:p>
          <a:p>
            <a:pPr lvl="0"/>
            <a:r>
              <a:rPr lang="fr-FR" sz="2200" dirty="0" smtClean="0"/>
              <a:t>par le personnel enquêteur de l’INSD qui effectue des descentes au cours du mois suivant le trimestre sous revu</a:t>
            </a:r>
            <a:r>
              <a:rPr lang="fr-FR" sz="1800" dirty="0" smtClean="0"/>
              <a:t>.</a:t>
            </a:r>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14</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l’IHPI</a:t>
            </a:r>
          </a:p>
          <a:p>
            <a:pPr eaLnBrk="1" hangingPunct="1">
              <a:buFont typeface="Arial" charset="0"/>
              <a:buNone/>
            </a:pPr>
            <a:r>
              <a:rPr lang="fr-FR" sz="1800" b="1" dirty="0" smtClean="0"/>
              <a:t>Quel traitement est fait des données?</a:t>
            </a:r>
          </a:p>
          <a:p>
            <a:pPr marL="0" eaLnBrk="1" hangingPunct="1">
              <a:buNone/>
            </a:pPr>
            <a:r>
              <a:rPr lang="fr-FR" sz="2000" dirty="0" smtClean="0"/>
              <a:t>Une fois les questionnaires retournés du terrain, des procédures statistiques sont appliquées:</a:t>
            </a:r>
          </a:p>
          <a:p>
            <a:pPr eaLnBrk="1" hangingPunct="1">
              <a:buFont typeface="Wingdings" pitchFamily="2" charset="2"/>
              <a:buChar char="§"/>
            </a:pPr>
            <a:r>
              <a:rPr lang="fr-FR" sz="2000" dirty="0" smtClean="0"/>
              <a:t>Les produits et les entreprises sont respectivement codifiés en utilisant la Nomenclature des produits des Etats membres d’</a:t>
            </a:r>
            <a:r>
              <a:rPr lang="fr-FR" sz="2000" dirty="0" err="1" smtClean="0"/>
              <a:t>Afristat</a:t>
            </a:r>
            <a:r>
              <a:rPr lang="fr-FR" sz="2000" dirty="0" smtClean="0"/>
              <a:t> (NOPEMA) et la Nomenclature d’activités des Etats membres d’</a:t>
            </a:r>
            <a:r>
              <a:rPr lang="fr-FR" sz="2000" dirty="0" err="1" smtClean="0"/>
              <a:t>Afristat</a:t>
            </a:r>
            <a:r>
              <a:rPr lang="fr-FR" sz="2000" dirty="0" smtClean="0"/>
              <a:t> (NAEMA) qui sont respectivement des nomenclatures dérivées de la CPC et de la CITI des Nations unies.</a:t>
            </a:r>
          </a:p>
          <a:p>
            <a:pPr eaLnBrk="1" hangingPunct="1">
              <a:buFont typeface="Arial" charset="0"/>
              <a:buNone/>
            </a:pPr>
            <a:endParaRPr lang="fr-FR" sz="1800" dirty="0" smtClean="0"/>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15</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9"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79512" y="1928813"/>
            <a:ext cx="8784976" cy="4267200"/>
          </a:xfrm>
        </p:spPr>
        <p:txBody>
          <a:bodyPr/>
          <a:lstStyle/>
          <a:p>
            <a:pPr eaLnBrk="1" hangingPunct="1">
              <a:buFont typeface="Arial" charset="0"/>
              <a:buNone/>
            </a:pPr>
            <a:r>
              <a:rPr lang="fr-FR" sz="2500" b="1" dirty="0" smtClean="0"/>
              <a:t>Aperçu sur l’IHPI</a:t>
            </a:r>
          </a:p>
          <a:p>
            <a:pPr marL="0" eaLnBrk="1" hangingPunct="1">
              <a:buFont typeface="Arial" charset="0"/>
              <a:buNone/>
            </a:pPr>
            <a:r>
              <a:rPr lang="fr-FR" sz="1800" b="1" dirty="0" smtClean="0"/>
              <a:t>Quel traitement est fait des données et quelle gestion de la base de calcul?</a:t>
            </a:r>
          </a:p>
          <a:p>
            <a:pPr marL="0" lvl="0"/>
            <a:r>
              <a:rPr lang="fr-FR" sz="2000" dirty="0" smtClean="0"/>
              <a:t>L’imputation des données manquantes en cas de non réponses de la part d’une entreprise sélectionnée et d’échec des relances;</a:t>
            </a:r>
          </a:p>
          <a:p>
            <a:pPr marL="0" lvl="0"/>
            <a:r>
              <a:rPr lang="fr-FR" sz="2000" dirty="0" smtClean="0"/>
              <a:t>Le remplacement d’une entreprise ou d’un produit dont la disparition est constatée.</a:t>
            </a:r>
          </a:p>
          <a:p>
            <a:pPr marL="0">
              <a:buNone/>
            </a:pPr>
            <a:r>
              <a:rPr lang="fr-FR" sz="2000" dirty="0" smtClean="0"/>
              <a:t>Tout cela vise à obtenir un bon taux de couverture pour le calcul de l’IPI. En général le taux de réponse est de 70%.</a:t>
            </a:r>
          </a:p>
          <a:p>
            <a:pPr eaLnBrk="1" hangingPunct="1">
              <a:buFont typeface="Arial" charset="0"/>
              <a:buNone/>
            </a:pPr>
            <a:endParaRPr lang="fr-FR" sz="1800" dirty="0" smtClean="0"/>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16</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00808"/>
            <a:ext cx="8424936" cy="4267200"/>
          </a:xfrm>
        </p:spPr>
        <p:txBody>
          <a:bodyPr/>
          <a:lstStyle/>
          <a:p>
            <a:pPr eaLnBrk="1" hangingPunct="1">
              <a:buFont typeface="Arial" charset="0"/>
              <a:buNone/>
            </a:pPr>
            <a:r>
              <a:rPr lang="fr-FR" sz="2500" b="1" dirty="0" smtClean="0"/>
              <a:t>Aperçu sur l’IHPI</a:t>
            </a:r>
          </a:p>
          <a:p>
            <a:pPr>
              <a:buNone/>
            </a:pPr>
            <a:r>
              <a:rPr lang="fr-FR" sz="1800" b="1" dirty="0" smtClean="0"/>
              <a:t>Comment se fait le calcul de l’IHPI?</a:t>
            </a:r>
          </a:p>
          <a:p>
            <a:pPr>
              <a:buNone/>
            </a:pPr>
            <a:r>
              <a:rPr lang="fr-FR" sz="1800" dirty="0" smtClean="0"/>
              <a:t>L’information sur l’IHPI est fournie sous forme d’indice :</a:t>
            </a:r>
          </a:p>
          <a:p>
            <a:pPr lvl="0"/>
            <a:r>
              <a:rPr lang="fr-FR" sz="1800" dirty="0" smtClean="0"/>
              <a:t>Par agrégation à l’aide de la formule mathématique de </a:t>
            </a:r>
            <a:r>
              <a:rPr lang="fr-FR" sz="1800" dirty="0" err="1" smtClean="0"/>
              <a:t>Laspeyres</a:t>
            </a:r>
            <a:r>
              <a:rPr lang="fr-FR" sz="1800" dirty="0" smtClean="0"/>
              <a:t>, des informations élémentaires sur les quantités produites ;</a:t>
            </a:r>
          </a:p>
          <a:p>
            <a:pPr lvl="0"/>
            <a:r>
              <a:rPr lang="fr-FR" sz="1800" dirty="0" smtClean="0"/>
              <a:t>C’est un chiffre sans unité où chaque trimestre est calculé suivant une année de référence (à laquelle la production trimestrielle moyenne a été obtenue) et une année de base (2007) qui correspond au chiffrage des pondérations ;</a:t>
            </a:r>
          </a:p>
          <a:p>
            <a:r>
              <a:rPr lang="fr-FR" sz="1800" dirty="0" smtClean="0"/>
              <a:t>La valeur de l’indice à la période de référence vaut 100.</a:t>
            </a:r>
          </a:p>
          <a:p>
            <a:pPr eaLnBrk="1" hangingPunct="1">
              <a:buNone/>
            </a:pPr>
            <a:r>
              <a:rPr lang="fr-FR" sz="1800" dirty="0"/>
              <a:t>NB : Les pondérations représentent le poids (en termes de chiffre d’affaires ou valeur ajoutée) de chaque branche industrielle retenue dans l’ensemble de l’industrie burkinabé. Exemple </a:t>
            </a:r>
          </a:p>
          <a:p>
            <a:pPr eaLnBrk="1" hangingPunct="1">
              <a:buFont typeface="Arial" charset="0"/>
              <a:buNone/>
            </a:pPr>
            <a:endParaRPr lang="fr-FR" sz="1800" dirty="0" smtClean="0"/>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17</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buFont typeface="Arial" charset="0"/>
              <a:buNone/>
            </a:pPr>
            <a:r>
              <a:rPr lang="fr-FR" sz="2500" b="1" dirty="0" smtClean="0"/>
              <a:t>Aperçu sur l’IHPI</a:t>
            </a:r>
          </a:p>
          <a:p>
            <a:pPr>
              <a:buNone/>
            </a:pPr>
            <a:r>
              <a:rPr lang="fr-FR" sz="1800" b="1" dirty="0" smtClean="0"/>
              <a:t>A quoi sert l’IHPI?</a:t>
            </a:r>
          </a:p>
          <a:p>
            <a:pPr>
              <a:buNone/>
            </a:pPr>
            <a:r>
              <a:rPr lang="fr-FR" sz="2000" dirty="0" smtClean="0"/>
              <a:t>L’IPI sert à :</a:t>
            </a:r>
          </a:p>
          <a:p>
            <a:pPr lvl="0"/>
            <a:r>
              <a:rPr lang="fr-FR" sz="2000" dirty="0" smtClean="0"/>
              <a:t>l’analyse des changements de rythme de la production industrielles (expansion, croissance lente, stagnation, récession, crise) :</a:t>
            </a:r>
          </a:p>
          <a:p>
            <a:pPr lvl="0"/>
            <a:r>
              <a:rPr lang="fr-FR" sz="2000" dirty="0" smtClean="0"/>
              <a:t>suivi de l’évolution du tissu industriel (industrialisation/ désindustrialisation, résistance à la concurrence étrangère) : </a:t>
            </a:r>
          </a:p>
          <a:p>
            <a:pPr lvl="0"/>
            <a:r>
              <a:rPr lang="fr-FR" sz="2000" dirty="0" smtClean="0"/>
              <a:t>l’appréciation de la compétitivité des entreprises burkinabé en termes de gains de parts de marché : </a:t>
            </a:r>
          </a:p>
          <a:p>
            <a:pPr eaLnBrk="1" hangingPunct="1">
              <a:buFont typeface="Arial" charset="0"/>
              <a:buNone/>
            </a:pPr>
            <a:endParaRPr lang="fr-FR" sz="1800" dirty="0" smtClean="0"/>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18</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11"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628800"/>
            <a:ext cx="8352928" cy="4464496"/>
          </a:xfrm>
        </p:spPr>
        <p:txBody>
          <a:bodyPr/>
          <a:lstStyle/>
          <a:p>
            <a:pPr eaLnBrk="1" hangingPunct="1">
              <a:buFont typeface="Arial" charset="0"/>
              <a:buNone/>
            </a:pPr>
            <a:r>
              <a:rPr lang="fr-FR" sz="2500" b="1" dirty="0" smtClean="0"/>
              <a:t>Aperçu sur l’IHPI</a:t>
            </a:r>
          </a:p>
          <a:p>
            <a:pPr>
              <a:buNone/>
            </a:pPr>
            <a:r>
              <a:rPr lang="fr-FR" sz="1800" b="1" dirty="0" smtClean="0"/>
              <a:t>Qui utilise l’IHPI?</a:t>
            </a:r>
          </a:p>
          <a:p>
            <a:r>
              <a:rPr lang="fr-FR" sz="1800" dirty="0"/>
              <a:t>Entreprises : Comparaison des performances ;</a:t>
            </a:r>
          </a:p>
          <a:p>
            <a:pPr lvl="0"/>
            <a:r>
              <a:rPr lang="fr-FR" sz="1800" dirty="0" smtClean="0"/>
              <a:t>pouvoirs publics, médias, milieux d’affaires  (Bourse, Banques, Grandes entreprises, patronat et organisations professionnelles): prévision et anticipation sur les tendances de la production</a:t>
            </a:r>
          </a:p>
          <a:p>
            <a:pPr lvl="0"/>
            <a:r>
              <a:rPr lang="fr-FR" sz="1800" dirty="0" smtClean="0"/>
              <a:t>Ministères (Economie , commerce, mines, transport, etc.): diagnostic conjoncturel </a:t>
            </a:r>
            <a:r>
              <a:rPr lang="fr-FR" sz="1800" dirty="0"/>
              <a:t> </a:t>
            </a:r>
            <a:r>
              <a:rPr lang="fr-FR" sz="1800" dirty="0" smtClean="0"/>
              <a:t>et structure du secteur ;</a:t>
            </a:r>
          </a:p>
          <a:p>
            <a:pPr lvl="0"/>
            <a:r>
              <a:rPr lang="fr-FR" sz="1800" dirty="0" smtClean="0"/>
              <a:t>Organismes internationaux : Comparaison internationale </a:t>
            </a:r>
          </a:p>
          <a:p>
            <a:pPr lvl="0"/>
            <a:r>
              <a:rPr lang="fr-FR" sz="1800" dirty="0" smtClean="0"/>
              <a:t>INSD : Elaboration des comptes nationaux (la croissance de la production industrielle estimée à travers l’IHPI) ; L’IHPI est utilisé dans le Tableau de bord de l’économie, le Bulletin de conjoncture, l’élaboration des comptes nationaux trimestriels</a:t>
            </a:r>
          </a:p>
          <a:p>
            <a:pPr eaLnBrk="1" hangingPunct="1">
              <a:buFont typeface="Arial" charset="0"/>
              <a:buNone/>
            </a:pPr>
            <a:endParaRPr lang="fr-FR" sz="1800" dirty="0" smtClean="0"/>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19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19</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71500" y="642938"/>
            <a:ext cx="8783638" cy="787400"/>
          </a:xfrm>
        </p:spPr>
        <p:txBody>
          <a:bodyPr/>
          <a:lstStyle/>
          <a:p>
            <a:pPr eaLnBrk="1" hangingPunct="1"/>
            <a:r>
              <a:rPr lang="fr-FR" altLang="fr-FR" sz="3200" dirty="0" smtClean="0"/>
              <a:t>Sommaire</a:t>
            </a:r>
          </a:p>
        </p:txBody>
      </p:sp>
      <p:sp>
        <p:nvSpPr>
          <p:cNvPr id="6147" name="Rectangle 3"/>
          <p:cNvSpPr>
            <a:spLocks noGrp="1" noChangeArrowheads="1"/>
          </p:cNvSpPr>
          <p:nvPr>
            <p:ph idx="1"/>
          </p:nvPr>
        </p:nvSpPr>
        <p:spPr>
          <a:xfrm>
            <a:off x="571500" y="1928813"/>
            <a:ext cx="8148638" cy="4267200"/>
          </a:xfrm>
        </p:spPr>
        <p:txBody>
          <a:bodyPr/>
          <a:lstStyle/>
          <a:p>
            <a:pPr eaLnBrk="1" hangingPunct="1">
              <a:lnSpc>
                <a:spcPct val="90000"/>
              </a:lnSpc>
              <a:buNone/>
            </a:pPr>
            <a:endParaRPr lang="fr-FR" altLang="fr-FR" sz="2400" b="1" dirty="0" smtClean="0">
              <a:solidFill>
                <a:srgbClr val="7030A0"/>
              </a:solidFill>
            </a:endParaRPr>
          </a:p>
          <a:p>
            <a:pPr eaLnBrk="1" hangingPunct="1">
              <a:lnSpc>
                <a:spcPct val="90000"/>
              </a:lnSpc>
              <a:buNone/>
            </a:pPr>
            <a:r>
              <a:rPr lang="fr-FR" altLang="fr-FR" sz="2400" b="1" dirty="0" smtClean="0">
                <a:solidFill>
                  <a:srgbClr val="7030A0"/>
                </a:solidFill>
              </a:rPr>
              <a:t>1. Les sources de données sur les entreprises</a:t>
            </a:r>
          </a:p>
          <a:p>
            <a:pPr eaLnBrk="1" hangingPunct="1">
              <a:lnSpc>
                <a:spcPct val="90000"/>
              </a:lnSpc>
              <a:buNone/>
            </a:pPr>
            <a:endParaRPr lang="fr-FR" altLang="fr-FR" sz="2400" b="1" dirty="0" smtClean="0">
              <a:solidFill>
                <a:srgbClr val="7030A0"/>
              </a:solidFill>
            </a:endParaRPr>
          </a:p>
          <a:p>
            <a:pPr eaLnBrk="1" hangingPunct="1">
              <a:lnSpc>
                <a:spcPct val="90000"/>
              </a:lnSpc>
              <a:buNone/>
            </a:pPr>
            <a:r>
              <a:rPr lang="fr-FR" altLang="fr-FR" sz="2400" b="1" dirty="0" smtClean="0">
                <a:solidFill>
                  <a:srgbClr val="7030A0"/>
                </a:solidFill>
              </a:rPr>
              <a:t>2. Méthodologie d’élaboration des statistiques d’entreprises du Burkina</a:t>
            </a: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147">
                                            <p:txEl>
                                              <p:pRg st="1" end="1"/>
                                            </p:txEl>
                                          </p:spTgt>
                                        </p:tgtEl>
                                        <p:attrNameLst>
                                          <p:attrName>style.visibility</p:attrName>
                                        </p:attrNameLst>
                                      </p:cBhvr>
                                      <p:to>
                                        <p:strVal val="visible"/>
                                      </p:to>
                                    </p:set>
                                    <p:anim calcmode="lin" valueType="num">
                                      <p:cBhvr additive="base">
                                        <p:cTn id="7" dur="500" fill="hold"/>
                                        <p:tgtEl>
                                          <p:spTgt spid="614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14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147">
                                            <p:txEl>
                                              <p:pRg st="3" end="3"/>
                                            </p:txEl>
                                          </p:spTgt>
                                        </p:tgtEl>
                                        <p:attrNameLst>
                                          <p:attrName>style.visibility</p:attrName>
                                        </p:attrNameLst>
                                      </p:cBhvr>
                                      <p:to>
                                        <p:strVal val="visible"/>
                                      </p:to>
                                    </p:set>
                                    <p:anim calcmode="lin" valueType="num">
                                      <p:cBhvr additive="base">
                                        <p:cTn id="13" dur="500" fill="hold"/>
                                        <p:tgtEl>
                                          <p:spTgt spid="6147">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147">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700808"/>
            <a:ext cx="8148638" cy="4267200"/>
          </a:xfrm>
        </p:spPr>
        <p:txBody>
          <a:bodyPr/>
          <a:lstStyle/>
          <a:p>
            <a:pPr eaLnBrk="1" hangingPunct="1">
              <a:buFont typeface="Arial" charset="0"/>
              <a:buNone/>
            </a:pPr>
            <a:r>
              <a:rPr lang="fr-FR" sz="2500" b="1" dirty="0" smtClean="0"/>
              <a:t>Aperçu sur l’IHPI</a:t>
            </a:r>
          </a:p>
          <a:p>
            <a:pPr>
              <a:buNone/>
            </a:pPr>
            <a:r>
              <a:rPr lang="fr-FR" sz="1800" b="1" dirty="0" smtClean="0"/>
              <a:t>Qui utilise l’IHPI?</a:t>
            </a:r>
          </a:p>
          <a:p>
            <a:pPr>
              <a:buNone/>
            </a:pPr>
            <a:endParaRPr lang="fr-FR" sz="1800" b="1" dirty="0" smtClean="0"/>
          </a:p>
          <a:p>
            <a:pPr lvl="0"/>
            <a:r>
              <a:rPr lang="fr-FR" sz="1800" dirty="0" smtClean="0"/>
              <a:t>BCEAO : Surveillance multilatérale et programmation monétaire ;</a:t>
            </a:r>
          </a:p>
          <a:p>
            <a:pPr lvl="0"/>
            <a:r>
              <a:rPr lang="fr-FR" sz="1800" dirty="0" smtClean="0"/>
              <a:t>Nations Unies (UNSD,ONUDI) : réponse aux questionnaires sur la production industrielle ;</a:t>
            </a:r>
          </a:p>
          <a:p>
            <a:pPr lvl="0"/>
            <a:r>
              <a:rPr lang="fr-FR" sz="1800" dirty="0" smtClean="0"/>
              <a:t>Etudiants/chercheurs : pour la construction de modèle macroéconomiques et l’analyse de performances des politiques économiques ;</a:t>
            </a:r>
          </a:p>
          <a:p>
            <a:pPr lvl="0"/>
            <a:r>
              <a:rPr lang="fr-FR" sz="1800" dirty="0" smtClean="0"/>
              <a:t>etc.</a:t>
            </a:r>
          </a:p>
          <a:p>
            <a:pPr eaLnBrk="1" hangingPunct="1">
              <a:buFont typeface="Arial" charset="0"/>
              <a:buNone/>
            </a:pPr>
            <a:endParaRPr lang="fr-FR" sz="1800" dirty="0" smtClean="0"/>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20</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extLst>
      <p:ext uri="{BB962C8B-B14F-4D97-AF65-F5344CB8AC3E}">
        <p14:creationId xmlns:p14="http://schemas.microsoft.com/office/powerpoint/2010/main" val="25710372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79512" y="1628800"/>
            <a:ext cx="9217024" cy="4267200"/>
          </a:xfrm>
        </p:spPr>
        <p:txBody>
          <a:bodyPr/>
          <a:lstStyle/>
          <a:p>
            <a:pPr eaLnBrk="1" hangingPunct="1">
              <a:buFont typeface="Arial" charset="0"/>
              <a:buNone/>
            </a:pPr>
            <a:r>
              <a:rPr lang="fr-FR" sz="2500" b="1" dirty="0" smtClean="0"/>
              <a:t>Aperçu sur l’IHPI</a:t>
            </a:r>
          </a:p>
          <a:p>
            <a:pPr>
              <a:buNone/>
            </a:pPr>
            <a:r>
              <a:rPr lang="fr-FR" sz="1800" dirty="0" smtClean="0"/>
              <a:t>Comment l’IHPI est présenté?</a:t>
            </a:r>
          </a:p>
          <a:p>
            <a:pPr>
              <a:buNone/>
            </a:pPr>
            <a:r>
              <a:rPr lang="fr-FR" sz="1800" dirty="0" smtClean="0"/>
              <a:t>L’IHPI est publié :</a:t>
            </a:r>
          </a:p>
          <a:p>
            <a:pPr lvl="0"/>
            <a:r>
              <a:rPr lang="fr-FR" sz="1800" dirty="0" smtClean="0"/>
              <a:t>pour l’ensemble de l’industrie (</a:t>
            </a:r>
            <a:r>
              <a:rPr lang="fr-FR" sz="1800" b="1" dirty="0" smtClean="0"/>
              <a:t>IHPI Global</a:t>
            </a:r>
            <a:r>
              <a:rPr lang="fr-FR" sz="1800" dirty="0" smtClean="0"/>
              <a:t>) et par branches d’activités ;</a:t>
            </a:r>
          </a:p>
          <a:p>
            <a:pPr lvl="0"/>
            <a:r>
              <a:rPr lang="fr-FR" sz="1800" dirty="0" smtClean="0"/>
              <a:t>sous </a:t>
            </a:r>
            <a:r>
              <a:rPr lang="fr-FR" sz="1800" b="1" dirty="0" smtClean="0"/>
              <a:t>forme brute</a:t>
            </a:r>
            <a:r>
              <a:rPr lang="fr-FR" sz="1800" dirty="0" smtClean="0"/>
              <a:t> à l’aide de tableaux chiffrés et de graphiques commentés;</a:t>
            </a:r>
          </a:p>
          <a:p>
            <a:pPr lvl="0"/>
            <a:r>
              <a:rPr lang="fr-FR" sz="1800" b="1" dirty="0" smtClean="0"/>
              <a:t>au</a:t>
            </a:r>
            <a:r>
              <a:rPr lang="fr-FR" sz="1800" dirty="0" smtClean="0"/>
              <a:t> </a:t>
            </a:r>
            <a:r>
              <a:rPr lang="fr-FR" sz="1800" b="1" dirty="0" smtClean="0"/>
              <a:t>plus tôt 60 jours au plus tard 80</a:t>
            </a:r>
            <a:r>
              <a:rPr lang="fr-FR" sz="1800" dirty="0" smtClean="0"/>
              <a:t> jours après le trimestre sous revu ;</a:t>
            </a:r>
          </a:p>
          <a:p>
            <a:pPr lvl="0"/>
            <a:r>
              <a:rPr lang="fr-FR" sz="1800" dirty="0" smtClean="0"/>
              <a:t>dans le rapport intitulé « </a:t>
            </a:r>
            <a:r>
              <a:rPr lang="fr-FR" sz="1800" b="1" dirty="0" smtClean="0"/>
              <a:t>Informations rapides</a:t>
            </a:r>
            <a:r>
              <a:rPr lang="fr-FR" sz="1800" dirty="0" smtClean="0"/>
              <a:t> » accessible à l’adresse www.insd.bf</a:t>
            </a:r>
          </a:p>
          <a:p>
            <a:r>
              <a:rPr lang="fr-FR" sz="1800" i="1" dirty="0" smtClean="0"/>
              <a:t>Attention !!!</a:t>
            </a:r>
            <a:r>
              <a:rPr lang="fr-FR" sz="1800" dirty="0" smtClean="0"/>
              <a:t> : L’IHPI d’un trimestre peut être corrigé lors de la prochaine publication du trimestre suivant. Cette situation peut être due au retard de transmission de certaines réponses.</a:t>
            </a:r>
          </a:p>
          <a:p>
            <a:endParaRPr lang="fr-FR" sz="1800" dirty="0" smtClean="0"/>
          </a:p>
          <a:p>
            <a:pPr>
              <a:buNone/>
            </a:pPr>
            <a:r>
              <a:rPr lang="fr-FR" sz="1400" dirty="0" smtClean="0"/>
              <a:t>	</a:t>
            </a:r>
            <a:endParaRPr lang="fr-FR" altLang="fr-FR" sz="24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21</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graphicFrame>
        <p:nvGraphicFramePr>
          <p:cNvPr id="7" name="Tableau 6"/>
          <p:cNvGraphicFramePr>
            <a:graphicFrameLocks noGrp="1"/>
          </p:cNvGraphicFramePr>
          <p:nvPr>
            <p:extLst>
              <p:ext uri="{D42A27DB-BD31-4B8C-83A1-F6EECF244321}">
                <p14:modId xmlns:p14="http://schemas.microsoft.com/office/powerpoint/2010/main" val="4280282542"/>
              </p:ext>
            </p:extLst>
          </p:nvPr>
        </p:nvGraphicFramePr>
        <p:xfrm>
          <a:off x="539552" y="5749166"/>
          <a:ext cx="8136904" cy="734184"/>
        </p:xfrm>
        <a:graphic>
          <a:graphicData uri="http://schemas.openxmlformats.org/drawingml/2006/table">
            <a:tbl>
              <a:tblPr firstRow="1" bandRow="1">
                <a:tableStyleId>{5C22544A-7EE6-4342-B048-85BDC9FD1C3A}</a:tableStyleId>
              </a:tblPr>
              <a:tblGrid>
                <a:gridCol w="8136904"/>
              </a:tblGrid>
              <a:tr h="73418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400" dirty="0" smtClean="0">
                          <a:solidFill>
                            <a:schemeClr val="tx1"/>
                          </a:solidFill>
                        </a:rPr>
                        <a:t>Remarque : La norme de diffusion (délai) prescrite au niveau international (NSDD) est de 45 jours pour la publication de l’IPHI </a:t>
                      </a:r>
                      <a:endParaRPr lang="fr-FR" dirty="0">
                        <a:solidFill>
                          <a:schemeClr val="tx1"/>
                        </a:solidFill>
                      </a:endParaRPr>
                    </a:p>
                  </a:txBody>
                  <a:tcPr>
                    <a:noFill/>
                  </a:tcPr>
                </a:tc>
              </a:tr>
            </a:tbl>
          </a:graphicData>
        </a:graphic>
      </p:graphicFrame>
      <p:sp>
        <p:nvSpPr>
          <p:cNvPr id="9"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buFont typeface="Arial" charset="0"/>
              <a:buNone/>
            </a:pPr>
            <a:r>
              <a:rPr lang="fr-FR" sz="2500" b="1" dirty="0" smtClean="0"/>
              <a:t>Aperçu sur l’IHPI</a:t>
            </a:r>
          </a:p>
          <a:p>
            <a:pPr>
              <a:buNone/>
            </a:pPr>
            <a:r>
              <a:rPr lang="fr-FR" sz="1800" dirty="0" smtClean="0"/>
              <a:t>Bref historique sur l’IPI</a:t>
            </a:r>
          </a:p>
          <a:p>
            <a:r>
              <a:rPr lang="fr-FR" sz="1800" dirty="0" smtClean="0"/>
              <a:t>Le premier IPI burkinabé a été calculé en 1990 avec pour base l’année 1990.</a:t>
            </a:r>
          </a:p>
          <a:p>
            <a:pPr algn="just"/>
            <a:r>
              <a:rPr lang="fr-FR" sz="1800" dirty="0" smtClean="0"/>
              <a:t>L’année de base a été changée pour être 1996 à la suite des changements survenus suite à la dévaluation de la monnaie et aux privatisations qui ont bouleversé le tissu industriel. Et actuellement, c’est 2007 qui est l’année de base de production de l’IHPI.</a:t>
            </a:r>
          </a:p>
          <a:p>
            <a:pPr algn="just"/>
            <a:r>
              <a:rPr lang="fr-FR" sz="1800" dirty="0" smtClean="0"/>
              <a:t>La constitution d’une série longue s’obtient par le truchement du calcul du coefficient de raccordement (CR) d’une base à une autre. CR=IPI (nouvelle ancienne base)/IPI (Ancienne nouvelle base).</a:t>
            </a: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22</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marL="0" eaLnBrk="1" hangingPunct="1">
              <a:buFont typeface="Arial" charset="0"/>
              <a:buNone/>
            </a:pPr>
            <a:r>
              <a:rPr lang="fr-FR" sz="2500" b="1" dirty="0" smtClean="0"/>
              <a:t>Aperçu sur l’Enquête trimestrielle de conjoncture (ETC)</a:t>
            </a:r>
          </a:p>
          <a:p>
            <a:pPr>
              <a:buNone/>
            </a:pPr>
            <a:r>
              <a:rPr lang="fr-FR" sz="1800" b="1" dirty="0" smtClean="0"/>
              <a:t>De quoi s’agit-il?</a:t>
            </a:r>
          </a:p>
          <a:p>
            <a:r>
              <a:rPr lang="fr-FR" sz="2000" dirty="0" smtClean="0"/>
              <a:t>L’ETC est une enquête « qualitative » réalisée selon une périodicité trimestrielle. Elle porte sur l’opinion des entrepreneurs relativement à la situation et les perspectives de l’activité économique dans les domaines de la production, de l’emploi, des prix…. </a:t>
            </a:r>
          </a:p>
          <a:p>
            <a:pPr marL="0">
              <a:buNone/>
            </a:pPr>
            <a:r>
              <a:rPr lang="fr-FR" sz="2000" dirty="0" smtClean="0"/>
              <a:t>Attention !!!! Il s’agit en réalité de jugements subjectifs des entrepreneurs, mais qui sont considérés comme des « dires d’experts ».</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23</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buFont typeface="Arial" charset="0"/>
              <a:buNone/>
            </a:pPr>
            <a:r>
              <a:rPr lang="fr-FR" sz="2500" b="1" dirty="0" smtClean="0"/>
              <a:t>Aperçu sur l’ETC</a:t>
            </a:r>
          </a:p>
          <a:p>
            <a:pPr>
              <a:buNone/>
            </a:pPr>
            <a:r>
              <a:rPr lang="fr-FR" sz="1800" b="1" dirty="0" smtClean="0"/>
              <a:t>Quels sont les objectifs spécifiques?</a:t>
            </a:r>
          </a:p>
          <a:p>
            <a:pPr>
              <a:buNone/>
            </a:pPr>
            <a:r>
              <a:rPr lang="fr-FR" sz="2000" dirty="0" smtClean="0"/>
              <a:t>L’enquête de conjoncture vise comme objectifs :</a:t>
            </a:r>
          </a:p>
          <a:p>
            <a:pPr lvl="0"/>
            <a:r>
              <a:rPr lang="fr-FR" sz="2000" dirty="0" smtClean="0"/>
              <a:t>l’analyse de la situation macroéconomique du pays et son évolution en se fondant sur les signes avant-coureurs ;</a:t>
            </a:r>
          </a:p>
          <a:p>
            <a:pPr lvl="0"/>
            <a:r>
              <a:rPr lang="fr-FR" sz="2000" dirty="0" smtClean="0"/>
              <a:t>l’établissement d’un diagnostic conjoncturel général et sectoriel de l’état de l’économie et ses perspectives à court terme, dans un délai relativement bref.</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24</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2"/>
            <a:ext cx="8148638" cy="4452515"/>
          </a:xfrm>
        </p:spPr>
        <p:txBody>
          <a:bodyPr/>
          <a:lstStyle/>
          <a:p>
            <a:pPr eaLnBrk="1" hangingPunct="1">
              <a:buFont typeface="Arial" charset="0"/>
              <a:buNone/>
            </a:pPr>
            <a:r>
              <a:rPr lang="fr-FR" sz="2500" b="1" dirty="0" smtClean="0"/>
              <a:t>Aperçu sur l’ETC</a:t>
            </a:r>
          </a:p>
          <a:p>
            <a:pPr>
              <a:buNone/>
            </a:pPr>
            <a:r>
              <a:rPr lang="fr-FR" sz="1800" b="1" dirty="0" smtClean="0"/>
              <a:t>Comment procède-ton?</a:t>
            </a:r>
          </a:p>
          <a:p>
            <a:pPr>
              <a:buNone/>
            </a:pPr>
            <a:r>
              <a:rPr lang="fr-FR" sz="2000" dirty="0" smtClean="0"/>
              <a:t>L’ETC est une enquête par sondage sur : </a:t>
            </a:r>
          </a:p>
          <a:p>
            <a:pPr lvl="0" algn="just"/>
            <a:r>
              <a:rPr lang="fr-FR" sz="2000" dirty="0" smtClean="0"/>
              <a:t>un échantillon représentatif de 250 entreprises du secteur secondaire (industrie, BTP, énergie) et du secteur tertiaire (Commerce, hôtels bars restaurants, transports, entrepôts, télécommunications, services, banques, assurances), tirées de façon raisonnée à partir du répertoire statistique des entreprises de l’INSD</a:t>
            </a:r>
          </a:p>
          <a:p>
            <a:pPr lvl="0" algn="just"/>
            <a:r>
              <a:rPr lang="fr-FR" sz="2000" dirty="0" smtClean="0"/>
              <a:t>une zone géographique couvrant les quatre (04) principales villes industrielles du Burkina : Ouagadougou, Bobo-Dioulasso, Banfora et Koudougou. </a:t>
            </a:r>
          </a:p>
          <a:p>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25</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85762" y="1628800"/>
            <a:ext cx="8148638" cy="4267200"/>
          </a:xfrm>
        </p:spPr>
        <p:txBody>
          <a:bodyPr/>
          <a:lstStyle/>
          <a:p>
            <a:pPr eaLnBrk="1" hangingPunct="1">
              <a:buFont typeface="Arial" charset="0"/>
              <a:buNone/>
            </a:pPr>
            <a:r>
              <a:rPr lang="fr-FR" sz="2500" b="1" dirty="0" smtClean="0"/>
              <a:t>Aperçu sur l’ETC</a:t>
            </a:r>
          </a:p>
          <a:p>
            <a:pPr>
              <a:buNone/>
            </a:pPr>
            <a:r>
              <a:rPr lang="fr-FR" sz="1800" b="1" dirty="0" smtClean="0"/>
              <a:t>Comment procède-ton</a:t>
            </a:r>
            <a:r>
              <a:rPr lang="fr-FR" sz="1800" dirty="0" smtClean="0"/>
              <a:t>?</a:t>
            </a:r>
          </a:p>
          <a:p>
            <a:pPr marL="0">
              <a:buNone/>
            </a:pPr>
            <a:r>
              <a:rPr lang="fr-FR" sz="1800" dirty="0" smtClean="0"/>
              <a:t>Les renseignements recueillis, au moyen d’un questionnaire, auprès des chefs d’entreprises sélectionnées, portent sur le jugement sur la situation de : </a:t>
            </a:r>
          </a:p>
          <a:p>
            <a:pPr>
              <a:buFont typeface="Courier New" pitchFamily="49" charset="0"/>
              <a:buChar char="o"/>
            </a:pPr>
            <a:r>
              <a:rPr lang="fr-FR" sz="1800" dirty="0" smtClean="0"/>
              <a:t>La production,</a:t>
            </a:r>
          </a:p>
          <a:p>
            <a:pPr>
              <a:buFont typeface="Courier New" pitchFamily="49" charset="0"/>
              <a:buChar char="o"/>
            </a:pPr>
            <a:r>
              <a:rPr lang="fr-FR" sz="1800" dirty="0" smtClean="0"/>
              <a:t>Les ventes et recettes, </a:t>
            </a:r>
          </a:p>
          <a:p>
            <a:pPr>
              <a:buFont typeface="Courier New" pitchFamily="49" charset="0"/>
              <a:buChar char="o"/>
            </a:pPr>
            <a:r>
              <a:rPr lang="fr-FR" sz="1800" dirty="0" smtClean="0"/>
              <a:t>Le volume d’emploi, </a:t>
            </a:r>
          </a:p>
          <a:p>
            <a:pPr>
              <a:buFont typeface="Courier New" pitchFamily="49" charset="0"/>
              <a:buChar char="o"/>
            </a:pPr>
            <a:r>
              <a:rPr lang="fr-FR" sz="1800" dirty="0" smtClean="0"/>
              <a:t>La trésorerie,</a:t>
            </a:r>
          </a:p>
          <a:p>
            <a:pPr>
              <a:buFont typeface="Courier New" pitchFamily="49" charset="0"/>
              <a:buChar char="o"/>
            </a:pPr>
            <a:r>
              <a:rPr lang="fr-FR" sz="1800" dirty="0" smtClean="0"/>
              <a:t>etc.</a:t>
            </a:r>
          </a:p>
          <a:p>
            <a:pPr>
              <a:buNone/>
            </a:pPr>
            <a:r>
              <a:rPr lang="fr-FR" sz="1800" dirty="0"/>
              <a:t>Les questions posées appellent à des réponses qualitatives à trois (03) modalités : </a:t>
            </a:r>
          </a:p>
          <a:p>
            <a:pPr>
              <a:buFont typeface="Wingdings" pitchFamily="2" charset="2"/>
              <a:buChar char="§"/>
            </a:pPr>
            <a:r>
              <a:rPr lang="fr-FR" sz="1800" dirty="0"/>
              <a:t>« Hausse », </a:t>
            </a:r>
          </a:p>
          <a:p>
            <a:pPr>
              <a:buFont typeface="Wingdings" pitchFamily="2" charset="2"/>
              <a:buChar char="§"/>
            </a:pPr>
            <a:r>
              <a:rPr lang="fr-FR" sz="1800" dirty="0"/>
              <a:t>« Stable », </a:t>
            </a:r>
          </a:p>
          <a:p>
            <a:pPr>
              <a:buFont typeface="Wingdings" pitchFamily="2" charset="2"/>
              <a:buChar char="§"/>
            </a:pPr>
            <a:r>
              <a:rPr lang="fr-FR" sz="1800" dirty="0"/>
              <a:t>« Baisse ». </a:t>
            </a:r>
          </a:p>
          <a:p>
            <a:pPr lvl="0"/>
            <a:endParaRPr lang="fr-FR" sz="1800" dirty="0" smtClean="0"/>
          </a:p>
          <a:p>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26</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l’ETC</a:t>
            </a:r>
          </a:p>
          <a:p>
            <a:pPr>
              <a:buNone/>
            </a:pPr>
            <a:r>
              <a:rPr lang="fr-FR" sz="2000" dirty="0" smtClean="0"/>
              <a:t>Comment les résultats sont présentés?</a:t>
            </a:r>
          </a:p>
          <a:p>
            <a:r>
              <a:rPr lang="fr-FR" sz="2000" dirty="0" smtClean="0"/>
              <a:t>L’information sur l’ETC est fournie sous forme de solde d’opinion qui synthétise la situation macroéconomique relativement à une variable donnée, par l’opérateur mathématique de soustraction : </a:t>
            </a:r>
          </a:p>
          <a:p>
            <a:pPr lvl="0">
              <a:buNone/>
            </a:pPr>
            <a:r>
              <a:rPr lang="fr-FR" sz="2000" dirty="0" smtClean="0"/>
              <a:t>(1) Solde d’opinion = (pourcentage des entreprises ayant répondu à la « Hausse »)-(pourcentage des entreprises ayant répondu à la «Baisse»)</a:t>
            </a:r>
          </a:p>
          <a:p>
            <a:pPr>
              <a:buNone/>
            </a:pP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27</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1025" name="Rectangle 1"/>
          <p:cNvSpPr>
            <a:spLocks noChangeArrowheads="1"/>
          </p:cNvSpPr>
          <p:nvPr/>
        </p:nvSpPr>
        <p:spPr bwMode="auto">
          <a:xfrm>
            <a:off x="595886" y="5085184"/>
            <a:ext cx="8280920" cy="1015663"/>
          </a:xfrm>
          <a:prstGeom prst="rect">
            <a:avLst/>
          </a:prstGeom>
          <a:noFill/>
          <a:ln>
            <a:headEnd/>
            <a:tailEnd/>
          </a:ln>
        </p:spPr>
        <p:style>
          <a:lnRef idx="0">
            <a:schemeClr val="accent5"/>
          </a:lnRef>
          <a:fillRef idx="3">
            <a:schemeClr val="accent5"/>
          </a:fillRef>
          <a:effectRef idx="3">
            <a:schemeClr val="accent5"/>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fr-FR" sz="20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NB : dans la formule ci-dessus, chaque entreprise est pondérée par son poids en termes de chiffre d’affaires ou d’effectifs employés ou autre variable considérée</a:t>
            </a:r>
            <a:r>
              <a:rPr kumimoji="0" lang="fr-FR" sz="16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fr-FR" sz="16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00808"/>
            <a:ext cx="8572500" cy="4267200"/>
          </a:xfrm>
        </p:spPr>
        <p:txBody>
          <a:bodyPr/>
          <a:lstStyle/>
          <a:p>
            <a:pPr eaLnBrk="1" hangingPunct="1">
              <a:buFont typeface="Arial" charset="0"/>
              <a:buNone/>
            </a:pPr>
            <a:r>
              <a:rPr lang="fr-FR" sz="2500" b="1" dirty="0" smtClean="0"/>
              <a:t>Aperçu sur l’ETC</a:t>
            </a:r>
          </a:p>
          <a:p>
            <a:pPr>
              <a:buNone/>
            </a:pPr>
            <a:r>
              <a:rPr lang="fr-FR" sz="1800" b="1" dirty="0" smtClean="0"/>
              <a:t>A quoi sert l’ETC?</a:t>
            </a:r>
          </a:p>
          <a:p>
            <a:pPr marL="0" indent="0">
              <a:buNone/>
            </a:pPr>
            <a:r>
              <a:rPr lang="fr-FR" sz="2000" dirty="0" smtClean="0"/>
              <a:t>L’ETC est utile à plusieurs titres :</a:t>
            </a:r>
          </a:p>
          <a:p>
            <a:pPr lvl="0"/>
            <a:r>
              <a:rPr lang="fr-FR" sz="2000" dirty="0" smtClean="0"/>
              <a:t>élaboration d’un diagnostic macroéconomique rapide : assiste-on à un dynamisme ou à une perte de vitesse de l’activité économique ? Quel est le bilan au niveau de l’industrie, des services ?</a:t>
            </a:r>
          </a:p>
          <a:p>
            <a:pPr lvl="0"/>
            <a:r>
              <a:rPr lang="fr-FR" sz="2000" dirty="0" smtClean="0"/>
              <a:t>gestion de la politique économique notamment dans le cadre des prévisions économiques et budgétaires : les comportements sont-ils conformes aux hypothèses de départ ?;</a:t>
            </a:r>
          </a:p>
          <a:p>
            <a:pPr lvl="0"/>
            <a:r>
              <a:rPr lang="fr-FR" sz="2000" dirty="0" smtClean="0"/>
              <a:t>Etc.</a:t>
            </a:r>
          </a:p>
          <a:p>
            <a:pPr>
              <a:buNone/>
            </a:pP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28</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79512" y="1628800"/>
            <a:ext cx="8572500" cy="4554537"/>
          </a:xfrm>
        </p:spPr>
        <p:txBody>
          <a:bodyPr/>
          <a:lstStyle/>
          <a:p>
            <a:pPr eaLnBrk="1" hangingPunct="1">
              <a:buFont typeface="Arial" charset="0"/>
              <a:buNone/>
            </a:pPr>
            <a:r>
              <a:rPr lang="fr-FR" sz="2500" b="1" dirty="0" smtClean="0"/>
              <a:t>Aperçu sur l’ETC</a:t>
            </a:r>
          </a:p>
          <a:p>
            <a:pPr>
              <a:buNone/>
            </a:pPr>
            <a:r>
              <a:rPr lang="fr-FR" sz="1800" b="1" dirty="0" smtClean="0"/>
              <a:t>Comment se présentent les résultats de l’ETC?</a:t>
            </a:r>
          </a:p>
          <a:p>
            <a:pPr>
              <a:buNone/>
            </a:pPr>
            <a:r>
              <a:rPr lang="fr-FR" sz="1800" dirty="0" smtClean="0"/>
              <a:t>L’ETC est publiée :</a:t>
            </a:r>
          </a:p>
          <a:p>
            <a:pPr lvl="0"/>
            <a:r>
              <a:rPr lang="fr-FR" sz="1800" dirty="0" smtClean="0"/>
              <a:t>pour l’ensemble du champ couvert (</a:t>
            </a:r>
            <a:r>
              <a:rPr lang="fr-FR" sz="1800" b="1" dirty="0" smtClean="0"/>
              <a:t>solde global</a:t>
            </a:r>
            <a:r>
              <a:rPr lang="fr-FR" sz="1800" dirty="0" smtClean="0"/>
              <a:t>) et par branches d’activités ;</a:t>
            </a:r>
          </a:p>
          <a:p>
            <a:pPr lvl="0"/>
            <a:r>
              <a:rPr lang="fr-FR" sz="1800" dirty="0" smtClean="0"/>
              <a:t>sous </a:t>
            </a:r>
            <a:r>
              <a:rPr lang="fr-FR" sz="1800" b="1" dirty="0" smtClean="0"/>
              <a:t>forme brute</a:t>
            </a:r>
            <a:r>
              <a:rPr lang="fr-FR" sz="1800" dirty="0" smtClean="0"/>
              <a:t> à l’aide de tableaux chiffrés et de graphiques commentés;</a:t>
            </a:r>
          </a:p>
          <a:p>
            <a:pPr lvl="0"/>
            <a:r>
              <a:rPr lang="fr-FR" sz="1800" b="1" dirty="0" smtClean="0"/>
              <a:t>au</a:t>
            </a:r>
            <a:r>
              <a:rPr lang="fr-FR" sz="1800" dirty="0" smtClean="0"/>
              <a:t> </a:t>
            </a:r>
            <a:r>
              <a:rPr lang="fr-FR" sz="1800" b="1" dirty="0" smtClean="0"/>
              <a:t>plus tôt 60 jours, au plus tard 80</a:t>
            </a:r>
            <a:r>
              <a:rPr lang="fr-FR" sz="1800" dirty="0" smtClean="0"/>
              <a:t> jours après le trimestre sous revu ;</a:t>
            </a:r>
          </a:p>
          <a:p>
            <a:pPr lvl="0"/>
            <a:r>
              <a:rPr lang="fr-FR" sz="1800" dirty="0" smtClean="0"/>
              <a:t>dans le rapport intitulé « </a:t>
            </a:r>
            <a:r>
              <a:rPr lang="fr-FR" sz="1800" b="1" dirty="0" smtClean="0"/>
              <a:t>Note rapide de conjoncture</a:t>
            </a:r>
            <a:r>
              <a:rPr lang="fr-FR" sz="1800" dirty="0" smtClean="0"/>
              <a:t> </a:t>
            </a:r>
            <a:r>
              <a:rPr lang="fr-FR" sz="1800" b="1" dirty="0" smtClean="0"/>
              <a:t>des entreprises </a:t>
            </a:r>
            <a:r>
              <a:rPr lang="fr-FR" sz="1800" dirty="0" smtClean="0"/>
              <a:t>» accessible à l’adresse </a:t>
            </a:r>
            <a:r>
              <a:rPr lang="fr-FR" sz="1800" dirty="0" smtClean="0">
                <a:hlinkClick r:id="rId2"/>
              </a:rPr>
              <a:t>www.insd.bf</a:t>
            </a:r>
            <a:r>
              <a:rPr lang="fr-FR" sz="1800" dirty="0" smtClean="0"/>
              <a:t> et </a:t>
            </a:r>
            <a:r>
              <a:rPr lang="fr-FR" sz="1800" dirty="0" smtClean="0">
                <a:hlinkClick r:id="rId3"/>
              </a:rPr>
              <a:t>www.cns.bf</a:t>
            </a:r>
            <a:r>
              <a:rPr lang="fr-FR" sz="1800" dirty="0" smtClean="0"/>
              <a:t> </a:t>
            </a:r>
          </a:p>
          <a:p>
            <a:pPr>
              <a:buNone/>
            </a:pPr>
            <a:r>
              <a:rPr lang="fr-FR" sz="1800" i="1" dirty="0" smtClean="0"/>
              <a:t>Attention !!!</a:t>
            </a:r>
            <a:r>
              <a:rPr lang="fr-FR" sz="1800" dirty="0" smtClean="0"/>
              <a:t> : Le solde d’un trimestre peut être corrigé lors de la prochaine publication du trimestre suivant. Cette situation peut être due au retard de transmission de certaines réponses.</a:t>
            </a:r>
          </a:p>
          <a:p>
            <a:pPr>
              <a:buNone/>
            </a:pP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29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29</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buNone/>
            </a:pPr>
            <a:r>
              <a:rPr lang="fr-FR" altLang="fr-FR" sz="2400" dirty="0" smtClean="0"/>
              <a:t>Qui sont les acteurs?</a:t>
            </a:r>
          </a:p>
          <a:p>
            <a:pPr eaLnBrk="1" hangingPunct="1">
              <a:buNone/>
            </a:pPr>
            <a:r>
              <a:rPr lang="fr-FR" altLang="fr-FR" sz="2400" dirty="0" smtClean="0"/>
              <a:t>Il y a trois niveaux:</a:t>
            </a:r>
          </a:p>
          <a:p>
            <a:pPr eaLnBrk="1" hangingPunct="1">
              <a:buFont typeface="Wingdings" pitchFamily="2" charset="2"/>
              <a:buChar char="v"/>
            </a:pPr>
            <a:r>
              <a:rPr lang="fr-FR" altLang="fr-FR" sz="2400" dirty="0" smtClean="0"/>
              <a:t>l’INSD</a:t>
            </a:r>
          </a:p>
          <a:p>
            <a:pPr eaLnBrk="1" hangingPunct="1">
              <a:buFont typeface="Wingdings" pitchFamily="2" charset="2"/>
              <a:buChar char="v"/>
            </a:pPr>
            <a:r>
              <a:rPr lang="fr-FR" sz="2400" dirty="0"/>
              <a:t>Les autres administrations du </a:t>
            </a:r>
            <a:r>
              <a:rPr lang="fr-FR" sz="2400" dirty="0" smtClean="0"/>
              <a:t>SSN</a:t>
            </a:r>
          </a:p>
          <a:p>
            <a:pPr eaLnBrk="1" hangingPunct="1">
              <a:buFont typeface="Wingdings" pitchFamily="2" charset="2"/>
              <a:buChar char="v"/>
            </a:pPr>
            <a:r>
              <a:rPr lang="fr-FR" sz="2400" dirty="0"/>
              <a:t>Les organisations </a:t>
            </a:r>
            <a:r>
              <a:rPr lang="fr-FR" sz="2400" dirty="0" smtClean="0"/>
              <a:t>internationales</a:t>
            </a:r>
            <a:endParaRPr lang="fr-FR" sz="2400" dirty="0"/>
          </a:p>
          <a:p>
            <a:pPr marL="0" indent="0" eaLnBrk="1" hangingPunct="1">
              <a:buNone/>
            </a:pPr>
            <a:endParaRPr lang="fr-FR" altLang="fr-FR" sz="2400" dirty="0" smtClean="0"/>
          </a:p>
          <a:p>
            <a:pPr marL="0" indent="0">
              <a:buNone/>
            </a:pPr>
            <a:r>
              <a:rPr lang="fr-FR" sz="1600" dirty="0" smtClean="0"/>
              <a:t> </a:t>
            </a:r>
          </a:p>
          <a:p>
            <a:pPr lvl="0">
              <a:buNone/>
            </a:pPr>
            <a:endParaRPr lang="fr-FR" sz="2400" dirty="0" smtClean="0"/>
          </a:p>
          <a:p>
            <a:pPr eaLnBrk="1" hangingPunct="1">
              <a:buNone/>
            </a:pPr>
            <a:endParaRPr lang="fr-FR" altLang="fr-FR" sz="24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2" name="Titre 1"/>
          <p:cNvSpPr>
            <a:spLocks noGrp="1"/>
          </p:cNvSpPr>
          <p:nvPr>
            <p:ph type="title"/>
          </p:nvPr>
        </p:nvSpPr>
        <p:spPr>
          <a:xfrm>
            <a:off x="574675" y="304801"/>
            <a:ext cx="8001000" cy="675928"/>
          </a:xfrm>
        </p:spPr>
        <p:txBody>
          <a:bodyPr/>
          <a:lstStyle/>
          <a:p>
            <a:pPr marL="469900" lvl="0" indent="-469900" eaLnBrk="1" hangingPunct="1">
              <a:lnSpc>
                <a:spcPct val="90000"/>
              </a:lnSpc>
              <a:spcBef>
                <a:spcPct val="20000"/>
              </a:spcBef>
            </a:pPr>
            <a:r>
              <a:rPr lang="fr-FR" altLang="fr-FR" sz="2400" b="1" dirty="0" smtClean="0">
                <a:solidFill>
                  <a:srgbClr val="7030A0"/>
                </a:solidFill>
              </a:rPr>
              <a:t>1. Les </a:t>
            </a:r>
            <a:r>
              <a:rPr lang="fr-FR" altLang="fr-FR" sz="2400" b="1" dirty="0">
                <a:solidFill>
                  <a:srgbClr val="7030A0"/>
                </a:solidFill>
              </a:rPr>
              <a:t>sources de données sur les </a:t>
            </a:r>
            <a:r>
              <a:rPr lang="fr-FR" altLang="fr-FR" sz="2400" b="1" dirty="0" smtClean="0">
                <a:solidFill>
                  <a:srgbClr val="7030A0"/>
                </a:solidFill>
              </a:rPr>
              <a:t>entreprises</a:t>
            </a:r>
            <a:endParaRPr lang="fr-FR"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251520" y="1928813"/>
            <a:ext cx="9145016" cy="4267200"/>
          </a:xfrm>
        </p:spPr>
        <p:txBody>
          <a:bodyPr/>
          <a:lstStyle/>
          <a:p>
            <a:pPr eaLnBrk="1" hangingPunct="1">
              <a:buFont typeface="Arial" charset="0"/>
              <a:buNone/>
            </a:pPr>
            <a:r>
              <a:rPr lang="fr-FR" sz="2500" b="1" dirty="0" smtClean="0"/>
              <a:t>Aperçu sur l’ETC</a:t>
            </a:r>
          </a:p>
          <a:p>
            <a:pPr>
              <a:buNone/>
            </a:pPr>
            <a:r>
              <a:rPr lang="fr-FR" sz="1800" b="1" dirty="0" smtClean="0"/>
              <a:t>Quelle lecture fait-on de la note de conjoncture?</a:t>
            </a:r>
          </a:p>
          <a:p>
            <a:pPr marL="0">
              <a:buNone/>
            </a:pPr>
            <a:r>
              <a:rPr lang="fr-FR" sz="2000" dirty="0" smtClean="0"/>
              <a:t>Le solde d’opinion traduit l'évolution d'une variable donnée sans pour autant en donner le niveau. Son interprétation n’a de sens qu’en le comparant d’un trimestre à l’autre (analyse des glissements). </a:t>
            </a:r>
          </a:p>
          <a:p>
            <a:pPr marL="0">
              <a:buNone/>
            </a:pPr>
            <a:r>
              <a:rPr lang="fr-FR" sz="2000" dirty="0" smtClean="0"/>
              <a:t>Trois cas de figures peuvent se produire :</a:t>
            </a:r>
          </a:p>
          <a:p>
            <a:pPr lvl="0"/>
            <a:r>
              <a:rPr lang="fr-FR" sz="2000" dirty="0" smtClean="0"/>
              <a:t>le solde est positif, on dira que la variable a évolué à la hausse ;</a:t>
            </a:r>
          </a:p>
          <a:p>
            <a:pPr lvl="0"/>
            <a:r>
              <a:rPr lang="fr-FR" sz="2000" dirty="0" smtClean="0"/>
              <a:t>le solde est négatif, on dira que la variable a évolué à la baisse. ;</a:t>
            </a:r>
          </a:p>
          <a:p>
            <a:pPr lvl="0"/>
            <a:r>
              <a:rPr lang="fr-FR" sz="2000" dirty="0" smtClean="0"/>
              <a:t>enfin le solde est nul, on dira que la variable est restée stable.</a:t>
            </a:r>
          </a:p>
          <a:p>
            <a:pPr>
              <a:buNone/>
            </a:pPr>
            <a:endParaRPr lang="fr-FR" sz="14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30</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58974" y="1772816"/>
            <a:ext cx="8572500" cy="4267200"/>
          </a:xfrm>
        </p:spPr>
        <p:txBody>
          <a:bodyPr/>
          <a:lstStyle/>
          <a:p>
            <a:pPr eaLnBrk="1" hangingPunct="1">
              <a:buFont typeface="Arial" charset="0"/>
              <a:buNone/>
            </a:pPr>
            <a:r>
              <a:rPr lang="fr-FR" sz="2500" b="1" dirty="0" smtClean="0"/>
              <a:t>Aperçu sur l’ETC</a:t>
            </a:r>
          </a:p>
          <a:p>
            <a:pPr>
              <a:buNone/>
            </a:pPr>
            <a:r>
              <a:rPr lang="fr-FR" sz="1800" b="1" dirty="0" smtClean="0"/>
              <a:t>Quelle lecture fait-on de la note de conjoncture?</a:t>
            </a:r>
          </a:p>
          <a:p>
            <a:pPr marL="0">
              <a:buNone/>
            </a:pPr>
            <a:r>
              <a:rPr lang="fr-FR" sz="2000" dirty="0" smtClean="0"/>
              <a:t>Deux types d’analyse sont utilisées dans la note de conjoncture : le glissement trimestriel et le glissement annuel</a:t>
            </a:r>
            <a:r>
              <a:rPr lang="fr-FR" sz="2000" dirty="0"/>
              <a:t>.</a:t>
            </a:r>
            <a:endParaRPr lang="fr-FR" sz="2000" dirty="0" smtClean="0"/>
          </a:p>
          <a:p>
            <a:pPr lvl="0"/>
            <a:r>
              <a:rPr lang="fr-FR" sz="2000" b="1" dirty="0" smtClean="0"/>
              <a:t>Le glissement trimestriel</a:t>
            </a:r>
            <a:r>
              <a:rPr lang="fr-FR" sz="2000" dirty="0" smtClean="0"/>
              <a:t> est un solde d’opinions qui exprime la variation enregistrée au cours d’un trimestre t par rapport au trimestre précédent (t-1), soit St-St-1.</a:t>
            </a:r>
          </a:p>
          <a:p>
            <a:pPr lvl="0"/>
            <a:r>
              <a:rPr lang="fr-FR" sz="2000" b="1" dirty="0" smtClean="0"/>
              <a:t>Le glissement annuel</a:t>
            </a:r>
            <a:r>
              <a:rPr lang="fr-FR" sz="2000" dirty="0" smtClean="0"/>
              <a:t> est un solde d’opinions qui exprime la variation enregistrée au cours d’un trimestre t d’une année n par rapport au trimestre correspondant de l’année précédente (n-1), soit </a:t>
            </a:r>
            <a:r>
              <a:rPr lang="fr-FR" sz="2000" dirty="0" err="1" smtClean="0"/>
              <a:t>St,n-St,n</a:t>
            </a:r>
            <a:r>
              <a:rPr lang="fr-FR" sz="2000" dirty="0" smtClean="0"/>
              <a:t>-1.</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31</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extLst>
      <p:ext uri="{BB962C8B-B14F-4D97-AF65-F5344CB8AC3E}">
        <p14:creationId xmlns:p14="http://schemas.microsoft.com/office/powerpoint/2010/main" val="48911037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marL="0" eaLnBrk="1" hangingPunct="1">
              <a:buFont typeface="Arial" charset="0"/>
              <a:buNone/>
            </a:pPr>
            <a:r>
              <a:rPr lang="fr-FR" sz="2500" b="1" dirty="0" smtClean="0"/>
              <a:t>Aperçu sur le Recensement industriel et commercial (RIC)</a:t>
            </a:r>
          </a:p>
          <a:p>
            <a:pPr>
              <a:buNone/>
            </a:pPr>
            <a:r>
              <a:rPr lang="fr-FR" sz="1800" b="1" dirty="0" smtClean="0"/>
              <a:t>Qu’est ce que c’est?</a:t>
            </a:r>
          </a:p>
          <a:p>
            <a:r>
              <a:rPr lang="fr-FR" sz="2400" dirty="0" smtClean="0"/>
              <a:t>Le RIC est une opération d’envergure dans le domaine des entreprises. Il est réalisé à une périodicité donnée pour connaitre la structure du tissu d’entreprises. La dernière édition, au Burkina Faso, est celle réalisée en 2009 et constitue ainsi la 6</a:t>
            </a:r>
            <a:r>
              <a:rPr lang="fr-FR" sz="2400" baseline="30000" dirty="0" smtClean="0"/>
              <a:t>ème</a:t>
            </a:r>
            <a:r>
              <a:rPr lang="fr-FR" sz="2400" dirty="0" smtClean="0"/>
              <a:t> du genre, soit 11 ans après celle de 1998 (cinquième édition). D’après la Schéma directeur de la statistique, la périodicité est 5 ans. </a:t>
            </a:r>
            <a:endParaRPr lang="fr-FR" sz="24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32</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52678" y="1628800"/>
            <a:ext cx="8572500" cy="4267200"/>
          </a:xfrm>
        </p:spPr>
        <p:txBody>
          <a:bodyPr/>
          <a:lstStyle/>
          <a:p>
            <a:pPr eaLnBrk="1" hangingPunct="1">
              <a:buFont typeface="Arial" charset="0"/>
              <a:buNone/>
            </a:pPr>
            <a:r>
              <a:rPr lang="fr-FR" sz="2500" b="1" dirty="0" smtClean="0"/>
              <a:t>Aperçu sur le RIC</a:t>
            </a:r>
          </a:p>
          <a:p>
            <a:pPr>
              <a:buNone/>
            </a:pPr>
            <a:r>
              <a:rPr lang="fr-FR" sz="1800" dirty="0" smtClean="0"/>
              <a:t>Qu’est ce que c’est?</a:t>
            </a:r>
          </a:p>
          <a:p>
            <a:pPr>
              <a:buNone/>
            </a:pPr>
            <a:r>
              <a:rPr lang="fr-FR" sz="1800" dirty="0" smtClean="0"/>
              <a:t>Le RIC consiste à: </a:t>
            </a:r>
          </a:p>
          <a:p>
            <a:pPr lvl="0"/>
            <a:r>
              <a:rPr lang="fr-FR" sz="1800" dirty="0" smtClean="0"/>
              <a:t>un dénombrement exhaustif des entreprises industrielles et commerciales implantées dans les grands pôles économiques du pays (Chefs-lieux des régions et autres communes urbaines denses en activités économiques). Le RIC prend en compte les entreprises ayant un local fixe et ne prend pas en compte les marchés pour des raisons pratiques.</a:t>
            </a:r>
          </a:p>
          <a:p>
            <a:pPr lvl="0"/>
            <a:r>
              <a:rPr lang="fr-FR" sz="1800" dirty="0" smtClean="0"/>
              <a:t> au recueil des données générales sur ces entreprises.</a:t>
            </a:r>
          </a:p>
          <a:p>
            <a:pPr marL="0">
              <a:buNone/>
            </a:pPr>
            <a:r>
              <a:rPr lang="fr-FR" sz="1800" dirty="0" smtClean="0"/>
              <a:t>Le but ultime de cette opération est d’assurer un suivi du tissu des entreprises. Dans cette perspective, le RIC constitue un instrument idéal permettant d’avoir une photographie détaillée de l’appareil de production et de mesurer le chemin parcouru entre deux recensements.</a:t>
            </a: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33</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 RIC</a:t>
            </a:r>
          </a:p>
          <a:p>
            <a:pPr>
              <a:buNone/>
            </a:pPr>
            <a:r>
              <a:rPr lang="fr-FR" sz="1800" b="1" dirty="0" smtClean="0"/>
              <a:t>Quels sont les objectifs du RIC VI de 2009?</a:t>
            </a:r>
          </a:p>
          <a:p>
            <a:pPr lvl="0"/>
            <a:r>
              <a:rPr lang="fr-FR" sz="2000" dirty="0" smtClean="0"/>
              <a:t>l’élaboration d’un rapport d’analyse des données du RIC VI ;</a:t>
            </a:r>
          </a:p>
          <a:p>
            <a:pPr lvl="0"/>
            <a:r>
              <a:rPr lang="fr-FR" sz="2000" dirty="0" smtClean="0"/>
              <a:t>la constitution d’une base de données fiables sur les entreprises pour alimenter le Répertoire statistique des entreprises (RSE) ;</a:t>
            </a:r>
          </a:p>
          <a:p>
            <a:pPr lvl="0"/>
            <a:r>
              <a:rPr lang="fr-FR" sz="2000" dirty="0" smtClean="0"/>
              <a:t>la mise à jour des échantillons notamment pour la réalisation des enquêtes de conjoncture ;</a:t>
            </a:r>
          </a:p>
          <a:p>
            <a:pPr lvl="0"/>
            <a:r>
              <a:rPr lang="fr-FR" sz="2000" dirty="0" smtClean="0"/>
              <a:t>la confection de dépliants à transmettre aux entreprises et aux autorités pour les informer des résultats obtenus suite aux diverses investigations.</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34</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251520" y="1556792"/>
            <a:ext cx="9361040" cy="4267200"/>
          </a:xfrm>
        </p:spPr>
        <p:txBody>
          <a:bodyPr/>
          <a:lstStyle/>
          <a:p>
            <a:pPr eaLnBrk="1" hangingPunct="1">
              <a:buFont typeface="Arial" charset="0"/>
              <a:buNone/>
            </a:pPr>
            <a:r>
              <a:rPr lang="fr-FR" sz="2500" b="1" dirty="0" smtClean="0"/>
              <a:t>Aperçu sur le RIC</a:t>
            </a:r>
          </a:p>
          <a:p>
            <a:pPr>
              <a:buNone/>
            </a:pPr>
            <a:r>
              <a:rPr lang="fr-FR" sz="1800" b="1" dirty="0" smtClean="0"/>
              <a:t>A quoi a servi le RIC 2009?</a:t>
            </a:r>
          </a:p>
          <a:p>
            <a:pPr lvl="0"/>
            <a:r>
              <a:rPr lang="fr-FR" sz="2000" dirty="0" smtClean="0"/>
              <a:t>La mise en place du répertoire d’entreprises ;</a:t>
            </a:r>
          </a:p>
          <a:p>
            <a:pPr lvl="0"/>
            <a:r>
              <a:rPr lang="fr-FR" sz="2000" dirty="0" smtClean="0"/>
              <a:t>Les informations globales et sectorielles sur l’appareil de production ;</a:t>
            </a:r>
          </a:p>
          <a:p>
            <a:pPr lvl="0"/>
            <a:r>
              <a:rPr lang="fr-FR" sz="2000" dirty="0" smtClean="0"/>
              <a:t>La répartition spéciale des entreprises pour les politiques de planification de l’implantation des unités d’appuis (banques par exemple);</a:t>
            </a:r>
          </a:p>
          <a:p>
            <a:pPr lvl="0"/>
            <a:r>
              <a:rPr lang="fr-FR" sz="2000" dirty="0"/>
              <a:t>La mise en place du répertoire d’entreprises ;</a:t>
            </a:r>
          </a:p>
          <a:p>
            <a:pPr lvl="0"/>
            <a:r>
              <a:rPr lang="fr-FR" sz="2000" dirty="0"/>
              <a:t>Les informations globales et sectorielles sur l’appareil de production ;</a:t>
            </a:r>
          </a:p>
          <a:p>
            <a:pPr lvl="0"/>
            <a:r>
              <a:rPr lang="fr-FR" sz="2000" dirty="0"/>
              <a:t>La répartition spéciale des entreprises pour les politiques de planification de l’implantation des unités d’appuis (banques par exemple).</a:t>
            </a:r>
          </a:p>
          <a:p>
            <a:pPr lvl="0"/>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35</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 RIC</a:t>
            </a:r>
          </a:p>
          <a:p>
            <a:pPr>
              <a:buNone/>
            </a:pPr>
            <a:r>
              <a:rPr lang="fr-FR" sz="1800" b="1" dirty="0" smtClean="0"/>
              <a:t>A qui s’adresse les résultats du RIC2009?</a:t>
            </a:r>
          </a:p>
          <a:p>
            <a:pPr lvl="0"/>
            <a:r>
              <a:rPr lang="fr-FR" sz="2000" dirty="0" smtClean="0"/>
              <a:t>décideurs politiques, </a:t>
            </a:r>
          </a:p>
          <a:p>
            <a:pPr lvl="0"/>
            <a:r>
              <a:rPr lang="fr-FR" sz="2000" dirty="0" smtClean="0"/>
              <a:t>responsables d’entreprises, </a:t>
            </a:r>
          </a:p>
          <a:p>
            <a:pPr lvl="0"/>
            <a:r>
              <a:rPr lang="fr-FR" sz="2000" dirty="0" smtClean="0"/>
              <a:t>organisations internationales et ambassades implantées au Burkina Faso,</a:t>
            </a:r>
          </a:p>
          <a:p>
            <a:pPr lvl="0"/>
            <a:r>
              <a:rPr lang="fr-FR" sz="2000" dirty="0" smtClean="0"/>
              <a:t>investisseurs, </a:t>
            </a:r>
          </a:p>
          <a:p>
            <a:pPr lvl="0"/>
            <a:r>
              <a:rPr lang="fr-FR" sz="2000" dirty="0" smtClean="0"/>
              <a:t>chercheurs, </a:t>
            </a:r>
          </a:p>
          <a:p>
            <a:pPr lvl="0"/>
            <a:r>
              <a:rPr lang="fr-FR" sz="2000" dirty="0" smtClean="0"/>
              <a:t>étudiants</a:t>
            </a:r>
          </a:p>
          <a:p>
            <a:pPr lvl="0"/>
            <a:r>
              <a:rPr lang="fr-FR" sz="2000" dirty="0" smtClean="0"/>
              <a:t>etc.</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36</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07504" y="1556792"/>
            <a:ext cx="9030200" cy="4267200"/>
          </a:xfrm>
        </p:spPr>
        <p:txBody>
          <a:bodyPr/>
          <a:lstStyle/>
          <a:p>
            <a:pPr eaLnBrk="1" hangingPunct="1">
              <a:buFont typeface="Arial" charset="0"/>
              <a:buNone/>
            </a:pPr>
            <a:r>
              <a:rPr lang="fr-FR" sz="2500" b="1" dirty="0" smtClean="0"/>
              <a:t>Aperçu sur le RIC</a:t>
            </a:r>
          </a:p>
          <a:p>
            <a:pPr>
              <a:buNone/>
            </a:pPr>
            <a:r>
              <a:rPr lang="fr-FR" sz="1800" b="1" dirty="0" smtClean="0"/>
              <a:t>Comment a-t-on procédé ?</a:t>
            </a:r>
          </a:p>
          <a:p>
            <a:pPr>
              <a:buNone/>
            </a:pPr>
            <a:r>
              <a:rPr lang="fr-FR" sz="1800" dirty="0" smtClean="0"/>
              <a:t>Au niveau de la couverture :</a:t>
            </a:r>
          </a:p>
          <a:p>
            <a:pPr lvl="0"/>
            <a:r>
              <a:rPr lang="fr-FR" sz="1800" dirty="0" smtClean="0"/>
              <a:t>le RICVI a porté sur une partie seulement du territoire burkinabé,</a:t>
            </a:r>
          </a:p>
          <a:p>
            <a:pPr lvl="0"/>
            <a:r>
              <a:rPr lang="fr-FR" sz="1800" dirty="0" smtClean="0"/>
              <a:t>toutes les unités économiques ont été dénombrées à l’exclusion de celles relevant du secteur informel non localisable. </a:t>
            </a:r>
          </a:p>
          <a:p>
            <a:pPr>
              <a:buNone/>
            </a:pPr>
            <a:r>
              <a:rPr lang="fr-FR" sz="1800" dirty="0" smtClean="0"/>
              <a:t>Dans l’exécution du RIC, il y a plusieurs phases dont les principales sont :</a:t>
            </a:r>
          </a:p>
          <a:p>
            <a:pPr lvl="0"/>
            <a:r>
              <a:rPr lang="fr-FR" sz="1800" dirty="0" smtClean="0"/>
              <a:t>Elaboration la méthodologie et des outils de collecte (questionnaire et manuels d’instruction) et tenue de réunion de validation ;</a:t>
            </a:r>
          </a:p>
          <a:p>
            <a:pPr lvl="0"/>
            <a:r>
              <a:rPr lang="fr-FR" sz="1800" dirty="0" smtClean="0"/>
              <a:t>Recensement pilote en vue de tester les outils de collecte et réviser éventuellement le dispositif de recensement ;</a:t>
            </a:r>
          </a:p>
          <a:p>
            <a:pPr lvl="0"/>
            <a:r>
              <a:rPr lang="fr-FR" sz="1800" dirty="0" smtClean="0"/>
              <a:t>Sensibilisation des acteurs et déploiement des équipes de collecte sur le terrain ;</a:t>
            </a:r>
          </a:p>
          <a:p>
            <a:pPr lvl="0"/>
            <a:r>
              <a:rPr lang="fr-FR" sz="1800" dirty="0" smtClean="0"/>
              <a:t>Traitement des données et analyse des résultats</a:t>
            </a: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37</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a:xfrm>
            <a:off x="574675" y="304801"/>
            <a:ext cx="8001000" cy="819944"/>
          </a:xfrm>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251520" y="1628800"/>
            <a:ext cx="9145016" cy="4267200"/>
          </a:xfrm>
        </p:spPr>
        <p:txBody>
          <a:bodyPr/>
          <a:lstStyle/>
          <a:p>
            <a:pPr eaLnBrk="1" hangingPunct="1">
              <a:buFont typeface="Arial" charset="0"/>
              <a:buNone/>
            </a:pPr>
            <a:r>
              <a:rPr lang="fr-FR" sz="2500" b="1" dirty="0" smtClean="0"/>
              <a:t>Aperçu sur le RIC</a:t>
            </a:r>
          </a:p>
          <a:p>
            <a:pPr>
              <a:buNone/>
            </a:pPr>
            <a:r>
              <a:rPr lang="fr-FR" sz="1800" dirty="0" smtClean="0"/>
              <a:t>Comment se présente les résultats du RIC2009?</a:t>
            </a:r>
          </a:p>
          <a:p>
            <a:pPr marL="0">
              <a:buNone/>
            </a:pPr>
            <a:r>
              <a:rPr lang="fr-FR" sz="1800" dirty="0" smtClean="0"/>
              <a:t>Les premiers résultats du RIC6 ont été publiés en juillet 2010, soit </a:t>
            </a:r>
            <a:r>
              <a:rPr lang="fr-FR" sz="1800" b="1" dirty="0" smtClean="0"/>
              <a:t>16 mois après la fin de la collecte des données sur le terrain</a:t>
            </a:r>
            <a:r>
              <a:rPr lang="fr-FR" sz="1800" dirty="0" smtClean="0"/>
              <a:t>. Le rapport d’analyse fournit un ensemble d’information structuré comme suit :</a:t>
            </a:r>
          </a:p>
          <a:p>
            <a:pPr lvl="0"/>
            <a:r>
              <a:rPr lang="fr-FR" sz="1800" dirty="0" smtClean="0"/>
              <a:t>L’effectif des entreprises et leur répartition ;</a:t>
            </a:r>
          </a:p>
          <a:p>
            <a:pPr lvl="0"/>
            <a:r>
              <a:rPr lang="fr-FR" sz="1800" dirty="0" smtClean="0"/>
              <a:t>La situation des entreprises par rapport à la réglementation administrative ;</a:t>
            </a:r>
          </a:p>
          <a:p>
            <a:pPr lvl="0"/>
            <a:r>
              <a:rPr lang="fr-FR" sz="1800" dirty="0" smtClean="0"/>
              <a:t>Le poids économique des entreprises ;</a:t>
            </a:r>
          </a:p>
          <a:p>
            <a:pPr lvl="0"/>
            <a:r>
              <a:rPr lang="fr-FR" sz="1800" dirty="0" smtClean="0"/>
              <a:t>L’emploi dans les entreprises ;</a:t>
            </a:r>
          </a:p>
          <a:p>
            <a:pPr lvl="0"/>
            <a:r>
              <a:rPr lang="fr-FR" sz="1800" dirty="0" smtClean="0"/>
              <a:t>L’appropriation des TIC par les entreprises.</a:t>
            </a:r>
          </a:p>
          <a:p>
            <a:pPr marL="0">
              <a:buNone/>
            </a:pPr>
            <a:r>
              <a:rPr lang="fr-FR" sz="1800" dirty="0" smtClean="0"/>
              <a:t>Le document est accessible à l’adresse : </a:t>
            </a:r>
            <a:r>
              <a:rPr lang="fr-FR" sz="1800" u="sng" dirty="0" smtClean="0">
                <a:hlinkClick r:id="rId2"/>
              </a:rPr>
              <a:t>www.insd.bf</a:t>
            </a:r>
            <a:r>
              <a:rPr lang="fr-FR" sz="1800" dirty="0" smtClean="0"/>
              <a:t>. Il est également disponible sur support papier au centre de documentation de l’INSD.</a:t>
            </a:r>
          </a:p>
          <a:p>
            <a:r>
              <a:rPr lang="fr-FR" sz="1800" dirty="0" smtClean="0"/>
              <a:t>Les résultats ont également permis à l’élaboration et mise en œuvre du Répertoire statistique des entreprises (RSE).</a:t>
            </a: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38</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a:xfrm>
            <a:off x="574675" y="304801"/>
            <a:ext cx="8001000" cy="747936"/>
          </a:xfrm>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marL="0" eaLnBrk="1" hangingPunct="1">
              <a:buFont typeface="Arial" charset="0"/>
              <a:buNone/>
            </a:pPr>
            <a:r>
              <a:rPr lang="fr-FR" sz="2500" b="1" dirty="0" smtClean="0"/>
              <a:t>Aperçu sur le Répertoire statistique des entreprises (RSE)</a:t>
            </a:r>
          </a:p>
          <a:p>
            <a:pPr>
              <a:buNone/>
            </a:pPr>
            <a:r>
              <a:rPr lang="fr-FR" sz="1800" b="1" dirty="0" smtClean="0"/>
              <a:t>Pourquoi le RSE?</a:t>
            </a:r>
          </a:p>
          <a:p>
            <a:r>
              <a:rPr lang="fr-FR" sz="2000" dirty="0" smtClean="0"/>
              <a:t>Le Répertoire statistique des entreprises (RSE) a été créé à l'INSD en 2010, à partir des données du 6</a:t>
            </a:r>
            <a:r>
              <a:rPr lang="fr-FR" sz="2000" baseline="30000" dirty="0" smtClean="0"/>
              <a:t>ème</a:t>
            </a:r>
            <a:r>
              <a:rPr lang="fr-FR" sz="2000" dirty="0" smtClean="0"/>
              <a:t> Recensement industriel et commercial (RIC) réalisé par l’INSD en 2009.</a:t>
            </a:r>
          </a:p>
          <a:p>
            <a:r>
              <a:rPr lang="fr-FR" sz="2000" dirty="0" smtClean="0"/>
              <a:t>La création et la gestion d’un répertoire statistique d’entreprises fait l’objet du règlement n°01/CM/AFRISTAT/2009 qui contient les normes internationales auxquelles doivent s’aligner les répertoires d’entreprises dans les pays membres.</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39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39</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39552" y="1628800"/>
            <a:ext cx="8496944" cy="4267200"/>
          </a:xfrm>
        </p:spPr>
        <p:txBody>
          <a:bodyPr/>
          <a:lstStyle/>
          <a:p>
            <a:pPr eaLnBrk="1" hangingPunct="1">
              <a:buFont typeface="Wingdings" pitchFamily="2" charset="2"/>
              <a:buChar char="v"/>
            </a:pPr>
            <a:r>
              <a:rPr lang="fr-FR" altLang="fr-FR" sz="2400" dirty="0"/>
              <a:t>l’INSD</a:t>
            </a:r>
          </a:p>
          <a:p>
            <a:pPr marL="0" lvl="0">
              <a:buClr>
                <a:srgbClr val="CC0000"/>
              </a:buClr>
              <a:buNone/>
            </a:pPr>
            <a:r>
              <a:rPr lang="fr-FR" sz="2000" dirty="0" smtClean="0">
                <a:solidFill>
                  <a:srgbClr val="000000"/>
                </a:solidFill>
              </a:rPr>
              <a:t>C’est </a:t>
            </a:r>
            <a:r>
              <a:rPr lang="fr-FR" sz="2000" dirty="0">
                <a:solidFill>
                  <a:srgbClr val="000000"/>
                </a:solidFill>
              </a:rPr>
              <a:t>l’organe central de production </a:t>
            </a:r>
            <a:r>
              <a:rPr lang="fr-FR" sz="2000" dirty="0" smtClean="0">
                <a:solidFill>
                  <a:srgbClr val="000000"/>
                </a:solidFill>
              </a:rPr>
              <a:t>statistique du </a:t>
            </a:r>
            <a:r>
              <a:rPr lang="fr-FR" sz="2000" dirty="0">
                <a:solidFill>
                  <a:srgbClr val="000000"/>
                </a:solidFill>
              </a:rPr>
              <a:t>Burkina Faso. Il a pour mission :</a:t>
            </a:r>
          </a:p>
          <a:p>
            <a:pPr lvl="0">
              <a:buClr>
                <a:srgbClr val="CC0000"/>
              </a:buClr>
              <a:buNone/>
            </a:pPr>
            <a:r>
              <a:rPr lang="fr-FR" sz="2000" dirty="0">
                <a:solidFill>
                  <a:srgbClr val="000000"/>
                </a:solidFill>
              </a:rPr>
              <a:t> - élaborer les outils et instruments d’analyse et d’aide à la décision, </a:t>
            </a:r>
          </a:p>
          <a:p>
            <a:pPr lvl="0">
              <a:buClr>
                <a:srgbClr val="CC0000"/>
              </a:buClr>
              <a:buNone/>
            </a:pPr>
            <a:r>
              <a:rPr lang="fr-FR" sz="2000" dirty="0">
                <a:solidFill>
                  <a:srgbClr val="000000"/>
                </a:solidFill>
              </a:rPr>
              <a:t>- diffuser l’information à caractère statistique et économique. </a:t>
            </a:r>
          </a:p>
          <a:p>
            <a:pPr marL="0" lvl="0" indent="0">
              <a:buClr>
                <a:srgbClr val="CC0000"/>
              </a:buClr>
              <a:buNone/>
            </a:pPr>
            <a:r>
              <a:rPr lang="fr-FR" sz="2000" dirty="0">
                <a:solidFill>
                  <a:srgbClr val="000000"/>
                </a:solidFill>
              </a:rPr>
              <a:t>Il assure également la coordination statistique et institutionnelle du Conseil national de la statistique (CNS) ainsi que la gestion stratégique du développement de la statistique.</a:t>
            </a:r>
          </a:p>
          <a:p>
            <a:pPr marL="0" eaLnBrk="1" hangingPunct="1">
              <a:buNone/>
            </a:pPr>
            <a:r>
              <a:rPr lang="fr-FR" sz="2000" dirty="0" smtClean="0"/>
              <a:t>Au sein de l’INSD, la Direction des statistiques et des synthèses économiques (DSSE), qui assure la production des comptes nationaux, est également responsable des statistiques d’entreprises.</a:t>
            </a:r>
            <a:endParaRPr lang="fr-FR" altLang="fr-FR" sz="20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2" name="Titre 1"/>
          <p:cNvSpPr>
            <a:spLocks noGrp="1"/>
          </p:cNvSpPr>
          <p:nvPr>
            <p:ph type="title"/>
          </p:nvPr>
        </p:nvSpPr>
        <p:spPr>
          <a:xfrm>
            <a:off x="574675" y="304801"/>
            <a:ext cx="8001000" cy="675928"/>
          </a:xfrm>
        </p:spPr>
        <p:txBody>
          <a:bodyPr/>
          <a:lstStyle/>
          <a:p>
            <a:r>
              <a:rPr lang="fr-FR" altLang="fr-FR" sz="2400" b="1" dirty="0">
                <a:solidFill>
                  <a:srgbClr val="7030A0"/>
                </a:solidFill>
              </a:rPr>
              <a:t>1. Les sources de données sur les entreprises</a:t>
            </a:r>
            <a:endParaRPr lang="fr-FR"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07504" y="1556792"/>
            <a:ext cx="9036496" cy="4267200"/>
          </a:xfrm>
        </p:spPr>
        <p:txBody>
          <a:bodyPr/>
          <a:lstStyle/>
          <a:p>
            <a:pPr eaLnBrk="1" hangingPunct="1">
              <a:buFont typeface="Arial" charset="0"/>
              <a:buNone/>
            </a:pPr>
            <a:r>
              <a:rPr lang="fr-FR" sz="2500" b="1" dirty="0" smtClean="0"/>
              <a:t>Aperçu sur le RSE</a:t>
            </a:r>
          </a:p>
          <a:p>
            <a:pPr>
              <a:buNone/>
            </a:pPr>
            <a:r>
              <a:rPr lang="fr-FR" sz="1800" b="1" dirty="0" smtClean="0"/>
              <a:t>Quels sont les objectifs poursuivis</a:t>
            </a:r>
            <a:r>
              <a:rPr lang="fr-FR" sz="1800" dirty="0" smtClean="0"/>
              <a:t>?</a:t>
            </a:r>
          </a:p>
          <a:p>
            <a:pPr marL="0">
              <a:buNone/>
            </a:pPr>
            <a:r>
              <a:rPr lang="fr-FR" sz="1800" dirty="0" smtClean="0"/>
              <a:t>Le répertoire statistique des entreprises est un puissant instrument de suivi du tissu des entreprises du pays, en permettant d’avoir une visibilité sur les entreprises exerçant au Burkina Faso. De façon spécifique, le répertoire des entreprises a pour objectifs de :</a:t>
            </a:r>
          </a:p>
          <a:p>
            <a:pPr lvl="0"/>
            <a:r>
              <a:rPr lang="fr-FR" sz="1800" dirty="0" smtClean="0"/>
              <a:t>Fournir des informations sur la structure des entreprises burkinabés (Nombre d’entreprises, répartition par localités, structure du capital, répartition par taille, répartition selon la forme juridique, top 20 des entreprises selon le chiffre d’affaires, top 20 des entreprises selon l’effectif employé, taux de création, taux de disparition, etc.) ;</a:t>
            </a:r>
          </a:p>
          <a:p>
            <a:pPr lvl="0"/>
            <a:r>
              <a:rPr lang="fr-FR" sz="1800" dirty="0" smtClean="0"/>
              <a:t>Servir de base de sondage pour diverses études et enquêtes statistiques (statistiques conjoncturelles, statistiques structurelles, statistiques de l’emploi, etc.) à travers le tirage d’échantillons appropriés ;</a:t>
            </a:r>
          </a:p>
          <a:p>
            <a:pPr lvl="0"/>
            <a:r>
              <a:rPr lang="fr-FR" sz="1800" dirty="0" smtClean="0"/>
              <a:t>Etre une plateforme d’échanges entre les différents acteurs de développement notamment dans le cadre des partenariats d’affaires.</a:t>
            </a: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40</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a:xfrm>
            <a:off x="574675" y="304801"/>
            <a:ext cx="8001000" cy="963960"/>
          </a:xfrm>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79512" y="1700808"/>
            <a:ext cx="8964488" cy="4267200"/>
          </a:xfrm>
        </p:spPr>
        <p:txBody>
          <a:bodyPr/>
          <a:lstStyle/>
          <a:p>
            <a:pPr eaLnBrk="1" hangingPunct="1">
              <a:buFont typeface="Arial" charset="0"/>
              <a:buNone/>
            </a:pPr>
            <a:r>
              <a:rPr lang="fr-FR" sz="2500" b="1" dirty="0" smtClean="0"/>
              <a:t>Aperçu sur le RSE</a:t>
            </a:r>
          </a:p>
          <a:p>
            <a:pPr>
              <a:buNone/>
            </a:pPr>
            <a:r>
              <a:rPr lang="fr-FR" sz="1800" b="1" dirty="0" smtClean="0"/>
              <a:t>A quel type de questions le RSE répond?</a:t>
            </a:r>
          </a:p>
          <a:p>
            <a:pPr marL="0">
              <a:buNone/>
            </a:pPr>
            <a:r>
              <a:rPr lang="fr-FR" sz="2000" dirty="0" smtClean="0"/>
              <a:t>Grâce au répertoire d’entreprises, il doit être possible de répondre à certaines questions dont celles-ci :</a:t>
            </a:r>
          </a:p>
          <a:p>
            <a:pPr lvl="0"/>
            <a:r>
              <a:rPr lang="fr-FR" sz="2000" dirty="0" smtClean="0"/>
              <a:t>Combien d’entreprises y a-t-il au Burkina? Combien de PME ?</a:t>
            </a:r>
          </a:p>
          <a:p>
            <a:pPr lvl="0"/>
            <a:r>
              <a:rPr lang="fr-FR" sz="2000" dirty="0" smtClean="0"/>
              <a:t>A qui appartiennent ces entreprises ? (national, étranger)</a:t>
            </a:r>
          </a:p>
          <a:p>
            <a:pPr lvl="0"/>
            <a:r>
              <a:rPr lang="fr-FR" sz="2000" dirty="0" smtClean="0"/>
              <a:t>Combien de personnes sont employées dans les entreprises ?</a:t>
            </a:r>
          </a:p>
          <a:p>
            <a:pPr lvl="0"/>
            <a:r>
              <a:rPr lang="fr-FR" sz="2000" dirty="0" smtClean="0"/>
              <a:t>Quelle est le chiffre d’affaires que génèrent les entreprises ?</a:t>
            </a:r>
          </a:p>
          <a:p>
            <a:pPr lvl="0"/>
            <a:r>
              <a:rPr lang="fr-FR" sz="2000" dirty="0" smtClean="0"/>
              <a:t>Dans quels domaines opèrent les entreprises implantées au Burkina ?</a:t>
            </a:r>
          </a:p>
          <a:p>
            <a:pPr lvl="0"/>
            <a:r>
              <a:rPr lang="fr-FR" sz="2000" dirty="0" smtClean="0"/>
              <a:t>Quelle est l’ancienneté des entreprises ?</a:t>
            </a:r>
          </a:p>
          <a:p>
            <a:pPr lvl="0"/>
            <a:r>
              <a:rPr lang="fr-FR" sz="2000" dirty="0" smtClean="0"/>
              <a:t>Où sont implantées les entreprises ?</a:t>
            </a:r>
          </a:p>
          <a:p>
            <a:pPr lvl="0"/>
            <a:r>
              <a:rPr lang="fr-FR" sz="2000" dirty="0" smtClean="0"/>
              <a:t>Etc.</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41</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a:xfrm>
            <a:off x="574675" y="304801"/>
            <a:ext cx="8001000" cy="747936"/>
          </a:xfrm>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7544" y="1700808"/>
            <a:ext cx="8572500" cy="4267200"/>
          </a:xfrm>
        </p:spPr>
        <p:txBody>
          <a:bodyPr/>
          <a:lstStyle/>
          <a:p>
            <a:pPr eaLnBrk="1" hangingPunct="1">
              <a:buFont typeface="Arial" charset="0"/>
              <a:buNone/>
            </a:pPr>
            <a:r>
              <a:rPr lang="fr-FR" sz="2500" b="1" dirty="0" smtClean="0"/>
              <a:t>Aperçu sur le RSE</a:t>
            </a:r>
          </a:p>
          <a:p>
            <a:pPr>
              <a:buNone/>
            </a:pPr>
            <a:r>
              <a:rPr lang="fr-FR" sz="1800" b="1" dirty="0" smtClean="0"/>
              <a:t>Plus concrètement que contient le RSE?</a:t>
            </a:r>
          </a:p>
          <a:p>
            <a:pPr marL="0">
              <a:buNone/>
            </a:pPr>
            <a:r>
              <a:rPr lang="fr-FR" sz="1800" dirty="0" smtClean="0"/>
              <a:t>Le RSE donne la liste des entreprises formelles avec des variables d'adressage et de taille (intervalle du nombre d'employés, taille en chiffre d'affaires), la branche d'activité, l'année de création de l'entreprise, etc. Plus précisément, les variables retenues sont au peuvent être regroupées en cinq (05) blocs :</a:t>
            </a:r>
          </a:p>
          <a:p>
            <a:pPr lvl="0"/>
            <a:r>
              <a:rPr lang="fr-FR" sz="1800" dirty="0" smtClean="0"/>
              <a:t>Les variables d’identification;</a:t>
            </a:r>
          </a:p>
          <a:p>
            <a:pPr lvl="0"/>
            <a:r>
              <a:rPr lang="fr-FR" sz="1800" dirty="0" smtClean="0"/>
              <a:t>Les variables de classement;</a:t>
            </a:r>
          </a:p>
          <a:p>
            <a:pPr lvl="0"/>
            <a:r>
              <a:rPr lang="fr-FR" sz="1800" dirty="0" smtClean="0"/>
              <a:t>Les variables économiques;</a:t>
            </a:r>
          </a:p>
          <a:p>
            <a:pPr lvl="0"/>
            <a:r>
              <a:rPr lang="fr-FR" sz="1800" dirty="0" smtClean="0"/>
              <a:t>Les variables démographiques;</a:t>
            </a:r>
          </a:p>
          <a:p>
            <a:pPr lvl="0"/>
            <a:r>
              <a:rPr lang="fr-FR" sz="1800" dirty="0" smtClean="0"/>
              <a:t>Les variables de relation et autres variables</a:t>
            </a:r>
            <a:r>
              <a:rPr lang="fr-FR" sz="1800" dirty="0"/>
              <a:t>;</a:t>
            </a:r>
            <a:endParaRPr lang="fr-FR" sz="1800" dirty="0" smtClean="0"/>
          </a:p>
          <a:p>
            <a:pPr marL="0">
              <a:buNone/>
            </a:pPr>
            <a:r>
              <a:rPr lang="fr-FR" sz="1800" dirty="0" smtClean="0"/>
              <a:t>A partir de ces différents critères, le répertoire offre une large gamme de prestations pour de nombreuses utilisations et divers utilisateurs.</a:t>
            </a:r>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42</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23528" y="1928813"/>
            <a:ext cx="8820472" cy="4267200"/>
          </a:xfrm>
        </p:spPr>
        <p:txBody>
          <a:bodyPr/>
          <a:lstStyle/>
          <a:p>
            <a:pPr eaLnBrk="1" hangingPunct="1">
              <a:buFont typeface="Arial" charset="0"/>
              <a:buNone/>
            </a:pPr>
            <a:r>
              <a:rPr lang="fr-FR" sz="2500" b="1" dirty="0" smtClean="0"/>
              <a:t>Aperçu sur le RSE</a:t>
            </a:r>
          </a:p>
          <a:p>
            <a:pPr>
              <a:buNone/>
            </a:pPr>
            <a:r>
              <a:rPr lang="fr-FR" sz="1800" b="1" dirty="0" smtClean="0"/>
              <a:t>Qui utilise le RSE?</a:t>
            </a:r>
          </a:p>
          <a:p>
            <a:pPr lvl="0"/>
            <a:r>
              <a:rPr lang="fr-FR" sz="2000" dirty="0" smtClean="0"/>
              <a:t>L’INSD pour la mise au point des échantillons d’enquête  (IPI, ETC, etc</a:t>
            </a:r>
            <a:r>
              <a:rPr lang="fr-FR" sz="2000" dirty="0"/>
              <a:t>.</a:t>
            </a:r>
            <a:r>
              <a:rPr lang="fr-FR" sz="2000" dirty="0" smtClean="0"/>
              <a:t>)</a:t>
            </a:r>
          </a:p>
          <a:p>
            <a:pPr lvl="0"/>
            <a:r>
              <a:rPr lang="fr-FR" sz="2000" dirty="0" smtClean="0"/>
              <a:t>Les chercheurs et étudiants pour les études, enquêtes et recherche de stages ;</a:t>
            </a:r>
          </a:p>
          <a:p>
            <a:pPr lvl="0"/>
            <a:r>
              <a:rPr lang="fr-FR" sz="2000" dirty="0" smtClean="0"/>
              <a:t>Les administrations et organismes internationaux pour études et enquêtes;</a:t>
            </a:r>
          </a:p>
          <a:p>
            <a:pPr lvl="0"/>
            <a:r>
              <a:rPr lang="fr-FR" sz="2000" dirty="0" smtClean="0"/>
              <a:t>Les investisseurs pour la prospection et études d’opportunités ;</a:t>
            </a:r>
          </a:p>
          <a:p>
            <a:pPr lvl="0"/>
            <a:r>
              <a:rPr lang="fr-FR" sz="2000" dirty="0" smtClean="0"/>
              <a:t>Les banques et autres entreprises pour les opérations de marketing auprès de clients potentiels ciblés.</a:t>
            </a:r>
          </a:p>
          <a:p>
            <a:pPr lvl="0"/>
            <a:r>
              <a:rPr lang="fr-FR" sz="2000" dirty="0" smtClean="0"/>
              <a:t>Etc.</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43</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 RSE</a:t>
            </a:r>
          </a:p>
          <a:p>
            <a:pPr>
              <a:buNone/>
            </a:pPr>
            <a:r>
              <a:rPr lang="fr-FR" sz="1800" b="1" dirty="0" smtClean="0"/>
              <a:t>Comment le RSE est mis à jour?</a:t>
            </a:r>
          </a:p>
          <a:p>
            <a:pPr marL="0">
              <a:buNone/>
            </a:pPr>
            <a:r>
              <a:rPr lang="fr-FR" sz="2000" dirty="0" smtClean="0"/>
              <a:t>La mise à jour est une opération complexe mais fondamentale, car elle permet d’actualiser les informations contenues dans le répertoire pour qu’elles soient régulièrement diffusées au public.</a:t>
            </a:r>
          </a:p>
          <a:p>
            <a:pPr marL="0">
              <a:buNone/>
            </a:pPr>
            <a:r>
              <a:rPr lang="fr-FR" sz="2000" dirty="0" smtClean="0"/>
              <a:t>Sans cette démarche, le répertoire perd toute sa valeur et dévient inutilisable, puisque ne reflétant plus la réalité du tissu des entreprises.</a:t>
            </a:r>
          </a:p>
          <a:p>
            <a:pPr>
              <a:buNone/>
            </a:pPr>
            <a:endParaRPr lang="fr-FR" sz="1800" dirty="0" smtClean="0"/>
          </a:p>
          <a:p>
            <a:pPr lvl="0">
              <a:buNone/>
            </a:pPr>
            <a:endParaRPr lang="fr-FR" sz="14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44</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55826" y="1556792"/>
            <a:ext cx="8572500" cy="4267200"/>
          </a:xfrm>
        </p:spPr>
        <p:txBody>
          <a:bodyPr/>
          <a:lstStyle/>
          <a:p>
            <a:pPr eaLnBrk="1" hangingPunct="1">
              <a:buFont typeface="Arial" charset="0"/>
              <a:buNone/>
            </a:pPr>
            <a:r>
              <a:rPr lang="fr-FR" sz="2500" b="1" dirty="0" smtClean="0"/>
              <a:t>Aperçu sur le RSE</a:t>
            </a:r>
          </a:p>
          <a:p>
            <a:pPr>
              <a:buNone/>
            </a:pPr>
            <a:r>
              <a:rPr lang="fr-FR" sz="1800" b="1" dirty="0" smtClean="0"/>
              <a:t>Comment le RSE est mis à jour?</a:t>
            </a:r>
          </a:p>
          <a:p>
            <a:pPr>
              <a:buNone/>
            </a:pPr>
            <a:r>
              <a:rPr lang="fr-FR" sz="1800" dirty="0" smtClean="0"/>
              <a:t>Deux principales sources d’information:</a:t>
            </a:r>
          </a:p>
          <a:p>
            <a:pPr lvl="0" algn="just"/>
            <a:r>
              <a:rPr lang="fr-FR" sz="1800" dirty="0" smtClean="0"/>
              <a:t>la source administrative par la collecte des liasses fiscales (DSF) que les entreprises sont tenues de déposer en fin de chaque exercice clos au 31 décembre. L’INSD reçoit une copie des DSF et procède à une saisie pour exploitation au profit du RSE et des comptes de la Nation ;</a:t>
            </a:r>
          </a:p>
          <a:p>
            <a:pPr algn="just"/>
            <a:r>
              <a:rPr lang="fr-FR" sz="1800" dirty="0" smtClean="0"/>
              <a:t>la source d’enquête par la conduite sur le terrain des enquêtes de balayage réalisées semestriellement et consistant à un dénombrement systématique des entreprises dans un échantillon de zones géographiques sélectionnées. Elle sert notamment à vérifier l’existence des entreprises non retrouvées dans le fichier des DSF, à mettre à jour les variables d’adressage, les changements de branches d’activités constatés, etc. </a:t>
            </a:r>
          </a:p>
          <a:p>
            <a:pPr lvl="0">
              <a:buNone/>
            </a:pP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45</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628800"/>
            <a:ext cx="8572500" cy="4267200"/>
          </a:xfrm>
        </p:spPr>
        <p:txBody>
          <a:bodyPr/>
          <a:lstStyle/>
          <a:p>
            <a:pPr eaLnBrk="1" hangingPunct="1">
              <a:buFont typeface="Arial" charset="0"/>
              <a:buNone/>
            </a:pPr>
            <a:r>
              <a:rPr lang="fr-FR" sz="2500" b="1" dirty="0" smtClean="0"/>
              <a:t>Aperçu sur le RSE</a:t>
            </a:r>
          </a:p>
          <a:p>
            <a:pPr>
              <a:buNone/>
            </a:pPr>
            <a:r>
              <a:rPr lang="fr-FR" sz="1800" b="1" dirty="0" smtClean="0"/>
              <a:t>Comment le RSE est mis à jour?</a:t>
            </a:r>
          </a:p>
          <a:p>
            <a:pPr marL="0">
              <a:buNone/>
            </a:pPr>
            <a:r>
              <a:rPr lang="fr-FR" sz="1800" dirty="0" smtClean="0"/>
              <a:t>Secondairement, d’autres sources disponibles pourraient être mobilisées notamment :</a:t>
            </a:r>
          </a:p>
          <a:p>
            <a:pPr lvl="0"/>
            <a:r>
              <a:rPr lang="fr-FR" sz="1800" dirty="0" smtClean="0"/>
              <a:t>les enquêtes statistiques auprès des entreprises (ETC, RIC, Enquête comptabilité nationale, etc.)</a:t>
            </a:r>
          </a:p>
          <a:p>
            <a:pPr lvl="0"/>
            <a:r>
              <a:rPr lang="fr-FR" sz="1800" dirty="0" smtClean="0"/>
              <a:t>Le fichier des contribuables tenu par la DGI ;</a:t>
            </a:r>
          </a:p>
          <a:p>
            <a:pPr lvl="0"/>
            <a:r>
              <a:rPr lang="fr-FR" sz="1800" dirty="0" smtClean="0"/>
              <a:t>Le fichier des importateurs/exportateurs tenu par la douane ;</a:t>
            </a:r>
          </a:p>
          <a:p>
            <a:pPr lvl="0"/>
            <a:r>
              <a:rPr lang="fr-FR" sz="1800" dirty="0" smtClean="0"/>
              <a:t>Le fichier issu du CEFORE de la Maison de l’entreprise ;</a:t>
            </a:r>
          </a:p>
          <a:p>
            <a:pPr lvl="0"/>
            <a:r>
              <a:rPr lang="fr-FR" sz="1800" dirty="0" smtClean="0"/>
              <a:t>Le fichier NERE tenu par la Chambre de commerce et d’industrie ;</a:t>
            </a:r>
          </a:p>
          <a:p>
            <a:pPr lvl="0"/>
            <a:r>
              <a:rPr lang="fr-FR" sz="1800" dirty="0" smtClean="0"/>
              <a:t>Les fichiers issus d’autres partenaires détenteurs de fichiers d’entreprises (MME, MEF,MICA, MARHASA, MJFPE, MJDHPC, CNSS, Organisations patronales ou professionnelles, etc.)</a:t>
            </a:r>
          </a:p>
          <a:p>
            <a:pPr lvl="0">
              <a:buNone/>
            </a:pP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46</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700808"/>
            <a:ext cx="8572500" cy="4267200"/>
          </a:xfrm>
        </p:spPr>
        <p:txBody>
          <a:bodyPr/>
          <a:lstStyle/>
          <a:p>
            <a:pPr eaLnBrk="1" hangingPunct="1">
              <a:buFont typeface="Arial" charset="0"/>
              <a:buNone/>
            </a:pPr>
            <a:r>
              <a:rPr lang="fr-FR" sz="2500" b="1" dirty="0" smtClean="0"/>
              <a:t>Aperçu sur le RSE</a:t>
            </a:r>
          </a:p>
          <a:p>
            <a:pPr>
              <a:buNone/>
            </a:pPr>
            <a:r>
              <a:rPr lang="fr-FR" sz="1800" b="1" dirty="0" smtClean="0"/>
              <a:t>Comment le RSE est diffusé?</a:t>
            </a:r>
          </a:p>
          <a:p>
            <a:pPr marL="0">
              <a:buNone/>
            </a:pPr>
            <a:r>
              <a:rPr lang="fr-FR" sz="2000" dirty="0" smtClean="0"/>
              <a:t>Une note de synthèse du répertoire est publiée annuellement et porte sur les entreprises ayant été en activité au cours de l’année précédente, sous forme :</a:t>
            </a:r>
          </a:p>
          <a:p>
            <a:pPr lvl="0"/>
            <a:r>
              <a:rPr lang="fr-FR" sz="2000" dirty="0" smtClean="0"/>
              <a:t>un document contenant un ensemble de tableaux chiffrés sur la répartition des entreprises, téléchargeable au format électronique (.</a:t>
            </a:r>
            <a:r>
              <a:rPr lang="fr-FR" sz="2000" dirty="0" err="1" smtClean="0"/>
              <a:t>pdf</a:t>
            </a:r>
            <a:r>
              <a:rPr lang="fr-FR" sz="2000" dirty="0" smtClean="0"/>
              <a:t>) à l’adresse www.insd.bf . Egalement disponible au centre de documentation de l’INSD.</a:t>
            </a:r>
          </a:p>
          <a:p>
            <a:r>
              <a:rPr lang="fr-FR" sz="2000" dirty="0" smtClean="0"/>
              <a:t>L’INSD propose  en projet de créer une interface web pour assurer sa large diffusion, et permettra notamment d’effectuer des recherches multicritères sur les entreprises. L’adresse d’accès est en préparation.</a:t>
            </a:r>
          </a:p>
          <a:p>
            <a:pPr lvl="0">
              <a:buNone/>
            </a:pP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47</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 RSE</a:t>
            </a:r>
          </a:p>
          <a:p>
            <a:pPr>
              <a:buNone/>
            </a:pPr>
            <a:r>
              <a:rPr lang="fr-FR" sz="1800" b="1" dirty="0" smtClean="0"/>
              <a:t>Que contient le rapport sur la situation du RSE?</a:t>
            </a:r>
          </a:p>
          <a:p>
            <a:pPr>
              <a:buNone/>
            </a:pPr>
            <a:r>
              <a:rPr lang="fr-FR" sz="2000" dirty="0" smtClean="0"/>
              <a:t>Plusieurs indicateurs sont fournis  :</a:t>
            </a:r>
          </a:p>
          <a:p>
            <a:pPr lvl="0"/>
            <a:r>
              <a:rPr lang="fr-FR" sz="2000" dirty="0" smtClean="0"/>
              <a:t>le nombre d’entreprises ;</a:t>
            </a:r>
          </a:p>
          <a:p>
            <a:pPr lvl="0"/>
            <a:r>
              <a:rPr lang="fr-FR" sz="2000" dirty="0" smtClean="0"/>
              <a:t>la répartition des entreprises selon différents critères : branche, localité, forme juridique, ancienneté, etc.</a:t>
            </a:r>
          </a:p>
          <a:p>
            <a:pPr lvl="0"/>
            <a:r>
              <a:rPr lang="fr-FR" sz="2000" dirty="0" smtClean="0"/>
              <a:t>les indicateurs de la démographie : nombre de créations, nombre de cessation, taux de création, taux de disparition.</a:t>
            </a:r>
          </a:p>
          <a:p>
            <a:pPr lvl="0">
              <a:buNone/>
            </a:pP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48</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l’exploitation des DSF</a:t>
            </a:r>
          </a:p>
          <a:p>
            <a:pPr>
              <a:buNone/>
            </a:pPr>
            <a:r>
              <a:rPr lang="fr-FR" sz="1800" b="1" dirty="0" smtClean="0"/>
              <a:t>Pourquoi?</a:t>
            </a:r>
          </a:p>
          <a:p>
            <a:pPr marL="0">
              <a:buNone/>
            </a:pPr>
            <a:r>
              <a:rPr lang="fr-FR" sz="2000" dirty="0" smtClean="0"/>
              <a:t>La DSF est un document contenant les informations comptables et financières de l’entreprise.</a:t>
            </a:r>
          </a:p>
          <a:p>
            <a:pPr>
              <a:buFont typeface="Wingdings" pitchFamily="2" charset="2"/>
              <a:buChar char="§"/>
            </a:pPr>
            <a:r>
              <a:rPr lang="fr-FR" sz="2000" dirty="0" smtClean="0"/>
              <a:t>La  DSF constitue la source principale des données économiques sur les entreprises non financières;</a:t>
            </a:r>
          </a:p>
          <a:p>
            <a:pPr>
              <a:buFont typeface="Wingdings" pitchFamily="2" charset="2"/>
              <a:buChar char="§"/>
            </a:pPr>
            <a:r>
              <a:rPr lang="fr-FR" sz="2000" dirty="0" smtClean="0"/>
              <a:t>Le droit comptable OHADA assujettit ces entreprises à  produire ce document en fin d’exercice pour l’information des partenaires.</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49</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49</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23528" y="1844824"/>
            <a:ext cx="9073008" cy="4267200"/>
          </a:xfrm>
        </p:spPr>
        <p:txBody>
          <a:bodyPr/>
          <a:lstStyle/>
          <a:p>
            <a:pPr eaLnBrk="1" hangingPunct="1">
              <a:buFont typeface="Wingdings" pitchFamily="2" charset="2"/>
              <a:buChar char="v"/>
            </a:pPr>
            <a:r>
              <a:rPr lang="fr-FR" dirty="0" smtClean="0"/>
              <a:t>Les autres administrations du SSN:</a:t>
            </a:r>
          </a:p>
          <a:p>
            <a:pPr marL="0" eaLnBrk="1" hangingPunct="1">
              <a:buNone/>
            </a:pPr>
            <a:r>
              <a:rPr lang="fr-FR" sz="2400" dirty="0" smtClean="0"/>
              <a:t>On trouve principalement les administrations suivantes:</a:t>
            </a:r>
          </a:p>
          <a:p>
            <a:pPr marL="0" eaLnBrk="1" hangingPunct="1">
              <a:lnSpc>
                <a:spcPct val="90000"/>
              </a:lnSpc>
              <a:buNone/>
            </a:pPr>
            <a:r>
              <a:rPr lang="fr-FR" altLang="fr-FR" sz="2400" b="1" dirty="0" smtClean="0">
                <a:solidFill>
                  <a:srgbClr val="7030A0"/>
                </a:solidFill>
              </a:rPr>
              <a:t>- Le Ministère de l’industrie, du commerce et de l’artisanat (MICA);</a:t>
            </a:r>
          </a:p>
          <a:p>
            <a:pPr marL="0" eaLnBrk="1" hangingPunct="1">
              <a:lnSpc>
                <a:spcPct val="90000"/>
              </a:lnSpc>
              <a:buNone/>
            </a:pPr>
            <a:r>
              <a:rPr lang="fr-FR" altLang="fr-FR" sz="2400" b="1" dirty="0" smtClean="0">
                <a:solidFill>
                  <a:srgbClr val="7030A0"/>
                </a:solidFill>
              </a:rPr>
              <a:t>- Le Ministère de l’économie et des finances (MEF);</a:t>
            </a:r>
          </a:p>
          <a:p>
            <a:pPr marL="0" eaLnBrk="1" hangingPunct="1">
              <a:lnSpc>
                <a:spcPct val="90000"/>
              </a:lnSpc>
              <a:buNone/>
            </a:pPr>
            <a:r>
              <a:rPr lang="fr-FR" altLang="fr-FR" sz="2400" b="1" dirty="0" smtClean="0">
                <a:solidFill>
                  <a:srgbClr val="7030A0"/>
                </a:solidFill>
              </a:rPr>
              <a:t>- Le Ministère des mines et de l’énergie;</a:t>
            </a:r>
          </a:p>
          <a:p>
            <a:pPr marL="0" eaLnBrk="1" hangingPunct="1">
              <a:lnSpc>
                <a:spcPct val="90000"/>
              </a:lnSpc>
              <a:buNone/>
            </a:pPr>
            <a:r>
              <a:rPr lang="fr-FR" altLang="fr-FR" sz="2400" b="1" dirty="0" smtClean="0">
                <a:solidFill>
                  <a:srgbClr val="7030A0"/>
                </a:solidFill>
              </a:rPr>
              <a:t>- L’Observatoire national de l’emploi et de la formation (ONEF);</a:t>
            </a:r>
          </a:p>
          <a:p>
            <a:pPr marL="0" eaLnBrk="1" hangingPunct="1">
              <a:lnSpc>
                <a:spcPct val="90000"/>
              </a:lnSpc>
              <a:buNone/>
            </a:pPr>
            <a:r>
              <a:rPr lang="fr-FR" altLang="fr-FR" sz="2400" b="1" dirty="0" smtClean="0">
                <a:solidFill>
                  <a:srgbClr val="7030A0"/>
                </a:solidFill>
              </a:rPr>
              <a:t>- La Chambre de commerce et d’industrie du Burkina Faso (CCI-BF);</a:t>
            </a:r>
          </a:p>
          <a:p>
            <a:pPr marL="0" eaLnBrk="1" hangingPunct="1">
              <a:lnSpc>
                <a:spcPct val="90000"/>
              </a:lnSpc>
              <a:buNone/>
            </a:pPr>
            <a:r>
              <a:rPr lang="fr-FR" altLang="fr-FR" sz="2400" b="1" dirty="0" smtClean="0">
                <a:solidFill>
                  <a:srgbClr val="7030A0"/>
                </a:solidFill>
              </a:rPr>
              <a:t>-le Centre de formalités des entreprises (CEFORE).</a:t>
            </a: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2" name="Titre 1"/>
          <p:cNvSpPr>
            <a:spLocks noGrp="1"/>
          </p:cNvSpPr>
          <p:nvPr>
            <p:ph type="title"/>
          </p:nvPr>
        </p:nvSpPr>
        <p:spPr>
          <a:xfrm>
            <a:off x="574675" y="304801"/>
            <a:ext cx="8001000" cy="675928"/>
          </a:xfrm>
        </p:spPr>
        <p:txBody>
          <a:bodyPr/>
          <a:lstStyle/>
          <a:p>
            <a:r>
              <a:rPr lang="fr-FR" altLang="fr-FR" sz="2400" b="1" dirty="0">
                <a:solidFill>
                  <a:srgbClr val="7030A0"/>
                </a:solidFill>
              </a:rPr>
              <a:t>1. Les sources de données sur les entreprises</a:t>
            </a:r>
            <a:endParaRPr lang="fr-FR"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l’exploitation des DSF</a:t>
            </a:r>
          </a:p>
          <a:p>
            <a:pPr>
              <a:buNone/>
            </a:pPr>
            <a:r>
              <a:rPr lang="fr-FR" sz="1800" b="1" dirty="0" smtClean="0"/>
              <a:t>Comment s’organise la collecte?</a:t>
            </a:r>
          </a:p>
          <a:p>
            <a:r>
              <a:rPr lang="fr-FR" sz="1800" dirty="0" smtClean="0"/>
              <a:t>La loi de finances fait obligation aux entreprises formelles de déposer chaque année trois (03) exemplaires de leur DSF : un au service des impôts, un à l’INSD et un à la BCEAO. Jusqu’en 2008, une telle disposition n’existait pas en faveur de l’INSD qui collectait lui-même les DSF auprès des entreprises, ce qui  occasionnait un faible taux de couverture. </a:t>
            </a:r>
          </a:p>
          <a:p>
            <a:r>
              <a:rPr lang="fr-FR" sz="1800" dirty="0" smtClean="0"/>
              <a:t>La collecte des DSF jadis restreinte uniquement à quatre (04) villes (Ouagadougou, Bobo-Dioulasso, Koudougou et Banfora), porte désormais sur l’ensemble du pays. </a:t>
            </a:r>
          </a:p>
          <a:p>
            <a:pPr marL="0" indent="0">
              <a:buNone/>
            </a:pPr>
            <a:r>
              <a:rPr lang="fr-FR" sz="1800" dirty="0" smtClean="0"/>
              <a:t>Aujourd’hui, les statistiques de collecte des DSF se situent en moyenne à plus de 4 000 entreprises qui sont saisies par l’INSD..</a:t>
            </a:r>
          </a:p>
          <a:p>
            <a:pPr>
              <a:buFont typeface="Wingdings" pitchFamily="2" charset="2"/>
              <a:buChar char="§"/>
            </a:pP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50</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50</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l’exploitation des DSF</a:t>
            </a:r>
          </a:p>
          <a:p>
            <a:pPr>
              <a:buNone/>
            </a:pPr>
            <a:r>
              <a:rPr lang="fr-FR" sz="1800" b="1" dirty="0" smtClean="0"/>
              <a:t>Quelle utilisation est faite des DSF collectées?</a:t>
            </a:r>
          </a:p>
          <a:p>
            <a:pPr>
              <a:buNone/>
            </a:pPr>
            <a:r>
              <a:rPr lang="fr-FR" sz="2000" dirty="0" smtClean="0"/>
              <a:t>Les DSF sont saisies et traitées pour :</a:t>
            </a:r>
          </a:p>
          <a:p>
            <a:r>
              <a:rPr lang="fr-FR" sz="2000" dirty="0" smtClean="0"/>
              <a:t>les comptes nationaux;</a:t>
            </a:r>
          </a:p>
          <a:p>
            <a:r>
              <a:rPr lang="fr-FR" sz="2000" dirty="0" smtClean="0"/>
              <a:t>la mise à jour du répertoire des entreprises.</a:t>
            </a:r>
          </a:p>
          <a:p>
            <a:pPr>
              <a:buFont typeface="Wingdings" pitchFamily="2" charset="2"/>
              <a:buChar char="§"/>
            </a:pPr>
            <a:endParaRPr lang="fr-FR" sz="2000" dirty="0" smtClean="0"/>
          </a:p>
          <a:p>
            <a:pPr marL="0">
              <a:buNone/>
            </a:pPr>
            <a:r>
              <a:rPr lang="fr-FR" sz="2000" dirty="0" smtClean="0"/>
              <a:t>C’est dire qu’en terme d’indicateurs de performances du tissu économique du Burkina, les résultats d’exploitation des DSF sont directement traduits dans les agrégats calculés par les comptes nationaux.</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51</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51</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23528" y="1628800"/>
            <a:ext cx="8820472" cy="4267200"/>
          </a:xfrm>
        </p:spPr>
        <p:txBody>
          <a:bodyPr/>
          <a:lstStyle/>
          <a:p>
            <a:pPr eaLnBrk="1" hangingPunct="1">
              <a:buFont typeface="Arial" charset="0"/>
              <a:buNone/>
            </a:pPr>
            <a:r>
              <a:rPr lang="fr-FR" sz="2500" b="1" dirty="0" smtClean="0"/>
              <a:t>Aperçu sur l’exploitation des DSF</a:t>
            </a:r>
          </a:p>
          <a:p>
            <a:pPr>
              <a:buNone/>
            </a:pPr>
            <a:r>
              <a:rPr lang="fr-FR" sz="1800" b="1" dirty="0" smtClean="0"/>
              <a:t>Quelle utilisation est faite des DSF collectées?</a:t>
            </a:r>
          </a:p>
          <a:p>
            <a:pPr>
              <a:buNone/>
            </a:pPr>
            <a:r>
              <a:rPr lang="fr-FR" sz="1800" dirty="0" smtClean="0"/>
              <a:t>Autres utilisations possibles de la DSF</a:t>
            </a:r>
          </a:p>
          <a:p>
            <a:pPr marL="0">
              <a:buNone/>
            </a:pPr>
            <a:r>
              <a:rPr lang="fr-FR" sz="1800" dirty="0" smtClean="0"/>
              <a:t>Au niveau micro, la source DSF peut être utile à l’analyse du comportement économique et financier des entreprises. Cette source peut servir à :</a:t>
            </a:r>
          </a:p>
          <a:p>
            <a:pPr lvl="0"/>
            <a:r>
              <a:rPr lang="fr-FR" sz="1800" dirty="0" smtClean="0"/>
              <a:t>L’étude économique et financière des entreprises à travers l’analyse des indicateurs et ratios de performances économiques et financières </a:t>
            </a:r>
          </a:p>
          <a:p>
            <a:pPr lvl="0"/>
            <a:r>
              <a:rPr lang="fr-FR" sz="1800" dirty="0" smtClean="0"/>
              <a:t>L’étude sectorielle ciblée sur la compétitivité des filières prioritaires ;</a:t>
            </a:r>
          </a:p>
          <a:p>
            <a:pPr lvl="0"/>
            <a:r>
              <a:rPr lang="fr-FR" sz="1800" dirty="0" smtClean="0"/>
              <a:t>La mise en place d’une plate forme d’échanges entre les acteurs du développement du secteur productif (entreprises, banques, gouvernement, etc.) dénommée « mini Centrale des bilans » ;</a:t>
            </a:r>
          </a:p>
          <a:p>
            <a:pPr lvl="0"/>
            <a:r>
              <a:rPr lang="fr-FR" sz="1800" dirty="0" smtClean="0"/>
              <a:t>Diverses consultations par les usagers.</a:t>
            </a:r>
          </a:p>
          <a:p>
            <a:pPr>
              <a:buNone/>
            </a:pPr>
            <a:r>
              <a:rPr lang="fr-FR" sz="1600" dirty="0" smtClean="0"/>
              <a:t> </a:t>
            </a:r>
          </a:p>
          <a:p>
            <a:pPr>
              <a:buFont typeface="Wingdings" pitchFamily="2" charset="2"/>
              <a:buChar char="§"/>
            </a:pP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52</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52</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8"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467544" y="1772816"/>
            <a:ext cx="8572500" cy="4267200"/>
          </a:xfrm>
        </p:spPr>
        <p:txBody>
          <a:bodyPr/>
          <a:lstStyle/>
          <a:p>
            <a:pPr eaLnBrk="1" hangingPunct="1">
              <a:buFont typeface="Arial" charset="0"/>
              <a:buNone/>
            </a:pPr>
            <a:r>
              <a:rPr lang="fr-FR" sz="2500" b="1" dirty="0" smtClean="0"/>
              <a:t>Aperçu sur l’exploitation des DSF</a:t>
            </a:r>
          </a:p>
          <a:p>
            <a:pPr>
              <a:buNone/>
            </a:pPr>
            <a:r>
              <a:rPr lang="fr-FR" sz="1800" b="1" dirty="0" smtClean="0"/>
              <a:t>Quels sont les traitements effectués sur la DSF?</a:t>
            </a:r>
          </a:p>
          <a:p>
            <a:r>
              <a:rPr lang="fr-FR" sz="1800" dirty="0" smtClean="0"/>
              <a:t>L’exploitation informatique des DSF est partielle (saisie uniquement des tableaux indispensables pour les comptes nationaux), toute chose qui ne permet pas pour l’instant de disposer de toute la masse d’information qui s’y trouve.</a:t>
            </a:r>
          </a:p>
          <a:p>
            <a:r>
              <a:rPr lang="fr-FR" sz="1800" dirty="0" smtClean="0"/>
              <a:t>Le masque de saisie est développé sur Access qui intègre la grille de contrôle inter et intra tableau, utilisée par les experts comptables .</a:t>
            </a:r>
          </a:p>
          <a:p>
            <a:r>
              <a:rPr lang="fr-FR" sz="1800" dirty="0" smtClean="0"/>
              <a:t>la comptabilité nationale, pour l’élaboration des comptes des sociétés non financières, utilise des grilles de passage qui permettent de traduire les comptes d’entreprise en opérations (opérations sur biens et services, opérations de répartition, opérations sur instruments financiers, autres entrées des comptes d’accumulation) traitées par le SCN.</a:t>
            </a:r>
          </a:p>
          <a:p>
            <a:pPr>
              <a:buNone/>
            </a:pPr>
            <a:r>
              <a:rPr lang="fr-FR" sz="1600" dirty="0" smtClean="0"/>
              <a:t> </a:t>
            </a:r>
            <a:endParaRPr lang="fr-FR" sz="16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53</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53</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757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5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l’exploitation des DSF</a:t>
            </a:r>
          </a:p>
          <a:p>
            <a:pPr>
              <a:buNone/>
            </a:pPr>
            <a:r>
              <a:rPr lang="fr-FR" sz="1800" b="1" dirty="0" smtClean="0"/>
              <a:t>Comment se présentent les résultats d’exploitation des DSF?</a:t>
            </a:r>
          </a:p>
          <a:p>
            <a:r>
              <a:rPr lang="fr-FR" sz="2000" dirty="0" smtClean="0"/>
              <a:t>Les données de DSF sont insérées dans le module de traitement des comptes nationaux (ERETES)</a:t>
            </a:r>
          </a:p>
          <a:p>
            <a:r>
              <a:rPr lang="fr-FR" sz="2000" dirty="0" smtClean="0"/>
              <a:t>L’INSD tient régulièrement </a:t>
            </a:r>
            <a:r>
              <a:rPr lang="fr-FR" sz="2000" b="1" dirty="0" smtClean="0"/>
              <a:t>un fichier de données comptables et financières individuelles</a:t>
            </a:r>
            <a:r>
              <a:rPr lang="fr-FR" sz="2000" dirty="0" smtClean="0"/>
              <a:t> des entreprises qui sert à répondre à des requêtes spécifiques des utilisateurs.</a:t>
            </a:r>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54</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54</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757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5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marL="0" eaLnBrk="1" hangingPunct="1">
              <a:buFont typeface="Arial" charset="0"/>
              <a:buNone/>
            </a:pPr>
            <a:r>
              <a:rPr lang="fr-FR" sz="2500" b="1" dirty="0" smtClean="0"/>
              <a:t>Aperçu sur les rapports d’activité des banques et assurances</a:t>
            </a:r>
          </a:p>
          <a:p>
            <a:pPr>
              <a:buNone/>
            </a:pPr>
            <a:r>
              <a:rPr lang="fr-FR" sz="1800" b="1" dirty="0" smtClean="0"/>
              <a:t>De quoi s’agit-il?</a:t>
            </a:r>
          </a:p>
          <a:p>
            <a:pPr marL="0">
              <a:buNone/>
            </a:pPr>
            <a:r>
              <a:rPr lang="fr-FR" sz="2000" dirty="0" smtClean="0"/>
              <a:t>Les banques (y compris micro finance) et compagnies d’assurances font partie de ce qu’on appelle le secteur monétaire et financier.</a:t>
            </a:r>
          </a:p>
          <a:p>
            <a:pPr marL="0">
              <a:buNone/>
            </a:pPr>
            <a:r>
              <a:rPr lang="fr-FR" sz="2000" dirty="0" smtClean="0"/>
              <a:t>Comme les entreprises non financières, elles sont tenues d’élaborer annuellement des documents comptables et des rapports d’activités</a:t>
            </a:r>
            <a:r>
              <a:rPr lang="fr-FR" sz="1600" dirty="0" smtClean="0"/>
              <a:t>. </a:t>
            </a: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55</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55</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757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5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eaLnBrk="1" hangingPunct="1">
              <a:buFont typeface="Arial" charset="0"/>
              <a:buNone/>
            </a:pPr>
            <a:r>
              <a:rPr lang="fr-FR" sz="2500" b="1" dirty="0" smtClean="0"/>
              <a:t>Aperçu sur les rapports d’activité des banques et assurances</a:t>
            </a:r>
          </a:p>
          <a:p>
            <a:pPr>
              <a:buNone/>
            </a:pPr>
            <a:r>
              <a:rPr lang="fr-FR" sz="1800" b="1" dirty="0" smtClean="0"/>
              <a:t>Quelle utilisation en fait-on?</a:t>
            </a:r>
          </a:p>
          <a:p>
            <a:r>
              <a:rPr lang="fr-FR" sz="2000" dirty="0" smtClean="0"/>
              <a:t>L’INSD utilise ces informations pour l’élaboration des comptes du secteur financier. </a:t>
            </a:r>
          </a:p>
          <a:p>
            <a:pPr>
              <a:buNone/>
            </a:pPr>
            <a:r>
              <a:rPr lang="fr-FR" sz="1800" b="1" dirty="0" smtClean="0"/>
              <a:t>Comment?</a:t>
            </a:r>
          </a:p>
          <a:p>
            <a:r>
              <a:rPr lang="fr-FR" sz="2000" dirty="0" smtClean="0"/>
              <a:t>L’intégration des données des entreprises financières dans le cadre central de comptabilité nationale se fait grâce à une grille de passage.</a:t>
            </a:r>
          </a:p>
          <a:p>
            <a:endParaRPr lang="fr-FR" sz="20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56</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56</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757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5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572500" cy="4267200"/>
          </a:xfrm>
        </p:spPr>
        <p:txBody>
          <a:bodyPr/>
          <a:lstStyle/>
          <a:p>
            <a:pPr marL="0" eaLnBrk="1" hangingPunct="1">
              <a:buFont typeface="Arial" charset="0"/>
              <a:buNone/>
            </a:pPr>
            <a:r>
              <a:rPr lang="fr-FR" sz="2500" b="1" dirty="0" smtClean="0"/>
              <a:t>Aperçu sur les rapports d’activité des banques et assurances</a:t>
            </a:r>
          </a:p>
          <a:p>
            <a:pPr marL="0">
              <a:buNone/>
            </a:pPr>
            <a:r>
              <a:rPr lang="fr-FR" sz="2000" dirty="0" smtClean="0"/>
              <a:t>Cet exercice complexe d’harmonisation des plusieurs systèmes comptables (entreprises, banques, assurances, </a:t>
            </a:r>
            <a:r>
              <a:rPr lang="fr-FR" sz="2000" dirty="0" err="1" smtClean="0"/>
              <a:t>microfinance</a:t>
            </a:r>
            <a:r>
              <a:rPr lang="fr-FR" sz="2000" dirty="0" smtClean="0"/>
              <a:t>) est incontournable pour la production des indicateurs globaux, tout secteur confondu. </a:t>
            </a:r>
          </a:p>
          <a:p>
            <a:endParaRPr lang="fr-FR" sz="1800" dirty="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57</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57</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757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5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10" name="Titre 1"/>
          <p:cNvSpPr>
            <a:spLocks noGrp="1"/>
          </p:cNvSpPr>
          <p:nvPr>
            <p:ph type="title"/>
          </p:nvPr>
        </p:nvSpPr>
        <p:spPr/>
        <p:txBody>
          <a:bodyPr/>
          <a:lstStyle/>
          <a:p>
            <a:pPr marL="469900" lvl="0" indent="-469900" eaLnBrk="1" hangingPunct="1">
              <a:lnSpc>
                <a:spcPct val="90000"/>
              </a:lnSpc>
              <a:spcBef>
                <a:spcPct val="20000"/>
              </a:spcBef>
            </a:pPr>
            <a:r>
              <a:rPr lang="fr-FR" altLang="fr-FR" sz="2400" b="1" dirty="0">
                <a:solidFill>
                  <a:srgbClr val="7030A0"/>
                </a:solidFill>
              </a:rPr>
              <a:t>2. Méthodologie d’élaboration </a:t>
            </a:r>
            <a:r>
              <a:rPr lang="fr-FR" altLang="fr-FR" sz="2400" b="1" dirty="0" smtClean="0">
                <a:solidFill>
                  <a:srgbClr val="7030A0"/>
                </a:solidFill>
              </a:rPr>
              <a:t/>
            </a:r>
            <a:br>
              <a:rPr lang="fr-FR" altLang="fr-FR" sz="2400" b="1" dirty="0" smtClean="0">
                <a:solidFill>
                  <a:srgbClr val="7030A0"/>
                </a:solidFill>
              </a:rPr>
            </a:br>
            <a:r>
              <a:rPr lang="fr-FR" altLang="fr-FR" sz="2400" b="1" dirty="0" smtClean="0">
                <a:solidFill>
                  <a:srgbClr val="7030A0"/>
                </a:solidFill>
              </a:rPr>
              <a:t>des </a:t>
            </a:r>
            <a:r>
              <a:rPr lang="fr-FR" altLang="fr-FR" sz="2400" b="1" dirty="0">
                <a:solidFill>
                  <a:srgbClr val="7030A0"/>
                </a:solidFill>
              </a:rPr>
              <a:t>statistiques d’entreprises du </a:t>
            </a:r>
            <a:r>
              <a:rPr lang="fr-FR" altLang="fr-FR" sz="2400" b="1" dirty="0" smtClean="0">
                <a:solidFill>
                  <a:srgbClr val="7030A0"/>
                </a:solidFill>
              </a:rPr>
              <a:t>Burkina</a:t>
            </a:r>
            <a:endParaRPr lang="fr-FR"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1043608" y="2348880"/>
            <a:ext cx="8783638" cy="1651496"/>
          </a:xfrm>
        </p:spPr>
        <p:txBody>
          <a:bodyPr/>
          <a:lstStyle/>
          <a:p>
            <a:pPr eaLnBrk="1" hangingPunct="1"/>
            <a:r>
              <a:rPr lang="fr-FR" altLang="fr-FR" sz="3200" b="1" dirty="0" smtClean="0"/>
              <a:t>MERCI DE VOTRE ATTENTION</a:t>
            </a:r>
            <a:endParaRPr lang="fr-FR" altLang="fr-FR" sz="3200" dirty="0" smtClean="0"/>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58</a:t>
            </a:fld>
            <a:endParaRPr lang="fr-FR" altLang="fr-FR"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58</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7577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757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47675" algn="l"/>
              </a:tabLst>
            </a:pPr>
            <a:r>
              <a:rPr kumimoji="0" lang="fr-FR" sz="12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a:t>
            </a:r>
            <a:endParaRPr kumimoji="0" lang="fr-FR" sz="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47675" algn="l"/>
              </a:tabLst>
            </a:pPr>
            <a:endParaRPr kumimoji="0" lang="fr-FR" sz="18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2"/>
          <p:cNvSpPr txBox="1">
            <a:spLocks noChangeArrowheads="1"/>
          </p:cNvSpPr>
          <p:nvPr/>
        </p:nvSpPr>
        <p:spPr bwMode="auto">
          <a:xfrm>
            <a:off x="571500" y="642938"/>
            <a:ext cx="8783638" cy="7874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fr-FR" altLang="fr-FR" sz="3200" b="1" i="0" u="none" strike="noStrike" kern="0" cap="none" spc="0" normalizeH="0" baseline="0" noProof="0" dirty="0" smtClean="0">
                <a:ln>
                  <a:noFill/>
                </a:ln>
                <a:solidFill>
                  <a:schemeClr val="tx2"/>
                </a:solidFill>
                <a:effectLst/>
                <a:uLnTx/>
                <a:uFillTx/>
                <a:latin typeface="+mj-lt"/>
                <a:ea typeface="MS PGothic" pitchFamily="34" charset="-128"/>
                <a:cs typeface="+mj-cs"/>
              </a:rPr>
              <a:t>Comment les statistiques d’entreprises sont élaborées ?</a:t>
            </a:r>
            <a:endParaRPr kumimoji="0" lang="fr-FR" altLang="fr-FR" sz="3200" b="0" i="0" u="none" strike="noStrike" kern="0" cap="none" spc="0" normalizeH="0" baseline="0" noProof="0" dirty="0" smtClean="0">
              <a:ln>
                <a:noFill/>
              </a:ln>
              <a:solidFill>
                <a:schemeClr val="tx2"/>
              </a:solidFill>
              <a:effectLst/>
              <a:uLnTx/>
              <a:uFillTx/>
              <a:latin typeface="+mj-lt"/>
              <a:ea typeface="MS PGothic" pitchFamily="34" charset="-128"/>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571500" y="1928813"/>
            <a:ext cx="8148638" cy="4267200"/>
          </a:xfrm>
        </p:spPr>
        <p:txBody>
          <a:bodyPr/>
          <a:lstStyle/>
          <a:p>
            <a:pPr eaLnBrk="1" hangingPunct="1">
              <a:buFont typeface="Wingdings" pitchFamily="2" charset="2"/>
              <a:buChar char="v"/>
            </a:pPr>
            <a:r>
              <a:rPr lang="fr-FR" dirty="0" smtClean="0"/>
              <a:t>Les organisations internationales:</a:t>
            </a:r>
          </a:p>
          <a:p>
            <a:pPr lvl="0"/>
            <a:r>
              <a:rPr lang="fr-FR" sz="2400" dirty="0" smtClean="0"/>
              <a:t>BCEAO;</a:t>
            </a:r>
          </a:p>
          <a:p>
            <a:pPr lvl="0"/>
            <a:r>
              <a:rPr lang="fr-FR" sz="2400" dirty="0" smtClean="0"/>
              <a:t>la Banque mondiale dans le cadre du Projet « </a:t>
            </a:r>
            <a:r>
              <a:rPr lang="fr-FR" sz="2400" dirty="0" err="1" smtClean="0"/>
              <a:t>Doing</a:t>
            </a:r>
            <a:r>
              <a:rPr lang="fr-FR" sz="2400" dirty="0" smtClean="0"/>
              <a:t> business » ;</a:t>
            </a:r>
          </a:p>
          <a:p>
            <a:pPr lvl="0"/>
            <a:r>
              <a:rPr lang="fr-FR" sz="2400" dirty="0" smtClean="0"/>
              <a:t>le Programme des Nations Unies pour le Développement : Rapports mondiaux sur le développement humain;</a:t>
            </a:r>
          </a:p>
          <a:p>
            <a:pPr lvl="0"/>
            <a:r>
              <a:rPr lang="fr-FR" sz="2400" dirty="0" smtClean="0"/>
              <a:t>L’ONUDI;</a:t>
            </a:r>
          </a:p>
          <a:p>
            <a:pPr lvl="0"/>
            <a:r>
              <a:rPr lang="fr-FR" sz="2400" dirty="0" smtClean="0"/>
              <a:t>la Fondation Héritage.</a:t>
            </a: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6</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6</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2" name="Titre 1"/>
          <p:cNvSpPr>
            <a:spLocks noGrp="1"/>
          </p:cNvSpPr>
          <p:nvPr>
            <p:ph type="title"/>
          </p:nvPr>
        </p:nvSpPr>
        <p:spPr>
          <a:xfrm>
            <a:off x="574675" y="304801"/>
            <a:ext cx="8001000" cy="747936"/>
          </a:xfrm>
        </p:spPr>
        <p:txBody>
          <a:bodyPr/>
          <a:lstStyle/>
          <a:p>
            <a:r>
              <a:rPr lang="fr-FR" altLang="fr-FR" sz="2400" b="1" dirty="0">
                <a:solidFill>
                  <a:srgbClr val="7030A0"/>
                </a:solidFill>
              </a:rPr>
              <a:t>1. Les sources de données sur les entreprises</a:t>
            </a:r>
            <a:endParaRPr lang="fr-FR"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385762" y="1556792"/>
            <a:ext cx="8506718" cy="4267200"/>
          </a:xfrm>
        </p:spPr>
        <p:txBody>
          <a:bodyPr/>
          <a:lstStyle/>
          <a:p>
            <a:pPr eaLnBrk="1" hangingPunct="1"/>
            <a:r>
              <a:rPr lang="fr-FR" sz="2500" dirty="0" smtClean="0"/>
              <a:t>Les principales sources de données statistiques : Cas de l’INSD</a:t>
            </a:r>
          </a:p>
          <a:p>
            <a:pPr marL="0" indent="0">
              <a:buNone/>
            </a:pPr>
            <a:r>
              <a:rPr lang="fr-FR" sz="1800" dirty="0" smtClean="0"/>
              <a:t>- L’Indice harmonisé de la production industrielle (IHPI) ;</a:t>
            </a:r>
          </a:p>
          <a:p>
            <a:pPr marL="0" indent="0">
              <a:buNone/>
            </a:pPr>
            <a:r>
              <a:rPr lang="fr-FR" sz="1800" dirty="0" smtClean="0"/>
              <a:t>- La Note de conjoncture des entreprises ;</a:t>
            </a:r>
          </a:p>
          <a:p>
            <a:pPr marL="0" indent="0">
              <a:buNone/>
            </a:pPr>
            <a:r>
              <a:rPr lang="fr-FR" sz="1800" dirty="0" smtClean="0"/>
              <a:t>- le Répertoire statistiques des entreprises</a:t>
            </a:r>
          </a:p>
          <a:p>
            <a:pPr marL="0" indent="0">
              <a:buNone/>
            </a:pPr>
            <a:r>
              <a:rPr lang="fr-FR" sz="1800" dirty="0" smtClean="0"/>
              <a:t>- Le Recensement industriel et commercial des entreprises</a:t>
            </a:r>
          </a:p>
          <a:p>
            <a:pPr marL="0" indent="0">
              <a:buNone/>
            </a:pPr>
            <a:r>
              <a:rPr lang="fr-FR" sz="1800" dirty="0" smtClean="0"/>
              <a:t>- La Mercuriale des prix;</a:t>
            </a:r>
          </a:p>
          <a:p>
            <a:pPr marL="0" indent="0">
              <a:buNone/>
            </a:pPr>
            <a:r>
              <a:rPr lang="fr-FR" sz="1800" dirty="0" smtClean="0"/>
              <a:t>- L’indice harmonisé des prix à la consommation (IHPC) ;</a:t>
            </a:r>
          </a:p>
          <a:p>
            <a:pPr marL="0" indent="0">
              <a:buNone/>
            </a:pPr>
            <a:r>
              <a:rPr lang="fr-FR" sz="1800" dirty="0" smtClean="0"/>
              <a:t>- L’exploitation des Déclarations Statistiques et Fiscales des entreprises ;</a:t>
            </a:r>
          </a:p>
          <a:p>
            <a:pPr marL="0" indent="0">
              <a:buNone/>
            </a:pPr>
            <a:r>
              <a:rPr lang="fr-FR" sz="1800" dirty="0" smtClean="0"/>
              <a:t>-</a:t>
            </a:r>
            <a:r>
              <a:rPr lang="fr-FR" sz="1800" dirty="0"/>
              <a:t> </a:t>
            </a:r>
            <a:r>
              <a:rPr lang="fr-FR" sz="1800" dirty="0" smtClean="0"/>
              <a:t>L’exploitation des rapports d’activité des banques et compagnies d’assurances ;</a:t>
            </a:r>
          </a:p>
          <a:p>
            <a:pPr marL="0" indent="0">
              <a:buNone/>
            </a:pPr>
            <a:r>
              <a:rPr lang="fr-FR" sz="1800" dirty="0" smtClean="0"/>
              <a:t>- La production des indicateurs de gouvernance d’entreprises ;</a:t>
            </a:r>
          </a:p>
          <a:p>
            <a:pPr marL="0" indent="0">
              <a:buNone/>
            </a:pPr>
            <a:r>
              <a:rPr lang="fr-FR" sz="1800" dirty="0" smtClean="0"/>
              <a:t>- Les résultats de l’enquête sur le secteur informel.</a:t>
            </a:r>
          </a:p>
          <a:p>
            <a:pPr eaLnBrk="1" hangingPunct="1"/>
            <a:endParaRPr lang="fr-FR" sz="2500" dirty="0" smtClean="0"/>
          </a:p>
          <a:p>
            <a:pPr lvl="1" eaLnBrk="1" hangingPunct="1"/>
            <a:endParaRPr lang="fr-FR" sz="21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7</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7</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a:p>
        </p:txBody>
      </p:sp>
      <p:sp>
        <p:nvSpPr>
          <p:cNvPr id="2" name="Titre 1"/>
          <p:cNvSpPr>
            <a:spLocks noGrp="1"/>
          </p:cNvSpPr>
          <p:nvPr>
            <p:ph type="title"/>
          </p:nvPr>
        </p:nvSpPr>
        <p:spPr>
          <a:xfrm>
            <a:off x="574675" y="304801"/>
            <a:ext cx="8001000" cy="675928"/>
          </a:xfrm>
        </p:spPr>
        <p:txBody>
          <a:bodyPr/>
          <a:lstStyle/>
          <a:p>
            <a:r>
              <a:rPr lang="fr-FR" altLang="fr-FR" sz="2400" b="1" dirty="0">
                <a:solidFill>
                  <a:srgbClr val="7030A0"/>
                </a:solidFill>
              </a:rPr>
              <a:t>1. Les sources de données sur les entreprises</a:t>
            </a:r>
            <a:endParaRPr lang="fr-FR"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251520" y="1628800"/>
            <a:ext cx="8784976" cy="4267200"/>
          </a:xfrm>
        </p:spPr>
        <p:txBody>
          <a:bodyPr/>
          <a:lstStyle/>
          <a:p>
            <a:pPr eaLnBrk="1" hangingPunct="1"/>
            <a:r>
              <a:rPr lang="fr-FR" sz="2400" dirty="0" smtClean="0"/>
              <a:t>Les principales sources de données statistiques : Cas du MICA</a:t>
            </a:r>
            <a:endParaRPr lang="fr-FR" sz="2400" dirty="0"/>
          </a:p>
          <a:p>
            <a:pPr marL="0" indent="0" eaLnBrk="1" hangingPunct="1">
              <a:buNone/>
            </a:pPr>
            <a:r>
              <a:rPr lang="fr-FR" sz="2000" dirty="0" smtClean="0"/>
              <a:t>L’Annuaire statistique du commerce, de l’industrie et de l’artisanat contient une importante masse d’informations chiffrées couvrant l’effectif des entreprises, la propriété industrielle, la performance des unités industrielles, les indicateurs de gestion des entreprises d’Etat, les activités commerciales et l’artisanat</a:t>
            </a:r>
          </a:p>
          <a:p>
            <a:pPr marL="0">
              <a:buNone/>
            </a:pPr>
            <a:r>
              <a:rPr lang="fr-FR" sz="2000" dirty="0" smtClean="0"/>
              <a:t>L’édition 2012 est disponible avec une série de données récapitulées à partir de 2003.</a:t>
            </a:r>
          </a:p>
          <a:p>
            <a:pPr>
              <a:buNone/>
            </a:pPr>
            <a:r>
              <a:rPr lang="fr-FR" sz="2000" dirty="0" smtClean="0"/>
              <a:t>L’édition 2013 validé est en cours de finalisation.</a:t>
            </a:r>
          </a:p>
          <a:p>
            <a:pPr>
              <a:buNone/>
            </a:pPr>
            <a:r>
              <a:rPr lang="fr-FR" sz="2000" dirty="0" smtClean="0"/>
              <a:t>Un tableau de bord est en cours d’élaboration.</a:t>
            </a:r>
          </a:p>
          <a:p>
            <a:pPr>
              <a:buNone/>
            </a:pPr>
            <a:endParaRPr lang="fr-FR" sz="2400" dirty="0" smtClean="0"/>
          </a:p>
          <a:p>
            <a:endParaRPr lang="fr-FR" sz="24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8</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8</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2" name="Titre 1"/>
          <p:cNvSpPr>
            <a:spLocks noGrp="1"/>
          </p:cNvSpPr>
          <p:nvPr>
            <p:ph type="title"/>
          </p:nvPr>
        </p:nvSpPr>
        <p:spPr>
          <a:xfrm>
            <a:off x="574675" y="304801"/>
            <a:ext cx="8001000" cy="675928"/>
          </a:xfrm>
        </p:spPr>
        <p:txBody>
          <a:bodyPr/>
          <a:lstStyle/>
          <a:p>
            <a:r>
              <a:rPr lang="fr-FR" altLang="fr-FR" sz="2400" b="1" dirty="0">
                <a:solidFill>
                  <a:srgbClr val="7030A0"/>
                </a:solidFill>
              </a:rPr>
              <a:t>1. Les sources de données sur les entreprises</a:t>
            </a:r>
            <a:endParaRPr lang="fr-FR"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3"/>
          <p:cNvSpPr>
            <a:spLocks noGrp="1" noChangeArrowheads="1"/>
          </p:cNvSpPr>
          <p:nvPr>
            <p:ph idx="1"/>
          </p:nvPr>
        </p:nvSpPr>
        <p:spPr>
          <a:xfrm>
            <a:off x="179512" y="1978025"/>
            <a:ext cx="8424936" cy="4267200"/>
          </a:xfrm>
        </p:spPr>
        <p:txBody>
          <a:bodyPr/>
          <a:lstStyle/>
          <a:p>
            <a:pPr eaLnBrk="1" hangingPunct="1"/>
            <a:r>
              <a:rPr lang="fr-FR" sz="2400" dirty="0" smtClean="0"/>
              <a:t>Les principales sources de données statistiques : Cas des autres administrations du SSN</a:t>
            </a:r>
          </a:p>
          <a:p>
            <a:pPr lvl="1"/>
            <a:r>
              <a:rPr lang="fr-FR" sz="2000" dirty="0" smtClean="0"/>
              <a:t>Liste des métiers de l’artisanat selon le KITI N°VII-0404/FP/PR, MICA,</a:t>
            </a:r>
          </a:p>
          <a:p>
            <a:pPr lvl="1"/>
            <a:r>
              <a:rPr lang="fr-FR" sz="2000" dirty="0" smtClean="0"/>
              <a:t>Balance commerciale et commerce extérieur du BF, MICA</a:t>
            </a:r>
          </a:p>
          <a:p>
            <a:pPr lvl="1"/>
            <a:r>
              <a:rPr lang="fr-FR" sz="2000" dirty="0" smtClean="0"/>
              <a:t>Annuaire statistique du marché de l’emploi, ONEF</a:t>
            </a:r>
          </a:p>
          <a:p>
            <a:pPr lvl="1"/>
            <a:r>
              <a:rPr lang="fr-FR" sz="2000" dirty="0" smtClean="0"/>
              <a:t>Note de conjoncture, Chambre de commerce et d’industrie</a:t>
            </a:r>
          </a:p>
          <a:p>
            <a:pPr>
              <a:buNone/>
            </a:pPr>
            <a:endParaRPr lang="fr-FR" sz="2400" dirty="0" smtClean="0"/>
          </a:p>
          <a:p>
            <a:endParaRPr lang="fr-FR" sz="2400" dirty="0" smtClean="0"/>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b="1" dirty="0" smtClean="0">
              <a:solidFill>
                <a:srgbClr val="7030A0"/>
              </a:solidFill>
            </a:endParaRPr>
          </a:p>
          <a:p>
            <a:pPr eaLnBrk="1" hangingPunct="1">
              <a:lnSpc>
                <a:spcPct val="90000"/>
              </a:lnSpc>
              <a:buNone/>
            </a:pPr>
            <a:endParaRPr lang="fr-FR" altLang="fr-FR" sz="2400" dirty="0" smtClean="0">
              <a:solidFill>
                <a:srgbClr val="7030A0"/>
              </a:solidFill>
            </a:endParaRPr>
          </a:p>
        </p:txBody>
      </p:sp>
      <p:sp>
        <p:nvSpPr>
          <p:cNvPr id="4100" name="Rectangle 8"/>
          <p:cNvSpPr>
            <a:spLocks noGrp="1" noChangeArrowheads="1"/>
          </p:cNvSpPr>
          <p:nvPr>
            <p:ph type="sldNum" sz="quarter" idx="12"/>
          </p:nvPr>
        </p:nvSpPr>
        <p:spPr>
          <a:noFill/>
        </p:spPr>
        <p:txBody>
          <a:bodyPr/>
          <a:lstStyle/>
          <a:p>
            <a:fld id="{E85F8A53-F600-4FA3-90D5-7AD207F2E9DA}" type="slidenum">
              <a:rPr lang="fr-FR" altLang="fr-FR" smtClean="0"/>
              <a:pPr/>
              <a:t>9</a:t>
            </a:fld>
            <a:endParaRPr lang="fr-FR" altLang="fr-FR" dirty="0" smtClean="0"/>
          </a:p>
        </p:txBody>
      </p:sp>
      <p:sp>
        <p:nvSpPr>
          <p:cNvPr id="4101" name="Espace réservé du numéro de diapositive 5"/>
          <p:cNvSpPr txBox="1">
            <a:spLocks noGrp="1"/>
          </p:cNvSpPr>
          <p:nvPr/>
        </p:nvSpPr>
        <p:spPr bwMode="auto">
          <a:xfrm>
            <a:off x="6553200" y="6245225"/>
            <a:ext cx="1981200" cy="476250"/>
          </a:xfrm>
          <a:prstGeom prst="rect">
            <a:avLst/>
          </a:prstGeom>
          <a:noFill/>
          <a:ln w="9525">
            <a:noFill/>
            <a:miter lim="800000"/>
            <a:headEnd/>
            <a:tailEnd/>
          </a:ln>
        </p:spPr>
        <p:txBody>
          <a:bodyPr/>
          <a:lstStyle/>
          <a:p>
            <a:pPr algn="r"/>
            <a:fld id="{BEF4949D-4004-4770-BC4D-EFDDC479BA12}" type="slidenum">
              <a:rPr lang="fr-FR" altLang="fr-FR" sz="1200"/>
              <a:pPr algn="r"/>
              <a:t>9</a:t>
            </a:fld>
            <a:endParaRPr lang="fr-FR" altLang="fr-FR" sz="1200"/>
          </a:p>
        </p:txBody>
      </p:sp>
      <p:sp>
        <p:nvSpPr>
          <p:cNvPr id="6" name="Espace réservé du pied de page 5"/>
          <p:cNvSpPr>
            <a:spLocks noGrp="1"/>
          </p:cNvSpPr>
          <p:nvPr>
            <p:ph type="ftr" sz="quarter" idx="11"/>
          </p:nvPr>
        </p:nvSpPr>
        <p:spPr/>
        <p:txBody>
          <a:bodyPr/>
          <a:lstStyle/>
          <a:p>
            <a:pPr>
              <a:defRPr/>
            </a:pPr>
            <a:endParaRPr lang="fr-FR" dirty="0"/>
          </a:p>
        </p:txBody>
      </p:sp>
      <p:sp>
        <p:nvSpPr>
          <p:cNvPr id="2" name="Titre 1"/>
          <p:cNvSpPr>
            <a:spLocks noGrp="1"/>
          </p:cNvSpPr>
          <p:nvPr>
            <p:ph type="title"/>
          </p:nvPr>
        </p:nvSpPr>
        <p:spPr>
          <a:xfrm>
            <a:off x="574675" y="304801"/>
            <a:ext cx="8001000" cy="747936"/>
          </a:xfrm>
        </p:spPr>
        <p:txBody>
          <a:bodyPr/>
          <a:lstStyle/>
          <a:p>
            <a:r>
              <a:rPr lang="fr-FR" altLang="fr-FR" sz="2400" b="1" dirty="0">
                <a:solidFill>
                  <a:srgbClr val="7030A0"/>
                </a:solidFill>
              </a:rPr>
              <a:t>1. Les sources de données sur les entreprises</a:t>
            </a:r>
            <a:endParaRPr lang="fr-FR"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ofil">
  <a:themeElements>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
      <a:majorFont>
        <a:latin typeface="Verdana"/>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fil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6924</TotalTime>
  <Words>2921</Words>
  <Application>Microsoft Office PowerPoint</Application>
  <PresentationFormat>Affichage à l'écran (4:3)</PresentationFormat>
  <Paragraphs>588</Paragraphs>
  <Slides>58</Slides>
  <Notes>0</Notes>
  <HiddenSlides>0</HiddenSlides>
  <MMClips>0</MMClips>
  <ScaleCrop>false</ScaleCrop>
  <HeadingPairs>
    <vt:vector size="4" baseType="variant">
      <vt:variant>
        <vt:lpstr>Thème</vt:lpstr>
      </vt:variant>
      <vt:variant>
        <vt:i4>1</vt:i4>
      </vt:variant>
      <vt:variant>
        <vt:lpstr>Titres des diapositives</vt:lpstr>
      </vt:variant>
      <vt:variant>
        <vt:i4>58</vt:i4>
      </vt:variant>
    </vt:vector>
  </HeadingPairs>
  <TitlesOfParts>
    <vt:vector size="59" baseType="lpstr">
      <vt:lpstr>Profil</vt:lpstr>
      <vt:lpstr>Atelier de formation  des utilisateurs des statistiques « Statistiques d’entreprises »</vt:lpstr>
      <vt:lpstr>Sommaire</vt:lpstr>
      <vt:lpstr>1. Les sources de données sur les entreprises</vt:lpstr>
      <vt:lpstr>1. Les sources de données sur les entreprises</vt:lpstr>
      <vt:lpstr>1. Les sources de données sur les entreprises</vt:lpstr>
      <vt:lpstr>1. Les sources de données sur les entreprises</vt:lpstr>
      <vt:lpstr>1. Les sources de données sur les entreprises</vt:lpstr>
      <vt:lpstr>1. Les sources de données sur les entreprises</vt:lpstr>
      <vt:lpstr>1. Les sources de données sur les entreprises</vt:lpstr>
      <vt:lpstr>1. Les sources de données sur les entreprises</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2. Méthodologie d’élaboration  des statistiques d’entreprises du Burkina</vt:lpstr>
      <vt:lpstr>MERCI DE VOTRE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dc:title>
  <dc:creator>pascal</dc:creator>
  <cp:lastModifiedBy>nom6</cp:lastModifiedBy>
  <cp:revision>428</cp:revision>
  <dcterms:created xsi:type="dcterms:W3CDTF">2009-07-28T07:12:33Z</dcterms:created>
  <dcterms:modified xsi:type="dcterms:W3CDTF">2018-08-08T17:31:48Z</dcterms:modified>
</cp:coreProperties>
</file>