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3"/>
  </p:notesMasterIdLst>
  <p:sldIdLst>
    <p:sldId id="256" r:id="rId2"/>
    <p:sldId id="304" r:id="rId3"/>
    <p:sldId id="305" r:id="rId4"/>
    <p:sldId id="307" r:id="rId5"/>
    <p:sldId id="308" r:id="rId6"/>
    <p:sldId id="317" r:id="rId7"/>
    <p:sldId id="309" r:id="rId8"/>
    <p:sldId id="323" r:id="rId9"/>
    <p:sldId id="349" r:id="rId10"/>
    <p:sldId id="362" r:id="rId11"/>
    <p:sldId id="374" r:id="rId12"/>
    <p:sldId id="310" r:id="rId13"/>
    <p:sldId id="346" r:id="rId14"/>
    <p:sldId id="348" r:id="rId15"/>
    <p:sldId id="367" r:id="rId16"/>
    <p:sldId id="375" r:id="rId17"/>
    <p:sldId id="344" r:id="rId18"/>
    <p:sldId id="376" r:id="rId19"/>
    <p:sldId id="363" r:id="rId20"/>
    <p:sldId id="365" r:id="rId21"/>
    <p:sldId id="377" r:id="rId22"/>
    <p:sldId id="319" r:id="rId23"/>
    <p:sldId id="378" r:id="rId24"/>
    <p:sldId id="320" r:id="rId25"/>
    <p:sldId id="366" r:id="rId26"/>
    <p:sldId id="379" r:id="rId27"/>
    <p:sldId id="338" r:id="rId28"/>
    <p:sldId id="351" r:id="rId29"/>
    <p:sldId id="353" r:id="rId30"/>
    <p:sldId id="352" r:id="rId31"/>
    <p:sldId id="373" r:id="rId32"/>
    <p:sldId id="357" r:id="rId33"/>
    <p:sldId id="380" r:id="rId34"/>
    <p:sldId id="371" r:id="rId35"/>
    <p:sldId id="370" r:id="rId36"/>
    <p:sldId id="369" r:id="rId37"/>
    <p:sldId id="358" r:id="rId38"/>
    <p:sldId id="361" r:id="rId39"/>
    <p:sldId id="359" r:id="rId40"/>
    <p:sldId id="335" r:id="rId41"/>
    <p:sldId id="381" r:id="rId42"/>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Verdan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Verdan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Verdan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Verdan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Verdana" pitchFamily="34" charset="0"/>
        <a:ea typeface="MS PGothic" pitchFamily="34" charset="-128"/>
        <a:cs typeface="+mn-cs"/>
      </a:defRPr>
    </a:lvl5pPr>
    <a:lvl6pPr marL="2286000" algn="l" defTabSz="914400" rtl="0" eaLnBrk="1" latinLnBrk="0" hangingPunct="1">
      <a:defRPr kern="1200">
        <a:solidFill>
          <a:schemeClr val="tx1"/>
        </a:solidFill>
        <a:latin typeface="Verdana" pitchFamily="34" charset="0"/>
        <a:ea typeface="MS PGothic" pitchFamily="34" charset="-128"/>
        <a:cs typeface="+mn-cs"/>
      </a:defRPr>
    </a:lvl6pPr>
    <a:lvl7pPr marL="2743200" algn="l" defTabSz="914400" rtl="0" eaLnBrk="1" latinLnBrk="0" hangingPunct="1">
      <a:defRPr kern="1200">
        <a:solidFill>
          <a:schemeClr val="tx1"/>
        </a:solidFill>
        <a:latin typeface="Verdana" pitchFamily="34" charset="0"/>
        <a:ea typeface="MS PGothic" pitchFamily="34" charset="-128"/>
        <a:cs typeface="+mn-cs"/>
      </a:defRPr>
    </a:lvl7pPr>
    <a:lvl8pPr marL="3200400" algn="l" defTabSz="914400" rtl="0" eaLnBrk="1" latinLnBrk="0" hangingPunct="1">
      <a:defRPr kern="1200">
        <a:solidFill>
          <a:schemeClr val="tx1"/>
        </a:solidFill>
        <a:latin typeface="Verdana" pitchFamily="34" charset="0"/>
        <a:ea typeface="MS PGothic" pitchFamily="34" charset="-128"/>
        <a:cs typeface="+mn-cs"/>
      </a:defRPr>
    </a:lvl8pPr>
    <a:lvl9pPr marL="3657600" algn="l" defTabSz="914400" rtl="0" eaLnBrk="1" latinLnBrk="0" hangingPunct="1">
      <a:defRPr kern="1200">
        <a:solidFill>
          <a:schemeClr val="tx1"/>
        </a:solidFill>
        <a:latin typeface="Verdan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660"/>
  </p:normalViewPr>
  <p:slideViewPr>
    <p:cSldViewPr>
      <p:cViewPr varScale="1">
        <p:scale>
          <a:sx n="69" d="100"/>
          <a:sy n="69" d="100"/>
        </p:scale>
        <p:origin x="-135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FORMATION%20STAT%20ENTREPRISES\CD_Formation_Entreprises\Communications\manipulation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Solde d'opinion sur l'évolution de la production (%)</a:t>
            </a:r>
          </a:p>
        </c:rich>
      </c:tx>
      <c:overlay val="0"/>
      <c:spPr>
        <a:noFill/>
      </c:spPr>
    </c:title>
    <c:autoTitleDeleted val="0"/>
    <c:plotArea>
      <c:layout/>
      <c:lineChart>
        <c:grouping val="standard"/>
        <c:varyColors val="0"/>
        <c:ser>
          <c:idx val="0"/>
          <c:order val="0"/>
          <c:tx>
            <c:strRef>
              <c:f>Feuil4!$A$10</c:f>
              <c:strCache>
                <c:ptCount val="1"/>
                <c:pt idx="0">
                  <c:v>Solde d'opinion sur l'évolution de la production</c:v>
                </c:pt>
              </c:strCache>
            </c:strRef>
          </c:tx>
          <c:marker>
            <c:symbol val="none"/>
          </c:marker>
          <c:dLbls>
            <c:dLbl>
              <c:idx val="0"/>
              <c:layout>
                <c:manualLayout>
                  <c:x val="-5.7770075101097634E-2"/>
                  <c:y val="-3.7037037037037077E-2"/>
                </c:manualLayout>
              </c:layout>
              <c:showLegendKey val="0"/>
              <c:showVal val="1"/>
              <c:showCatName val="0"/>
              <c:showSerName val="0"/>
              <c:showPercent val="0"/>
              <c:showBubbleSize val="0"/>
            </c:dLbl>
            <c:dLbl>
              <c:idx val="1"/>
              <c:layout>
                <c:manualLayout>
                  <c:x val="-4.3905257076834264E-2"/>
                  <c:y val="-5.5555555555555455E-2"/>
                </c:manualLayout>
              </c:layout>
              <c:showLegendKey val="0"/>
              <c:showVal val="1"/>
              <c:showCatName val="0"/>
              <c:showSerName val="0"/>
              <c:showPercent val="0"/>
              <c:showBubbleSize val="0"/>
            </c:dLbl>
            <c:dLbl>
              <c:idx val="2"/>
              <c:layout>
                <c:manualLayout>
                  <c:x val="-2.7729636048526875E-2"/>
                  <c:y val="-4.1666666666666713E-2"/>
                </c:manualLayout>
              </c:layout>
              <c:showLegendKey val="0"/>
              <c:showVal val="1"/>
              <c:showCatName val="0"/>
              <c:showSerName val="0"/>
              <c:showPercent val="0"/>
              <c:showBubbleSize val="0"/>
            </c:dLbl>
            <c:dLbl>
              <c:idx val="3"/>
              <c:layout>
                <c:manualLayout>
                  <c:x val="-1.6175621028307371E-2"/>
                  <c:y val="5.0925561388159755E-2"/>
                </c:manualLayout>
              </c:layout>
              <c:showLegendKey val="0"/>
              <c:showVal val="1"/>
              <c:showCatName val="0"/>
              <c:showSerName val="0"/>
              <c:showPercent val="0"/>
              <c:showBubbleSize val="0"/>
            </c:dLbl>
            <c:dLbl>
              <c:idx val="4"/>
              <c:layout>
                <c:manualLayout>
                  <c:x val="-1.8486424032351279E-2"/>
                  <c:y val="4.6296296296296424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Feuil4!$C$9:$G$9</c:f>
              <c:strCache>
                <c:ptCount val="5"/>
                <c:pt idx="0">
                  <c:v>13T2 </c:v>
                </c:pt>
                <c:pt idx="1">
                  <c:v>13T3 </c:v>
                </c:pt>
                <c:pt idx="2">
                  <c:v>13T4 </c:v>
                </c:pt>
                <c:pt idx="3">
                  <c:v>14T1 </c:v>
                </c:pt>
                <c:pt idx="4">
                  <c:v>14T2</c:v>
                </c:pt>
              </c:strCache>
            </c:strRef>
          </c:cat>
          <c:val>
            <c:numRef>
              <c:f>Feuil4!$C$10:$G$10</c:f>
              <c:numCache>
                <c:formatCode>General</c:formatCode>
                <c:ptCount val="5"/>
                <c:pt idx="0">
                  <c:v>32.300000000000004</c:v>
                </c:pt>
                <c:pt idx="1">
                  <c:v>60.4</c:v>
                </c:pt>
                <c:pt idx="2">
                  <c:v>59.9</c:v>
                </c:pt>
                <c:pt idx="3">
                  <c:v>34.200000000000003</c:v>
                </c:pt>
                <c:pt idx="4">
                  <c:v>16.100000000000001</c:v>
                </c:pt>
              </c:numCache>
            </c:numRef>
          </c:val>
          <c:smooth val="0"/>
        </c:ser>
        <c:dLbls>
          <c:showLegendKey val="0"/>
          <c:showVal val="0"/>
          <c:showCatName val="0"/>
          <c:showSerName val="0"/>
          <c:showPercent val="0"/>
          <c:showBubbleSize val="0"/>
        </c:dLbls>
        <c:marker val="1"/>
        <c:smooth val="0"/>
        <c:axId val="84408960"/>
        <c:axId val="101707136"/>
      </c:lineChart>
      <c:catAx>
        <c:axId val="84408960"/>
        <c:scaling>
          <c:orientation val="minMax"/>
        </c:scaling>
        <c:delete val="0"/>
        <c:axPos val="b"/>
        <c:majorTickMark val="out"/>
        <c:minorTickMark val="none"/>
        <c:tickLblPos val="nextTo"/>
        <c:crossAx val="101707136"/>
        <c:crosses val="autoZero"/>
        <c:auto val="1"/>
        <c:lblAlgn val="ctr"/>
        <c:lblOffset val="100"/>
        <c:noMultiLvlLbl val="0"/>
      </c:catAx>
      <c:valAx>
        <c:axId val="101707136"/>
        <c:scaling>
          <c:orientation val="minMax"/>
        </c:scaling>
        <c:delete val="0"/>
        <c:axPos val="l"/>
        <c:majorGridlines/>
        <c:numFmt formatCode="General" sourceLinked="1"/>
        <c:majorTickMark val="out"/>
        <c:minorTickMark val="none"/>
        <c:tickLblPos val="nextTo"/>
        <c:crossAx val="84408960"/>
        <c:crosses val="autoZero"/>
        <c:crossBetween val="between"/>
      </c:valAx>
    </c:plotArea>
    <c:plotVisOnly val="1"/>
    <c:dispBlanksAs val="gap"/>
    <c:showDLblsOverMax val="0"/>
  </c:chart>
  <c:spPr>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DF594742-0276-4A82-B393-908B8BEE6C9F}" type="slidenum">
              <a:rPr lang="fr-FR"/>
              <a:pPr>
                <a:defRPr/>
              </a:pPr>
              <a:t>‹N°›</a:t>
            </a:fld>
            <a:endParaRPr lang="fr-FR"/>
          </a:p>
        </p:txBody>
      </p:sp>
    </p:spTree>
    <p:extLst>
      <p:ext uri="{BB962C8B-B14F-4D97-AF65-F5344CB8AC3E}">
        <p14:creationId xmlns:p14="http://schemas.microsoft.com/office/powerpoint/2010/main" val="27386180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CAAFE72-7BA1-4C0E-B2F5-B6FC5E845A59}" type="slidenum">
              <a:rPr lang="fr-FR" altLang="en-US" smtClean="0">
                <a:latin typeface="Arial" charset="0"/>
              </a:rPr>
              <a:pPr/>
              <a:t>3</a:t>
            </a:fld>
            <a:endParaRPr lang="fr-FR" altLang="en-US" smtClean="0">
              <a:latin typeface="Arial"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0D246449-A116-4245-A048-F7462558A8AD}" type="slidenum">
              <a:rPr lang="fr-FR" altLang="en-US" smtClean="0">
                <a:latin typeface="Arial" charset="0"/>
              </a:rPr>
              <a:pPr/>
              <a:t>12</a:t>
            </a:fld>
            <a:endParaRPr lang="fr-FR" altLang="en-US"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DB6AA9B-80F2-428B-B68A-6F4B327D6B90}" type="slidenum">
              <a:rPr lang="fr-FR" altLang="en-US" smtClean="0">
                <a:latin typeface="Arial" charset="0"/>
              </a:rPr>
              <a:pPr/>
              <a:t>13</a:t>
            </a:fld>
            <a:endParaRPr lang="fr-FR" altLang="en-US"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D8CDEF60-5675-477A-AC7B-5D124F400EA8}" type="slidenum">
              <a:rPr lang="fr-FR" altLang="en-US" smtClean="0">
                <a:latin typeface="Arial" charset="0"/>
              </a:rPr>
              <a:pPr/>
              <a:t>14</a:t>
            </a:fld>
            <a:endParaRPr lang="fr-FR" altLang="en-US" smtClean="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F481418D-68D0-4F3D-9724-F21D7CDA9203}" type="slidenum">
              <a:rPr lang="fr-FR" altLang="en-US" smtClean="0">
                <a:latin typeface="Arial" charset="0"/>
              </a:rPr>
              <a:pPr/>
              <a:t>15</a:t>
            </a:fld>
            <a:endParaRPr lang="fr-FR" altLang="en-US" smtClean="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F384FA1E-A38E-40E5-86C4-CA87835046BA}" type="slidenum">
              <a:rPr lang="fr-FR" altLang="en-US" smtClean="0">
                <a:latin typeface="Arial" charset="0"/>
              </a:rPr>
              <a:pPr/>
              <a:t>16</a:t>
            </a:fld>
            <a:endParaRPr lang="fr-FR" altLang="en-US"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FF29C55E-4D9D-47D7-A8F7-3EFC9511C48D}" type="slidenum">
              <a:rPr lang="fr-FR" altLang="en-US" smtClean="0">
                <a:latin typeface="Arial" charset="0"/>
              </a:rPr>
              <a:pPr/>
              <a:t>17</a:t>
            </a:fld>
            <a:endParaRPr lang="fr-FR" altLang="en-US"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FC46C316-59B9-4EF9-ADB4-208D64A1CF79}" type="slidenum">
              <a:rPr lang="fr-FR" altLang="en-US" smtClean="0">
                <a:latin typeface="Arial" charset="0"/>
              </a:rPr>
              <a:pPr/>
              <a:t>18</a:t>
            </a:fld>
            <a:endParaRPr lang="fr-FR" altLang="en-US"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0B2B358C-1D1E-4A02-9D28-20A450B6AC0D}" type="slidenum">
              <a:rPr lang="fr-FR" altLang="en-US" smtClean="0">
                <a:latin typeface="Arial" charset="0"/>
              </a:rPr>
              <a:pPr/>
              <a:t>19</a:t>
            </a:fld>
            <a:endParaRPr lang="fr-FR" altLang="en-US"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90172DFE-61E7-4430-BF76-8DF2BF1525FF}" type="slidenum">
              <a:rPr lang="fr-FR" altLang="en-US" smtClean="0">
                <a:latin typeface="Arial" charset="0"/>
              </a:rPr>
              <a:pPr/>
              <a:t>20</a:t>
            </a:fld>
            <a:endParaRPr lang="fr-FR" altLang="en-US"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AEF0BD83-9693-477D-B435-283311426FDF}" type="slidenum">
              <a:rPr lang="fr-FR" altLang="en-US" smtClean="0">
                <a:latin typeface="Arial" charset="0"/>
              </a:rPr>
              <a:pPr/>
              <a:t>21</a:t>
            </a:fld>
            <a:endParaRPr lang="fr-FR" altLang="en-US"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3F8C258-79B9-4E46-8F61-4124A7DC21F8}" type="slidenum">
              <a:rPr lang="fr-FR" altLang="en-US" smtClean="0">
                <a:latin typeface="Arial" charset="0"/>
              </a:rPr>
              <a:pPr/>
              <a:t>4</a:t>
            </a:fld>
            <a:endParaRPr lang="fr-FR" altLang="en-US" smtClean="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1190F392-D51D-43A0-A07E-1518449E1674}" type="slidenum">
              <a:rPr lang="fr-FR" altLang="en-US" smtClean="0">
                <a:latin typeface="Arial" charset="0"/>
              </a:rPr>
              <a:pPr/>
              <a:t>22</a:t>
            </a:fld>
            <a:endParaRPr lang="fr-FR" altLang="en-US"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5880454C-27BC-496E-931F-88DFFCCE5644}" type="slidenum">
              <a:rPr lang="fr-FR" altLang="en-US" smtClean="0">
                <a:latin typeface="Arial" charset="0"/>
              </a:rPr>
              <a:pPr/>
              <a:t>23</a:t>
            </a:fld>
            <a:endParaRPr lang="fr-FR" altLang="en-US"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0405388C-25B1-4A95-B57C-E4C9364BDBF0}" type="slidenum">
              <a:rPr lang="fr-FR" altLang="en-US" smtClean="0">
                <a:latin typeface="Arial" charset="0"/>
              </a:rPr>
              <a:pPr/>
              <a:t>24</a:t>
            </a:fld>
            <a:endParaRPr lang="fr-FR" altLang="en-US"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9C41F60B-F056-44C6-A28F-A6A89F3D5F71}" type="slidenum">
              <a:rPr lang="fr-FR" altLang="en-US" smtClean="0">
                <a:latin typeface="Arial" charset="0"/>
              </a:rPr>
              <a:pPr/>
              <a:t>25</a:t>
            </a:fld>
            <a:endParaRPr lang="fr-FR" altLang="en-US"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EBC26774-C2FA-4D0E-B7F7-A7EFFA956EB8}" type="slidenum">
              <a:rPr lang="fr-FR" altLang="en-US" smtClean="0">
                <a:latin typeface="Arial" charset="0"/>
              </a:rPr>
              <a:pPr/>
              <a:t>26</a:t>
            </a:fld>
            <a:endParaRPr lang="fr-FR" altLang="en-US"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D56F8CB6-EDD0-400E-82EF-236C24915D88}" type="slidenum">
              <a:rPr lang="fr-FR" altLang="en-US" smtClean="0">
                <a:latin typeface="Arial" charset="0"/>
              </a:rPr>
              <a:pPr/>
              <a:t>27</a:t>
            </a:fld>
            <a:endParaRPr lang="fr-FR" altLang="en-US" smtClean="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9E11C872-23F8-4EE0-8E3D-8865B8806B47}" type="slidenum">
              <a:rPr lang="fr-FR" altLang="en-US" smtClean="0">
                <a:latin typeface="Arial" charset="0"/>
              </a:rPr>
              <a:pPr/>
              <a:t>28</a:t>
            </a:fld>
            <a:endParaRPr lang="fr-FR" altLang="en-US"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14365905-79C0-417E-91E8-10D543404CF0}" type="slidenum">
              <a:rPr lang="fr-FR" altLang="en-US" smtClean="0">
                <a:latin typeface="Arial" charset="0"/>
              </a:rPr>
              <a:pPr/>
              <a:t>29</a:t>
            </a:fld>
            <a:endParaRPr lang="fr-FR" altLang="en-US"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A67A8E81-A7CE-44D0-AFA0-C80980303817}" type="slidenum">
              <a:rPr lang="fr-FR" altLang="en-US" smtClean="0">
                <a:latin typeface="Arial" charset="0"/>
              </a:rPr>
              <a:pPr/>
              <a:t>30</a:t>
            </a:fld>
            <a:endParaRPr lang="fr-FR" altLang="en-US"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B8B58877-A1AD-4E0A-BD00-75C217423F45}" type="slidenum">
              <a:rPr lang="fr-FR" altLang="en-US" smtClean="0">
                <a:latin typeface="Arial" charset="0"/>
              </a:rPr>
              <a:pPr/>
              <a:t>31</a:t>
            </a:fld>
            <a:endParaRPr lang="fr-FR" altLang="en-US"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3D4ACD46-9078-4AC2-8373-A49E7054F37A}" type="slidenum">
              <a:rPr lang="fr-FR" altLang="en-US" smtClean="0">
                <a:latin typeface="Arial" charset="0"/>
              </a:rPr>
              <a:pPr/>
              <a:t>5</a:t>
            </a:fld>
            <a:endParaRPr lang="fr-FR" altLang="en-US" smtClean="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F468E08B-1FC0-4848-9D02-61839DEAADA6}" type="slidenum">
              <a:rPr lang="fr-FR" altLang="en-US" smtClean="0">
                <a:latin typeface="Arial" charset="0"/>
              </a:rPr>
              <a:pPr/>
              <a:t>32</a:t>
            </a:fld>
            <a:endParaRPr lang="fr-FR" altLang="en-US"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3A4458D8-200A-4488-870F-A720624D2514}" type="slidenum">
              <a:rPr lang="fr-FR" altLang="en-US" smtClean="0">
                <a:latin typeface="Arial" charset="0"/>
              </a:rPr>
              <a:pPr/>
              <a:t>33</a:t>
            </a:fld>
            <a:endParaRPr lang="fr-FR" altLang="en-US"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1D79175-A5E5-4722-BE8B-3881051BF3C4}" type="slidenum">
              <a:rPr lang="fr-FR" altLang="en-US" smtClean="0">
                <a:latin typeface="Arial" charset="0"/>
              </a:rPr>
              <a:pPr/>
              <a:t>34</a:t>
            </a:fld>
            <a:endParaRPr lang="fr-FR" altLang="en-US"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1551C186-A97E-45A2-ABA8-37813B0F8397}" type="slidenum">
              <a:rPr lang="fr-FR" altLang="en-US" smtClean="0">
                <a:latin typeface="Arial" charset="0"/>
              </a:rPr>
              <a:pPr/>
              <a:t>35</a:t>
            </a:fld>
            <a:endParaRPr lang="fr-FR" altLang="en-US"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0D199680-7C75-423F-AFCF-C1E1A91C4C6C}" type="slidenum">
              <a:rPr lang="fr-FR" altLang="en-US" smtClean="0">
                <a:latin typeface="Arial" charset="0"/>
              </a:rPr>
              <a:pPr/>
              <a:t>36</a:t>
            </a:fld>
            <a:endParaRPr lang="fr-FR" altLang="en-US"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82DEE56-E845-4707-8CB1-CA80BA556476}" type="slidenum">
              <a:rPr lang="fr-FR" altLang="en-US" smtClean="0">
                <a:latin typeface="Arial" charset="0"/>
              </a:rPr>
              <a:pPr/>
              <a:t>37</a:t>
            </a:fld>
            <a:endParaRPr lang="fr-FR" altLang="en-US"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B28F6D2F-6FF9-4ACF-8013-72E9D74BA011}" type="slidenum">
              <a:rPr lang="fr-FR" altLang="en-US" smtClean="0">
                <a:latin typeface="Arial" charset="0"/>
              </a:rPr>
              <a:pPr/>
              <a:t>38</a:t>
            </a:fld>
            <a:endParaRPr lang="fr-FR" altLang="en-US"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6A0BBE30-CE4F-4154-B14F-55041024E69F}" type="slidenum">
              <a:rPr lang="fr-FR" altLang="en-US" smtClean="0">
                <a:latin typeface="Arial" charset="0"/>
              </a:rPr>
              <a:pPr/>
              <a:t>39</a:t>
            </a:fld>
            <a:endParaRPr lang="fr-FR" altLang="en-US" smtClean="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6C3384AB-0B43-4335-9616-2E5D66D12619}" type="slidenum">
              <a:rPr lang="fr-FR" altLang="en-US" smtClean="0">
                <a:latin typeface="Arial" charset="0"/>
              </a:rPr>
              <a:pPr/>
              <a:t>40</a:t>
            </a:fld>
            <a:endParaRPr lang="fr-FR" altLang="en-US" smtClean="0">
              <a:latin typeface="Arial"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61E8D752-CA82-4EB5-9529-184377BA5D7D}" type="slidenum">
              <a:rPr lang="fr-FR" altLang="en-US" smtClean="0">
                <a:latin typeface="Arial" charset="0"/>
              </a:rPr>
              <a:pPr/>
              <a:t>41</a:t>
            </a:fld>
            <a:endParaRPr lang="fr-FR" altLang="en-US" smtClean="0">
              <a:latin typeface="Arial"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665C0E-9EB0-47B0-A803-742921B35D79}" type="slidenum">
              <a:rPr lang="fr-FR" altLang="en-US" smtClean="0">
                <a:latin typeface="Arial" charset="0"/>
              </a:rPr>
              <a:pPr/>
              <a:t>6</a:t>
            </a:fld>
            <a:endParaRPr lang="fr-FR" altLang="en-US" smtClean="0">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B0205994-66DD-47A3-A082-9FFA8E99D724}" type="slidenum">
              <a:rPr lang="fr-FR" altLang="en-US" smtClean="0">
                <a:latin typeface="Arial" charset="0"/>
              </a:rPr>
              <a:pPr/>
              <a:t>7</a:t>
            </a:fld>
            <a:endParaRPr lang="fr-FR" altLang="en-US" smtClean="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66CFDB0-3F76-49C6-A66D-97B850CB3261}" type="slidenum">
              <a:rPr lang="fr-FR" altLang="en-US" smtClean="0">
                <a:latin typeface="Arial" charset="0"/>
              </a:rPr>
              <a:pPr/>
              <a:t>8</a:t>
            </a:fld>
            <a:endParaRPr lang="fr-FR" altLang="en-US"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92CEE5A5-0BBB-47E2-A34D-1ACB8E5747CC}" type="slidenum">
              <a:rPr lang="fr-FR" altLang="en-US" smtClean="0">
                <a:latin typeface="Arial" charset="0"/>
              </a:rPr>
              <a:pPr/>
              <a:t>9</a:t>
            </a:fld>
            <a:endParaRPr lang="fr-FR" altLang="en-US"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AE6B0C13-45CF-43B1-A2E2-1B843DFF83D9}" type="slidenum">
              <a:rPr lang="fr-FR" altLang="en-US" smtClean="0">
                <a:latin typeface="Arial" charset="0"/>
              </a:rPr>
              <a:pPr/>
              <a:t>10</a:t>
            </a:fld>
            <a:endParaRPr lang="fr-FR" altLang="en-US"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3E845F21-50E7-4C74-861A-3AFDADA3EC31}" type="slidenum">
              <a:rPr lang="fr-FR" altLang="en-US" smtClean="0">
                <a:latin typeface="Arial" charset="0"/>
              </a:rPr>
              <a:pPr/>
              <a:t>11</a:t>
            </a:fld>
            <a:endParaRPr lang="fr-FR" altLang="en-US"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fr-FR"/>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Cliquez pour modifier le style du titre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a:t>Cliquez pour modifier le style des sous-titres du masque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E52F80D1-3509-4FE0-9D37-5AC109918452}" type="datetime1">
              <a:rPr lang="fr-FR"/>
              <a:pPr>
                <a:defRPr/>
              </a:pPr>
              <a:t>08/08/2018</a:t>
            </a:fld>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9F22FEF0-AC78-4412-ABFC-62A818D81262}"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DDB27967-833B-47BB-B77D-E683AA99BBA8}"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5A46947F-4B20-457E-B7F7-FDBEBA01962D}"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73838" y="304800"/>
            <a:ext cx="2001837" cy="57150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66738" y="304800"/>
            <a:ext cx="5854700" cy="57150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FB7149BF-1861-4D9A-85F4-8A9B24E003A0}"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D852E460-2B7A-4945-A48C-AAFC6EE88CB7}"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FB93E90F-26C0-472F-9BDF-EE0D45501D1B}"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42154CB9-34F5-44AC-90D6-C7C5851E0CE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a:ln/>
        </p:spPr>
        <p:txBody>
          <a:bodyPr/>
          <a:lstStyle>
            <a:lvl1pPr>
              <a:defRPr/>
            </a:lvl1pPr>
          </a:lstStyle>
          <a:p>
            <a:pPr>
              <a:defRPr/>
            </a:pPr>
            <a:fld id="{732A5FA3-C95D-4834-B5B4-FBA7610217FD}"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F9F3E0BE-F54B-41FA-9227-F7D3AEDCD368}"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fld id="{20FE35EE-40B8-4321-ABC6-D20DE5D1734B}"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4D2F7BD0-B63A-4CF4-8D67-5D37FF0D0C8B}"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a:ln/>
        </p:spPr>
        <p:txBody>
          <a:bodyPr/>
          <a:lstStyle>
            <a:lvl1pPr>
              <a:defRPr/>
            </a:lvl1pPr>
          </a:lstStyle>
          <a:p>
            <a:pPr>
              <a:defRPr/>
            </a:pPr>
            <a:fld id="{A8CB9035-4706-4397-BE63-719D1F311303}" type="datetime1">
              <a:rPr lang="fr-FR"/>
              <a:pPr>
                <a:defRPr/>
              </a:pPr>
              <a:t>08/08/2018</a:t>
            </a:fld>
            <a:endParaRPr lang="fr-FR"/>
          </a:p>
        </p:txBody>
      </p:sp>
      <p:sp>
        <p:nvSpPr>
          <p:cNvPr id="8" name="Rectangle 7"/>
          <p:cNvSpPr>
            <a:spLocks noGrp="1" noChangeArrowheads="1"/>
          </p:cNvSpPr>
          <p:nvPr>
            <p:ph type="ftr" sz="quarter" idx="11"/>
          </p:nvPr>
        </p:nvSpPr>
        <p:spPr>
          <a:ln/>
        </p:spPr>
        <p:txBody>
          <a:bodyPr/>
          <a:lstStyle>
            <a:lvl1pPr>
              <a:defRPr/>
            </a:lvl1pPr>
          </a:lstStyle>
          <a:p>
            <a:pPr>
              <a:defRPr/>
            </a:pPr>
            <a:endParaRPr lang="fr-FR"/>
          </a:p>
        </p:txBody>
      </p:sp>
      <p:sp>
        <p:nvSpPr>
          <p:cNvPr id="9" name="Rectangle 8"/>
          <p:cNvSpPr>
            <a:spLocks noGrp="1" noChangeArrowheads="1"/>
          </p:cNvSpPr>
          <p:nvPr>
            <p:ph type="sldNum" sz="quarter" idx="12"/>
          </p:nvPr>
        </p:nvSpPr>
        <p:spPr>
          <a:ln/>
        </p:spPr>
        <p:txBody>
          <a:bodyPr/>
          <a:lstStyle>
            <a:lvl1pPr>
              <a:defRPr/>
            </a:lvl1pPr>
          </a:lstStyle>
          <a:p>
            <a:pPr>
              <a:defRPr/>
            </a:pPr>
            <a:fld id="{09A42E26-2CC9-4916-9187-814545C37A42}"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a:ln/>
        </p:spPr>
        <p:txBody>
          <a:bodyPr/>
          <a:lstStyle>
            <a:lvl1pPr>
              <a:defRPr/>
            </a:lvl1pPr>
          </a:lstStyle>
          <a:p>
            <a:pPr>
              <a:defRPr/>
            </a:pPr>
            <a:fld id="{9FA21B88-746D-4DFC-B735-D27DB522E45A}" type="datetime1">
              <a:rPr lang="fr-FR"/>
              <a:pPr>
                <a:defRPr/>
              </a:pPr>
              <a:t>08/08/2018</a:t>
            </a:fld>
            <a:endParaRPr lang="fr-FR"/>
          </a:p>
        </p:txBody>
      </p:sp>
      <p:sp>
        <p:nvSpPr>
          <p:cNvPr id="4" name="Rectangle 7"/>
          <p:cNvSpPr>
            <a:spLocks noGrp="1" noChangeArrowheads="1"/>
          </p:cNvSpPr>
          <p:nvPr>
            <p:ph type="ftr" sz="quarter" idx="11"/>
          </p:nvPr>
        </p:nvSpPr>
        <p:spPr>
          <a:ln/>
        </p:spPr>
        <p:txBody>
          <a:bodyPr/>
          <a:lstStyle>
            <a:lvl1pPr>
              <a:defRPr/>
            </a:lvl1pPr>
          </a:lstStyle>
          <a:p>
            <a:pPr>
              <a:defRPr/>
            </a:pPr>
            <a:endParaRPr lang="fr-FR"/>
          </a:p>
        </p:txBody>
      </p:sp>
      <p:sp>
        <p:nvSpPr>
          <p:cNvPr id="5" name="Rectangle 8"/>
          <p:cNvSpPr>
            <a:spLocks noGrp="1" noChangeArrowheads="1"/>
          </p:cNvSpPr>
          <p:nvPr>
            <p:ph type="sldNum" sz="quarter" idx="12"/>
          </p:nvPr>
        </p:nvSpPr>
        <p:spPr>
          <a:ln/>
        </p:spPr>
        <p:txBody>
          <a:bodyPr/>
          <a:lstStyle>
            <a:lvl1pPr>
              <a:defRPr/>
            </a:lvl1pPr>
          </a:lstStyle>
          <a:p>
            <a:pPr>
              <a:defRPr/>
            </a:pPr>
            <a:fld id="{C1C1B572-ABF3-44DE-9A29-8CE1E0A75C8E}"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28446BC6-64B4-4DE9-9C4B-7968E82CA378}" type="datetime1">
              <a:rPr lang="fr-FR"/>
              <a:pPr>
                <a:defRPr/>
              </a:pPr>
              <a:t>08/08/2018</a:t>
            </a:fld>
            <a:endParaRPr lang="fr-FR"/>
          </a:p>
        </p:txBody>
      </p:sp>
      <p:sp>
        <p:nvSpPr>
          <p:cNvPr id="3" name="Rectangle 7"/>
          <p:cNvSpPr>
            <a:spLocks noGrp="1" noChangeArrowheads="1"/>
          </p:cNvSpPr>
          <p:nvPr>
            <p:ph type="ftr" sz="quarter" idx="11"/>
          </p:nvPr>
        </p:nvSpPr>
        <p:spPr>
          <a:ln/>
        </p:spPr>
        <p:txBody>
          <a:bodyPr/>
          <a:lstStyle>
            <a:lvl1pPr>
              <a:defRPr/>
            </a:lvl1pPr>
          </a:lstStyle>
          <a:p>
            <a:pPr>
              <a:defRPr/>
            </a:pPr>
            <a:endParaRPr lang="fr-FR"/>
          </a:p>
        </p:txBody>
      </p:sp>
      <p:sp>
        <p:nvSpPr>
          <p:cNvPr id="4" name="Rectangle 8"/>
          <p:cNvSpPr>
            <a:spLocks noGrp="1" noChangeArrowheads="1"/>
          </p:cNvSpPr>
          <p:nvPr>
            <p:ph type="sldNum" sz="quarter" idx="12"/>
          </p:nvPr>
        </p:nvSpPr>
        <p:spPr>
          <a:ln/>
        </p:spPr>
        <p:txBody>
          <a:bodyPr/>
          <a:lstStyle>
            <a:lvl1pPr>
              <a:defRPr/>
            </a:lvl1pPr>
          </a:lstStyle>
          <a:p>
            <a:pPr>
              <a:defRPr/>
            </a:pPr>
            <a:fld id="{FFD1F07F-0199-4EC4-A36A-BB7EE681188F}"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21A75E09-D0AB-4AF7-A39F-9D0254A59151}"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EE05D41F-5DB1-448A-B750-0521B9301734}"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9580C76A-344C-4AD4-839D-CC0690CBE365}"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F6D71F30-6346-4101-ADC1-E82EEE156683}"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fr-FR"/>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fr-FR"/>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fld id="{7E18FEA4-63AE-4616-A722-C8EEE402511B}" type="datetime1">
              <a:rPr lang="fr-FR"/>
              <a:pPr>
                <a:defRPr/>
              </a:pPr>
              <a:t>08/08/2018</a:t>
            </a:fld>
            <a:endParaRPr lang="fr-F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ea typeface="+mn-ea"/>
                <a:cs typeface="Arial" charset="0"/>
              </a:defRPr>
            </a:lvl1pPr>
          </a:lstStyle>
          <a:p>
            <a:pPr>
              <a:defRPr/>
            </a:pPr>
            <a:endParaRPr lang="fr-F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3F510345-D941-403F-913B-0E8131F9A32A}"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4056"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iming>
    <p:tnLst>
      <p:par>
        <p:cTn id="1" dur="indefinite" restart="never" nodeType="tmRoot"/>
      </p:par>
    </p:tnLst>
  </p:timing>
  <p:hf hdr="0" dt="0"/>
  <p:txStyles>
    <p:titleStyle>
      <a:lvl1pPr algn="l" rtl="0" eaLnBrk="0" fontAlgn="base" hangingPunct="0">
        <a:spcBef>
          <a:spcPct val="0"/>
        </a:spcBef>
        <a:spcAft>
          <a:spcPct val="0"/>
        </a:spcAft>
        <a:defRPr sz="3800">
          <a:solidFill>
            <a:schemeClr val="tx2"/>
          </a:solidFill>
          <a:latin typeface="+mj-lt"/>
          <a:ea typeface="MS PGothic" pitchFamily="34" charset="-128"/>
          <a:cs typeface="+mj-cs"/>
        </a:defRPr>
      </a:lvl1pPr>
      <a:lvl2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2pPr>
      <a:lvl3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3pPr>
      <a:lvl4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4pPr>
      <a:lvl5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fr.wikipedia.org/wiki/Investissement"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fr.wikipedia.org/wiki/Investissement"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fr.wikipedia.org/wiki/Valeur_ajout%C3%A9e"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insd.bf/"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ttp://www.cns.bf/"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2"/>
          <p:cNvSpPr>
            <a:spLocks noGrp="1"/>
          </p:cNvSpPr>
          <p:nvPr>
            <p:ph type="ctrTitle"/>
          </p:nvPr>
        </p:nvSpPr>
        <p:spPr>
          <a:xfrm>
            <a:off x="714375" y="2571750"/>
            <a:ext cx="7772400" cy="1371600"/>
          </a:xfrm>
        </p:spPr>
        <p:txBody>
          <a:bodyPr/>
          <a:lstStyle/>
          <a:p>
            <a:pPr algn="ctr"/>
            <a:r>
              <a:rPr lang="fr-FR" altLang="fr-FR" sz="2800" smtClean="0"/>
              <a:t>Atelier de formation </a:t>
            </a:r>
            <a:br>
              <a:rPr lang="fr-FR" altLang="fr-FR" sz="2800" smtClean="0"/>
            </a:br>
            <a:r>
              <a:rPr lang="fr-FR" altLang="fr-FR" sz="2800" smtClean="0"/>
              <a:t>des utilisateurs des statistiques</a:t>
            </a:r>
            <a:br>
              <a:rPr lang="fr-FR" altLang="fr-FR" sz="2800" smtClean="0"/>
            </a:br>
            <a:r>
              <a:rPr lang="fr-FR" altLang="fr-FR" sz="2800" smtClean="0"/>
              <a:t>« Statistiques d’entreprises »</a:t>
            </a:r>
          </a:p>
        </p:txBody>
      </p:sp>
      <p:sp>
        <p:nvSpPr>
          <p:cNvPr id="3075" name="Rectangle 3"/>
          <p:cNvSpPr>
            <a:spLocks noGrp="1" noChangeArrowheads="1"/>
          </p:cNvSpPr>
          <p:nvPr>
            <p:ph type="subTitle" idx="1"/>
          </p:nvPr>
        </p:nvSpPr>
        <p:spPr>
          <a:xfrm>
            <a:off x="785813" y="4429125"/>
            <a:ext cx="7010400" cy="1600200"/>
          </a:xfrm>
        </p:spPr>
        <p:txBody>
          <a:bodyPr/>
          <a:lstStyle/>
          <a:p>
            <a:pPr algn="ctr" eaLnBrk="1" hangingPunct="1"/>
            <a:r>
              <a:rPr lang="fr-FR" altLang="fr-FR" b="1" smtClean="0"/>
              <a:t>MODULE 3</a:t>
            </a:r>
          </a:p>
          <a:p>
            <a:pPr algn="ctr" eaLnBrk="1" hangingPunct="1"/>
            <a:r>
              <a:rPr lang="fr-FR" altLang="fr-FR" b="1" smtClean="0"/>
              <a:t>Comment analyser les statistiques d’entreprises ?</a:t>
            </a:r>
          </a:p>
        </p:txBody>
      </p:sp>
      <p:grpSp>
        <p:nvGrpSpPr>
          <p:cNvPr id="3076" name="Groupe 10"/>
          <p:cNvGrpSpPr>
            <a:grpSpLocks/>
          </p:cNvGrpSpPr>
          <p:nvPr/>
        </p:nvGrpSpPr>
        <p:grpSpPr bwMode="auto">
          <a:xfrm>
            <a:off x="142875" y="285750"/>
            <a:ext cx="9001125" cy="1414463"/>
            <a:chOff x="795070" y="285728"/>
            <a:chExt cx="7929616" cy="1136639"/>
          </a:xfrm>
        </p:grpSpPr>
        <p:sp>
          <p:nvSpPr>
            <p:cNvPr id="3078" name="Text Box 3"/>
            <p:cNvSpPr txBox="1">
              <a:spLocks noChangeArrowheads="1"/>
            </p:cNvSpPr>
            <p:nvPr/>
          </p:nvSpPr>
          <p:spPr bwMode="auto">
            <a:xfrm>
              <a:off x="795070" y="1071547"/>
              <a:ext cx="1214445" cy="214313"/>
            </a:xfrm>
            <a:prstGeom prst="rect">
              <a:avLst/>
            </a:prstGeom>
            <a:noFill/>
            <a:ln w="12700">
              <a:noFill/>
              <a:prstDash val="dash"/>
              <a:miter lim="800000"/>
              <a:headEnd/>
              <a:tailEnd/>
            </a:ln>
          </p:spPr>
          <p:txBody>
            <a:bodyPr/>
            <a:lstStyle/>
            <a:p>
              <a:pPr algn="ctr"/>
              <a:r>
                <a:rPr lang="en-GB" altLang="fr-FR" sz="1000" b="1">
                  <a:solidFill>
                    <a:srgbClr val="002060"/>
                  </a:solidFill>
                </a:rPr>
                <a:t>BURKINA FASO</a:t>
              </a:r>
            </a:p>
            <a:p>
              <a:pPr algn="ctr" eaLnBrk="0" hangingPunct="0"/>
              <a:endParaRPr lang="en-GB" altLang="fr-FR" sz="1000" b="1"/>
            </a:p>
          </p:txBody>
        </p:sp>
        <p:pic>
          <p:nvPicPr>
            <p:cNvPr id="3079" name="Picture 1" descr="bf"/>
            <p:cNvPicPr>
              <a:picLocks noChangeAspect="1" noChangeArrowheads="1"/>
            </p:cNvPicPr>
            <p:nvPr/>
          </p:nvPicPr>
          <p:blipFill>
            <a:blip r:embed="rId2" cstate="print"/>
            <a:srcRect/>
            <a:stretch>
              <a:fillRect/>
            </a:stretch>
          </p:blipFill>
          <p:spPr bwMode="auto">
            <a:xfrm>
              <a:off x="857224" y="357167"/>
              <a:ext cx="1143000" cy="642942"/>
            </a:xfrm>
            <a:prstGeom prst="rect">
              <a:avLst/>
            </a:prstGeom>
            <a:noFill/>
            <a:ln w="9525">
              <a:noFill/>
              <a:miter lim="800000"/>
              <a:headEnd/>
              <a:tailEnd/>
            </a:ln>
          </p:spPr>
        </p:pic>
        <p:pic>
          <p:nvPicPr>
            <p:cNvPr id="3080" name="Picture 2" descr="ue"/>
            <p:cNvPicPr>
              <a:picLocks noChangeAspect="1" noChangeArrowheads="1"/>
            </p:cNvPicPr>
            <p:nvPr/>
          </p:nvPicPr>
          <p:blipFill>
            <a:blip r:embed="rId3" cstate="print"/>
            <a:srcRect/>
            <a:stretch>
              <a:fillRect/>
            </a:stretch>
          </p:blipFill>
          <p:spPr bwMode="auto">
            <a:xfrm>
              <a:off x="7286644" y="285728"/>
              <a:ext cx="1143000" cy="714380"/>
            </a:xfrm>
            <a:prstGeom prst="rect">
              <a:avLst/>
            </a:prstGeom>
            <a:noFill/>
            <a:ln w="9525">
              <a:noFill/>
              <a:miter lim="800000"/>
              <a:headEnd/>
              <a:tailEnd/>
            </a:ln>
          </p:spPr>
        </p:pic>
        <p:sp>
          <p:nvSpPr>
            <p:cNvPr id="3081" name="Text Box 5"/>
            <p:cNvSpPr txBox="1">
              <a:spLocks noChangeArrowheads="1"/>
            </p:cNvSpPr>
            <p:nvPr/>
          </p:nvSpPr>
          <p:spPr bwMode="auto">
            <a:xfrm>
              <a:off x="2274706" y="357121"/>
              <a:ext cx="4757770" cy="667495"/>
            </a:xfrm>
            <a:prstGeom prst="rect">
              <a:avLst/>
            </a:prstGeom>
            <a:noFill/>
            <a:ln w="9525">
              <a:noFill/>
              <a:miter lim="800000"/>
              <a:headEnd/>
              <a:tailEnd/>
            </a:ln>
          </p:spPr>
          <p:txBody>
            <a:bodyPr>
              <a:spAutoFit/>
            </a:bodyPr>
            <a:lstStyle/>
            <a:p>
              <a:pPr algn="ctr"/>
              <a:r>
                <a:rPr lang="fr-FR" altLang="fr-FR" sz="1600" b="1">
                  <a:solidFill>
                    <a:srgbClr val="002060"/>
                  </a:solidFill>
                </a:rPr>
                <a:t>Programme d</a:t>
              </a:r>
              <a:r>
                <a:rPr lang="ja-JP" altLang="fr-FR" sz="1600" b="1">
                  <a:solidFill>
                    <a:srgbClr val="002060"/>
                  </a:solidFill>
                </a:rPr>
                <a:t>’</a:t>
              </a:r>
              <a:r>
                <a:rPr lang="fr-FR" altLang="ja-JP" sz="1600" b="1">
                  <a:solidFill>
                    <a:srgbClr val="002060"/>
                  </a:solidFill>
                </a:rPr>
                <a:t>appui au renforcement</a:t>
              </a:r>
              <a:br>
                <a:rPr lang="fr-FR" altLang="ja-JP" sz="1600" b="1">
                  <a:solidFill>
                    <a:srgbClr val="002060"/>
                  </a:solidFill>
                </a:rPr>
              </a:br>
              <a:r>
                <a:rPr lang="fr-FR" altLang="ja-JP" sz="1600" b="1">
                  <a:solidFill>
                    <a:srgbClr val="002060"/>
                  </a:solidFill>
                </a:rPr>
                <a:t>de la gestion des finances publiques</a:t>
              </a:r>
              <a:br>
                <a:rPr lang="fr-FR" altLang="ja-JP" sz="1600" b="1">
                  <a:solidFill>
                    <a:srgbClr val="002060"/>
                  </a:solidFill>
                </a:rPr>
              </a:br>
              <a:r>
                <a:rPr lang="fr-FR" altLang="ja-JP" sz="1600" b="1">
                  <a:solidFill>
                    <a:srgbClr val="002060"/>
                  </a:solidFill>
                </a:rPr>
                <a:t>et des statistiques – PAR GS</a:t>
              </a:r>
              <a:r>
                <a:rPr lang="fr-FR" altLang="ja-JP" sz="1600"/>
                <a:t> </a:t>
              </a:r>
              <a:endParaRPr lang="fr-FR" altLang="fr-FR" sz="1600"/>
            </a:p>
          </p:txBody>
        </p:sp>
        <p:sp>
          <p:nvSpPr>
            <p:cNvPr id="3082" name="Text Box 3"/>
            <p:cNvSpPr txBox="1">
              <a:spLocks noChangeArrowheads="1"/>
            </p:cNvSpPr>
            <p:nvPr/>
          </p:nvSpPr>
          <p:spPr bwMode="auto">
            <a:xfrm>
              <a:off x="7140347" y="1071546"/>
              <a:ext cx="1584339" cy="350821"/>
            </a:xfrm>
            <a:prstGeom prst="rect">
              <a:avLst/>
            </a:prstGeom>
            <a:noFill/>
            <a:ln w="12700">
              <a:noFill/>
              <a:prstDash val="dash"/>
              <a:miter lim="800000"/>
              <a:headEnd/>
              <a:tailEnd/>
            </a:ln>
          </p:spPr>
          <p:txBody>
            <a:bodyPr/>
            <a:lstStyle/>
            <a:p>
              <a:r>
                <a:rPr lang="en-GB" altLang="fr-FR" sz="1000" b="1">
                  <a:solidFill>
                    <a:srgbClr val="002060"/>
                  </a:solidFill>
                </a:rPr>
                <a:t>UNION EUROPEENNE</a:t>
              </a:r>
            </a:p>
            <a:p>
              <a:pPr eaLnBrk="0" hangingPunct="0"/>
              <a:endParaRPr lang="en-GB" altLang="fr-FR" sz="1000" b="1">
                <a:solidFill>
                  <a:srgbClr val="002060"/>
                </a:solidFill>
              </a:endParaRPr>
            </a:p>
          </p:txBody>
        </p:sp>
      </p:grpSp>
      <p:sp>
        <p:nvSpPr>
          <p:cNvPr id="3077" name="Rectangle 10"/>
          <p:cNvSpPr>
            <a:spLocks noChangeArrowheads="1"/>
          </p:cNvSpPr>
          <p:nvPr/>
        </p:nvSpPr>
        <p:spPr bwMode="auto">
          <a:xfrm>
            <a:off x="1928813" y="6286500"/>
            <a:ext cx="5286375" cy="369888"/>
          </a:xfrm>
          <a:prstGeom prst="rect">
            <a:avLst/>
          </a:prstGeom>
          <a:noFill/>
          <a:ln w="9525">
            <a:noFill/>
            <a:miter lim="800000"/>
            <a:headEnd/>
            <a:tailEnd/>
          </a:ln>
        </p:spPr>
        <p:txBody>
          <a:bodyPr>
            <a:spAutoFit/>
          </a:bodyPr>
          <a:lstStyle/>
          <a:p>
            <a:pPr algn="ctr"/>
            <a:r>
              <a:rPr lang="fr-FR" altLang="fr-FR">
                <a:solidFill>
                  <a:srgbClr val="8B0000"/>
                </a:solidFill>
              </a:rPr>
              <a:t>Programme financé par l</a:t>
            </a:r>
            <a:r>
              <a:rPr lang="ja-JP" altLang="fr-FR">
                <a:solidFill>
                  <a:srgbClr val="8B0000"/>
                </a:solidFill>
              </a:rPr>
              <a:t>’</a:t>
            </a:r>
            <a:r>
              <a:rPr lang="fr-FR" altLang="ja-JP">
                <a:solidFill>
                  <a:srgbClr val="8B0000"/>
                </a:solidFill>
              </a:rPr>
              <a:t>Union européenne</a:t>
            </a:r>
            <a:endParaRPr lang="en-GB" altLang="fr-FR">
              <a:solidFill>
                <a:srgbClr val="8B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566738" y="1752600"/>
            <a:ext cx="8253412" cy="4267200"/>
          </a:xfrm>
        </p:spPr>
        <p:txBody>
          <a:bodyPr/>
          <a:lstStyle/>
          <a:p>
            <a:pPr marL="0" indent="0">
              <a:lnSpc>
                <a:spcPct val="80000"/>
              </a:lnSpc>
              <a:buFont typeface="Wingdings" pitchFamily="2" charset="2"/>
              <a:buNone/>
              <a:defRPr/>
            </a:pPr>
            <a:r>
              <a:rPr lang="fr-FR" sz="2000" dirty="0" smtClean="0"/>
              <a:t>Exemple 2: Hôtels et restaurants :12 millions FCFA (2007)</a:t>
            </a:r>
          </a:p>
          <a:p>
            <a:pPr marL="0" lvl="1" indent="-469900">
              <a:buFont typeface="Wingdings" pitchFamily="2" charset="2"/>
              <a:buNone/>
              <a:defRPr/>
            </a:pPr>
            <a:r>
              <a:rPr lang="fr-FR" sz="2400" dirty="0" smtClean="0">
                <a:latin typeface="Perpetua" panose="02020502060401020303" pitchFamily="18" charset="0"/>
              </a:rPr>
              <a:t>Par contre, la branche Hôtels et restaurants est la moins productrice au Burkina, en raison surtout de la prépondérance des maquis et autres lieux informels</a:t>
            </a:r>
          </a:p>
          <a:p>
            <a:pPr marL="0" lvl="1" indent="-469900">
              <a:buFont typeface="Wingdings" pitchFamily="2" charset="2"/>
              <a:buNone/>
              <a:defRPr/>
            </a:pPr>
            <a:r>
              <a:rPr lang="fr-FR" sz="2400" dirty="0" smtClean="0">
                <a:latin typeface="Perpetua" panose="02020502060401020303" pitchFamily="18" charset="0"/>
              </a:rPr>
              <a:t>En retenant la partie moderne de la branche, on obtient un chiffre nettement plus élevé: 66 millions en 2007</a:t>
            </a:r>
          </a:p>
          <a:p>
            <a:pPr>
              <a:buFont typeface="Wingdings" pitchFamily="2" charset="2"/>
              <a:buNone/>
              <a:defRPr/>
            </a:pPr>
            <a:r>
              <a:rPr lang="fr-FR" sz="2000" dirty="0" smtClean="0">
                <a:ea typeface="Arial" charset="0"/>
              </a:rPr>
              <a:t> </a:t>
            </a:r>
          </a:p>
          <a:p>
            <a:pPr>
              <a:buFont typeface="Wingdings" pitchFamily="2" charset="2"/>
              <a:buNone/>
              <a:defRPr/>
            </a:pPr>
            <a:endParaRPr lang="fr-FR" sz="2000" dirty="0" smtClean="0">
              <a:ea typeface="Arial" charset="0"/>
            </a:endParaRPr>
          </a:p>
          <a:p>
            <a:pPr>
              <a:buFont typeface="Wingdings" pitchFamily="2" charset="2"/>
              <a:buNone/>
              <a:defRPr/>
            </a:pPr>
            <a:endParaRPr lang="fr-FR" sz="2000" dirty="0" smtClean="0">
              <a:ea typeface="Arial" charset="0"/>
            </a:endParaRPr>
          </a:p>
          <a:p>
            <a:pPr>
              <a:buFont typeface="Wingdings" pitchFamily="2" charset="2"/>
              <a:buNone/>
              <a:defRPr/>
            </a:pPr>
            <a:endParaRPr lang="fr-FR" sz="2000" dirty="0" smtClean="0">
              <a:ea typeface="Arial" charset="0"/>
            </a:endParaRPr>
          </a:p>
        </p:txBody>
      </p:sp>
      <p:sp>
        <p:nvSpPr>
          <p:cNvPr id="12291" name="Espace réservé du numéro de diapositive 3"/>
          <p:cNvSpPr>
            <a:spLocks noGrp="1"/>
          </p:cNvSpPr>
          <p:nvPr>
            <p:ph type="sldNum" sz="quarter" idx="12"/>
          </p:nvPr>
        </p:nvSpPr>
        <p:spPr>
          <a:noFill/>
        </p:spPr>
        <p:txBody>
          <a:bodyPr/>
          <a:lstStyle/>
          <a:p>
            <a:fld id="{CED5EC9A-C1AD-4CBD-A2C9-05C522D75A6D}" type="slidenum">
              <a:rPr lang="fr-FR" altLang="en-US" smtClean="0"/>
              <a:pPr/>
              <a:t>10</a:t>
            </a:fld>
            <a:endParaRPr lang="fr-FR" altLang="en-US" smtClean="0"/>
          </a:p>
        </p:txBody>
      </p:sp>
      <p:sp>
        <p:nvSpPr>
          <p:cNvPr id="5" name="Espace réservé du pied de page 4"/>
          <p:cNvSpPr>
            <a:spLocks noGrp="1"/>
          </p:cNvSpPr>
          <p:nvPr>
            <p:ph type="ftr" sz="quarter" idx="11"/>
          </p:nvPr>
        </p:nvSpPr>
        <p:spPr>
          <a:xfrm>
            <a:off x="3124200" y="6245225"/>
            <a:ext cx="2887663" cy="476250"/>
          </a:xfrm>
        </p:spPr>
        <p:txBody>
          <a:bodyPr/>
          <a:lstStyle/>
          <a:p>
            <a:pPr>
              <a:defRPr/>
            </a:pPr>
            <a:endParaRPr lang="fr-FR" dirty="0"/>
          </a:p>
        </p:txBody>
      </p:sp>
      <p:sp>
        <p:nvSpPr>
          <p:cNvPr id="12293"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539750" y="1628775"/>
            <a:ext cx="8253413" cy="4267200"/>
          </a:xfrm>
        </p:spPr>
        <p:txBody>
          <a:bodyPr/>
          <a:lstStyle/>
          <a:p>
            <a:pPr>
              <a:buFont typeface="Wingdings" pitchFamily="2" charset="2"/>
              <a:buNone/>
            </a:pPr>
            <a:r>
              <a:rPr lang="fr-FR" altLang="en-US" sz="2000" smtClean="0"/>
              <a:t> </a:t>
            </a:r>
          </a:p>
          <a:p>
            <a:pPr>
              <a:buFont typeface="Wingdings" pitchFamily="2" charset="2"/>
              <a:buNone/>
            </a:pPr>
            <a:endParaRPr lang="fr-FR" altLang="en-US" sz="2000" smtClean="0"/>
          </a:p>
          <a:p>
            <a:pPr>
              <a:buFont typeface="Wingdings" pitchFamily="2" charset="2"/>
              <a:buNone/>
            </a:pPr>
            <a:endParaRPr lang="fr-FR" altLang="en-US" sz="2000" smtClean="0"/>
          </a:p>
          <a:p>
            <a:pPr>
              <a:buFont typeface="Wingdings" pitchFamily="2" charset="2"/>
              <a:buNone/>
            </a:pPr>
            <a:endParaRPr lang="fr-FR" altLang="en-US" sz="2000" smtClean="0"/>
          </a:p>
        </p:txBody>
      </p:sp>
      <p:sp>
        <p:nvSpPr>
          <p:cNvPr id="13315" name="Espace réservé du numéro de diapositive 3"/>
          <p:cNvSpPr>
            <a:spLocks noGrp="1"/>
          </p:cNvSpPr>
          <p:nvPr>
            <p:ph type="sldNum" sz="quarter" idx="12"/>
          </p:nvPr>
        </p:nvSpPr>
        <p:spPr>
          <a:noFill/>
        </p:spPr>
        <p:txBody>
          <a:bodyPr/>
          <a:lstStyle/>
          <a:p>
            <a:fld id="{888FF67A-0CDE-417B-9203-ACBBA2FEF29B}" type="slidenum">
              <a:rPr lang="fr-FR" altLang="en-US" smtClean="0"/>
              <a:pPr/>
              <a:t>11</a:t>
            </a:fld>
            <a:endParaRPr lang="fr-FR" altLang="en-US" smtClean="0"/>
          </a:p>
        </p:txBody>
      </p:sp>
      <p:sp>
        <p:nvSpPr>
          <p:cNvPr id="5" name="Espace réservé du pied de page 4"/>
          <p:cNvSpPr>
            <a:spLocks noGrp="1"/>
          </p:cNvSpPr>
          <p:nvPr>
            <p:ph type="ftr" sz="quarter" idx="11"/>
          </p:nvPr>
        </p:nvSpPr>
        <p:spPr>
          <a:xfrm>
            <a:off x="3124200" y="6245225"/>
            <a:ext cx="2887663" cy="476250"/>
          </a:xfrm>
        </p:spPr>
        <p:txBody>
          <a:bodyPr/>
          <a:lstStyle/>
          <a:p>
            <a:pPr>
              <a:defRPr/>
            </a:pPr>
            <a:r>
              <a:rPr lang="fr-FR" dirty="0" smtClean="0"/>
              <a:t>Source: INSD/RIC VI</a:t>
            </a:r>
            <a:endParaRPr lang="fr-FR" dirty="0"/>
          </a:p>
        </p:txBody>
      </p:sp>
      <p:pic>
        <p:nvPicPr>
          <p:cNvPr id="13317" name="Picture 2"/>
          <p:cNvPicPr>
            <a:picLocks noChangeAspect="1" noChangeArrowheads="1"/>
          </p:cNvPicPr>
          <p:nvPr/>
        </p:nvPicPr>
        <p:blipFill>
          <a:blip r:embed="rId3" cstate="print"/>
          <a:srcRect/>
          <a:stretch>
            <a:fillRect/>
          </a:stretch>
        </p:blipFill>
        <p:spPr bwMode="auto">
          <a:xfrm>
            <a:off x="327025" y="2060575"/>
            <a:ext cx="8104188" cy="4176713"/>
          </a:xfrm>
          <a:prstGeom prst="rect">
            <a:avLst/>
          </a:prstGeom>
          <a:noFill/>
          <a:ln w="9525">
            <a:noFill/>
            <a:miter lim="800000"/>
            <a:headEnd/>
            <a:tailEnd/>
          </a:ln>
        </p:spPr>
      </p:pic>
      <p:sp>
        <p:nvSpPr>
          <p:cNvPr id="13318"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numéro de diapositive 3"/>
          <p:cNvSpPr>
            <a:spLocks noGrp="1"/>
          </p:cNvSpPr>
          <p:nvPr>
            <p:ph type="sldNum" sz="quarter" idx="12"/>
          </p:nvPr>
        </p:nvSpPr>
        <p:spPr>
          <a:noFill/>
        </p:spPr>
        <p:txBody>
          <a:bodyPr/>
          <a:lstStyle/>
          <a:p>
            <a:fld id="{30A63250-DD43-4F83-B931-9BD509F372BA}" type="slidenum">
              <a:rPr lang="fr-FR" altLang="en-US" smtClean="0"/>
              <a:pPr/>
              <a:t>12</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14340" name="Espace réservé du contenu 5"/>
          <p:cNvSpPr>
            <a:spLocks noGrp="1"/>
          </p:cNvSpPr>
          <p:nvPr>
            <p:ph idx="1"/>
          </p:nvPr>
        </p:nvSpPr>
        <p:spPr>
          <a:xfrm>
            <a:off x="566738" y="1752600"/>
            <a:ext cx="8037512" cy="4413250"/>
          </a:xfrm>
        </p:spPr>
        <p:txBody>
          <a:bodyPr/>
          <a:lstStyle/>
          <a:p>
            <a:pPr>
              <a:lnSpc>
                <a:spcPct val="80000"/>
              </a:lnSpc>
              <a:buFont typeface="Verdana" pitchFamily="34" charset="0"/>
              <a:buAutoNum type="arabicPeriod"/>
            </a:pPr>
            <a:r>
              <a:rPr lang="fr-FR" altLang="en-US" sz="2400" smtClean="0"/>
              <a:t>Indicateurs de performance économique</a:t>
            </a:r>
          </a:p>
          <a:p>
            <a:pPr lvl="1"/>
            <a:r>
              <a:rPr lang="fr-FR" altLang="en-US" sz="1800" b="1" smtClean="0">
                <a:ea typeface="MS PGothic" pitchFamily="34" charset="-128"/>
              </a:rPr>
              <a:t>Taux de croissance du chiffre d’affaires : </a:t>
            </a:r>
            <a:r>
              <a:rPr lang="fr-FR" altLang="en-US" sz="2000" smtClean="0"/>
              <a:t>l’augmentation du chiffre d’affaires entre deux périodes ; il donne la performance d’une entreprise, le rythme d’augmentation de son activité (en %). </a:t>
            </a:r>
          </a:p>
          <a:p>
            <a:pPr>
              <a:buFont typeface="Wingdings" pitchFamily="2" charset="2"/>
              <a:buNone/>
            </a:pPr>
            <a:r>
              <a:rPr lang="fr-FR" altLang="en-US" sz="2400" smtClean="0"/>
              <a:t>	</a:t>
            </a:r>
            <a:r>
              <a:rPr lang="fr-FR" altLang="en-US" sz="1800" smtClean="0"/>
              <a:t>	</a:t>
            </a:r>
            <a:r>
              <a:rPr lang="fr-FR" altLang="en-US" sz="1800" b="1" smtClean="0">
                <a:solidFill>
                  <a:srgbClr val="7030A0"/>
                </a:solidFill>
              </a:rPr>
              <a:t>100 x (CHAT</a:t>
            </a:r>
            <a:r>
              <a:rPr lang="fr-FR" altLang="en-US" sz="1800" b="1" baseline="-25000" smtClean="0">
                <a:solidFill>
                  <a:srgbClr val="7030A0"/>
                </a:solidFill>
              </a:rPr>
              <a:t>(n)</a:t>
            </a:r>
            <a:r>
              <a:rPr lang="fr-FR" altLang="en-US" sz="1800" b="1" smtClean="0">
                <a:solidFill>
                  <a:srgbClr val="7030A0"/>
                </a:solidFill>
              </a:rPr>
              <a:t> – CAHT</a:t>
            </a:r>
            <a:r>
              <a:rPr lang="fr-FR" altLang="en-US" sz="1800" b="1" baseline="-25000" smtClean="0">
                <a:solidFill>
                  <a:srgbClr val="7030A0"/>
                </a:solidFill>
              </a:rPr>
              <a:t>(n-1)</a:t>
            </a:r>
            <a:r>
              <a:rPr lang="fr-FR" altLang="en-US" sz="1800" b="1" smtClean="0">
                <a:solidFill>
                  <a:srgbClr val="7030A0"/>
                </a:solidFill>
              </a:rPr>
              <a:t>)/ CAHT</a:t>
            </a:r>
            <a:r>
              <a:rPr lang="fr-FR" altLang="en-US" sz="1800" b="1" baseline="-25000" smtClean="0">
                <a:solidFill>
                  <a:srgbClr val="7030A0"/>
                </a:solidFill>
              </a:rPr>
              <a:t>(n-1)</a:t>
            </a:r>
          </a:p>
          <a:p>
            <a:pPr lvl="1">
              <a:buFont typeface="Wingdings" pitchFamily="2" charset="2"/>
              <a:buChar char="§"/>
            </a:pPr>
            <a:r>
              <a:rPr lang="fr-FR" altLang="en-US" sz="1800" b="1" smtClean="0">
                <a:ea typeface="MS PGothic" pitchFamily="34" charset="-128"/>
              </a:rPr>
              <a:t>Taux de croissance annuel moyen du chiffre d’affaires </a:t>
            </a:r>
            <a:r>
              <a:rPr lang="fr-FR" altLang="en-US" sz="2000" b="1" smtClean="0"/>
              <a:t>: </a:t>
            </a:r>
            <a:r>
              <a:rPr lang="fr-FR" altLang="en-US" sz="2000" b="1" smtClean="0">
                <a:solidFill>
                  <a:srgbClr val="7030A0"/>
                </a:solidFill>
              </a:rPr>
              <a:t>il permet de situer sur le moyen/long terme, la dynamique de croissance de l’activité</a:t>
            </a:r>
          </a:p>
          <a:p>
            <a:pPr>
              <a:buFont typeface="Wingdings" pitchFamily="2" charset="2"/>
              <a:buNone/>
            </a:pPr>
            <a:r>
              <a:rPr lang="fr-FR" altLang="en-US" sz="1800" b="1" smtClean="0">
                <a:solidFill>
                  <a:srgbClr val="7030A0"/>
                </a:solidFill>
              </a:rPr>
              <a:t>	</a:t>
            </a:r>
            <a:r>
              <a:rPr lang="pt-BR" altLang="en-US" sz="1800" b="1" smtClean="0">
                <a:solidFill>
                  <a:srgbClr val="7030A0"/>
                </a:solidFill>
              </a:rPr>
              <a:t> 	</a:t>
            </a:r>
            <a:r>
              <a:rPr lang="pt-BR" altLang="en-US" sz="1800" b="1" smtClean="0"/>
              <a:t>100 x [(CAHT</a:t>
            </a:r>
            <a:r>
              <a:rPr lang="pt-BR" altLang="en-US" sz="1800" b="1" baseline="-25000" smtClean="0"/>
              <a:t>n</a:t>
            </a:r>
            <a:r>
              <a:rPr lang="pt-BR" altLang="en-US" sz="1800" b="1" smtClean="0"/>
              <a:t>/ CAHT</a:t>
            </a:r>
            <a:r>
              <a:rPr lang="pt-BR" altLang="en-US" sz="1800" b="1" baseline="-25000" smtClean="0"/>
              <a:t>0</a:t>
            </a:r>
            <a:r>
              <a:rPr lang="pt-BR" altLang="en-US" sz="1800" b="1" smtClean="0"/>
              <a:t>)</a:t>
            </a:r>
            <a:r>
              <a:rPr lang="pt-BR" altLang="en-US" sz="1800" b="1" baseline="30000" smtClean="0"/>
              <a:t>(1/n)</a:t>
            </a:r>
            <a:r>
              <a:rPr lang="pt-BR" altLang="en-US" sz="1800" b="1" smtClean="0"/>
              <a:t>-1]</a:t>
            </a:r>
            <a:endParaRPr lang="fr-FR" altLang="en-US" sz="1800" b="1" smtClean="0">
              <a:solidFill>
                <a:srgbClr val="7030A0"/>
              </a:solidFill>
            </a:endParaRPr>
          </a:p>
          <a:p>
            <a:endParaRPr lang="fr-FR" altLang="en-US" smtClean="0"/>
          </a:p>
        </p:txBody>
      </p:sp>
      <p:sp>
        <p:nvSpPr>
          <p:cNvPr id="14341"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p:txBody>
          <a:bodyPr/>
          <a:lstStyle/>
          <a:p>
            <a:pPr>
              <a:lnSpc>
                <a:spcPct val="80000"/>
              </a:lnSpc>
              <a:buFont typeface="Verdana" pitchFamily="34" charset="0"/>
              <a:buAutoNum type="arabicPeriod"/>
            </a:pPr>
            <a:r>
              <a:rPr lang="fr-FR" altLang="en-US" sz="2400" smtClean="0"/>
              <a:t>Indicateurs de performance économique</a:t>
            </a:r>
          </a:p>
          <a:p>
            <a:pPr>
              <a:lnSpc>
                <a:spcPct val="80000"/>
              </a:lnSpc>
              <a:buFont typeface="Wingdings" pitchFamily="2" charset="2"/>
              <a:buNone/>
            </a:pPr>
            <a:endParaRPr lang="fr-FR" altLang="en-US" sz="2000" b="1" smtClean="0"/>
          </a:p>
          <a:p>
            <a:pPr>
              <a:lnSpc>
                <a:spcPct val="80000"/>
              </a:lnSpc>
              <a:buFont typeface="Wingdings" pitchFamily="2" charset="2"/>
              <a:buNone/>
            </a:pPr>
            <a:r>
              <a:rPr lang="fr-FR" altLang="en-US" sz="2000" b="1" smtClean="0"/>
              <a:t>Taux de croissance du chiffre d’affaires :</a:t>
            </a:r>
          </a:p>
          <a:p>
            <a:pPr>
              <a:lnSpc>
                <a:spcPct val="80000"/>
              </a:lnSpc>
              <a:buFont typeface="Wingdings" pitchFamily="2" charset="2"/>
              <a:buNone/>
            </a:pPr>
            <a:endParaRPr lang="fr-FR" altLang="en-US" sz="2000" smtClean="0"/>
          </a:p>
          <a:p>
            <a:pPr>
              <a:lnSpc>
                <a:spcPct val="80000"/>
              </a:lnSpc>
              <a:buFont typeface="Wingdings" pitchFamily="2" charset="2"/>
              <a:buNone/>
            </a:pPr>
            <a:r>
              <a:rPr lang="fr-FR" altLang="en-US" sz="2000" b="1" smtClean="0">
                <a:solidFill>
                  <a:srgbClr val="FF0000"/>
                </a:solidFill>
              </a:rPr>
              <a:t>Exemple: pour la branche « Textiles » =+</a:t>
            </a:r>
            <a:r>
              <a:rPr lang="fr-FR" altLang="en-US" sz="2000" smtClean="0"/>
              <a:t>14,1% en 2011 par rapport 2010.</a:t>
            </a:r>
          </a:p>
          <a:p>
            <a:pPr>
              <a:lnSpc>
                <a:spcPct val="80000"/>
              </a:lnSpc>
              <a:buFont typeface="Wingdings" pitchFamily="2" charset="2"/>
              <a:buNone/>
            </a:pPr>
            <a:endParaRPr lang="fr-FR" altLang="en-US" sz="2000" smtClean="0"/>
          </a:p>
          <a:p>
            <a:pPr>
              <a:lnSpc>
                <a:spcPct val="80000"/>
              </a:lnSpc>
              <a:buFont typeface="Wingdings" pitchFamily="2" charset="2"/>
              <a:buNone/>
            </a:pPr>
            <a:r>
              <a:rPr lang="fr-FR" altLang="en-US" sz="2000" b="1" smtClean="0"/>
              <a:t>Taux de croissance annuel moyen du chiffre d’affaires</a:t>
            </a:r>
            <a:endParaRPr lang="fr-FR" altLang="en-US" sz="2000" b="1" smtClean="0">
              <a:solidFill>
                <a:srgbClr val="FF0000"/>
              </a:solidFill>
            </a:endParaRPr>
          </a:p>
          <a:p>
            <a:pPr>
              <a:lnSpc>
                <a:spcPct val="80000"/>
              </a:lnSpc>
              <a:buFont typeface="Wingdings" pitchFamily="2" charset="2"/>
              <a:buNone/>
            </a:pPr>
            <a:r>
              <a:rPr lang="fr-FR" altLang="en-US" sz="2000" b="1" smtClean="0">
                <a:solidFill>
                  <a:srgbClr val="FF0000"/>
                </a:solidFill>
              </a:rPr>
              <a:t>Exemple: pour la branche « Textiles » =+</a:t>
            </a:r>
            <a:r>
              <a:rPr lang="fr-FR" altLang="en-US" sz="2000" smtClean="0"/>
              <a:t>4,5% par an sur la période 2003-2011</a:t>
            </a:r>
          </a:p>
          <a:p>
            <a:pPr>
              <a:lnSpc>
                <a:spcPct val="80000"/>
              </a:lnSpc>
              <a:buFont typeface="Wingdings" pitchFamily="2" charset="2"/>
              <a:buNone/>
            </a:pPr>
            <a:endParaRPr lang="fr-FR" altLang="en-US" sz="2400" smtClean="0"/>
          </a:p>
        </p:txBody>
      </p:sp>
      <p:sp>
        <p:nvSpPr>
          <p:cNvPr id="15363" name="Espace réservé du numéro de diapositive 3"/>
          <p:cNvSpPr>
            <a:spLocks noGrp="1"/>
          </p:cNvSpPr>
          <p:nvPr>
            <p:ph type="sldNum" sz="quarter" idx="12"/>
          </p:nvPr>
        </p:nvSpPr>
        <p:spPr>
          <a:noFill/>
        </p:spPr>
        <p:txBody>
          <a:bodyPr/>
          <a:lstStyle/>
          <a:p>
            <a:fld id="{7275A661-CEAB-4B94-9F2B-6A3A90E859AC}" type="slidenum">
              <a:rPr lang="fr-FR" altLang="en-US" smtClean="0"/>
              <a:pPr/>
              <a:t>13</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15365"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p:txBody>
          <a:bodyPr/>
          <a:lstStyle/>
          <a:p>
            <a:pPr>
              <a:lnSpc>
                <a:spcPct val="80000"/>
              </a:lnSpc>
              <a:buFontTx/>
              <a:buNone/>
            </a:pPr>
            <a:endParaRPr lang="fr-FR" altLang="en-US" sz="2400" smtClean="0"/>
          </a:p>
        </p:txBody>
      </p:sp>
      <p:sp>
        <p:nvSpPr>
          <p:cNvPr id="16387" name="Espace réservé du numéro de diapositive 3"/>
          <p:cNvSpPr>
            <a:spLocks noGrp="1"/>
          </p:cNvSpPr>
          <p:nvPr>
            <p:ph type="sldNum" sz="quarter" idx="12"/>
          </p:nvPr>
        </p:nvSpPr>
        <p:spPr>
          <a:noFill/>
        </p:spPr>
        <p:txBody>
          <a:bodyPr/>
          <a:lstStyle/>
          <a:p>
            <a:fld id="{76B8ED0A-753F-4B06-AD26-9FE5B3146B03}" type="slidenum">
              <a:rPr lang="fr-FR" altLang="en-US" smtClean="0"/>
              <a:pPr/>
              <a:t>14</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pic>
        <p:nvPicPr>
          <p:cNvPr id="16389" name="Picture 6"/>
          <p:cNvPicPr>
            <a:picLocks noChangeAspect="1" noChangeArrowheads="1"/>
          </p:cNvPicPr>
          <p:nvPr/>
        </p:nvPicPr>
        <p:blipFill>
          <a:blip r:embed="rId3" cstate="print"/>
          <a:srcRect/>
          <a:stretch>
            <a:fillRect/>
          </a:stretch>
        </p:blipFill>
        <p:spPr bwMode="auto">
          <a:xfrm>
            <a:off x="468313" y="1628775"/>
            <a:ext cx="8207375" cy="4392613"/>
          </a:xfrm>
          <a:prstGeom prst="rect">
            <a:avLst/>
          </a:prstGeom>
          <a:noFill/>
          <a:ln w="9525">
            <a:noFill/>
            <a:miter lim="800000"/>
            <a:headEnd/>
            <a:tailEnd/>
          </a:ln>
        </p:spPr>
      </p:pic>
      <p:sp>
        <p:nvSpPr>
          <p:cNvPr id="16390"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566738" y="1752600"/>
            <a:ext cx="8253412" cy="4267200"/>
          </a:xfrm>
        </p:spPr>
        <p:txBody>
          <a:bodyPr/>
          <a:lstStyle/>
          <a:p>
            <a:pPr>
              <a:lnSpc>
                <a:spcPct val="80000"/>
              </a:lnSpc>
              <a:buFont typeface="Verdana" pitchFamily="34" charset="0"/>
              <a:buAutoNum type="arabicPeriod"/>
            </a:pPr>
            <a:r>
              <a:rPr lang="fr-FR" altLang="en-US" sz="2400" smtClean="0"/>
              <a:t>Indicateurs de performance économique</a:t>
            </a:r>
          </a:p>
          <a:p>
            <a:pPr lvl="1"/>
            <a:r>
              <a:rPr lang="fr-FR" altLang="en-US" sz="2000" b="1" smtClean="0"/>
              <a:t>Top 20 des entreprises en terme de chiffre d’affaires:</a:t>
            </a:r>
            <a:r>
              <a:rPr lang="fr-FR" altLang="en-US" sz="2000" smtClean="0"/>
              <a:t> il donne le classement par ordre d’importance décroissance, des entreprises selon le critère du chiffre d’affaires. Il informe sur l’importance du volume commercial</a:t>
            </a:r>
          </a:p>
          <a:p>
            <a:pPr>
              <a:buFont typeface="Wingdings" pitchFamily="2" charset="2"/>
              <a:buNone/>
            </a:pPr>
            <a:r>
              <a:rPr lang="fr-FR" altLang="en-US" sz="2000" smtClean="0"/>
              <a:t>		Exemple: dans la situation du RSE 2010</a:t>
            </a:r>
          </a:p>
          <a:p>
            <a:pPr>
              <a:spcBef>
                <a:spcPct val="0"/>
              </a:spcBef>
              <a:buFont typeface="Wingdings" pitchFamily="2" charset="2"/>
              <a:buNone/>
            </a:pPr>
            <a:r>
              <a:rPr lang="fr-FR" altLang="en-US" sz="2000" b="1" smtClean="0">
                <a:solidFill>
                  <a:srgbClr val="7030A0"/>
                </a:solidFill>
              </a:rPr>
              <a:t>N°1=Société nationale Burkinabé d'hydrocarbures </a:t>
            </a:r>
          </a:p>
          <a:p>
            <a:pPr>
              <a:spcBef>
                <a:spcPct val="0"/>
              </a:spcBef>
              <a:buFont typeface="Wingdings" pitchFamily="2" charset="2"/>
              <a:buNone/>
            </a:pPr>
            <a:r>
              <a:rPr lang="fr-FR" altLang="en-US" sz="2000" b="1" smtClean="0">
                <a:solidFill>
                  <a:srgbClr val="7030A0"/>
                </a:solidFill>
              </a:rPr>
              <a:t>N°10= Burkina &amp; Shell</a:t>
            </a:r>
          </a:p>
          <a:p>
            <a:pPr>
              <a:spcBef>
                <a:spcPct val="0"/>
              </a:spcBef>
              <a:buFont typeface="Wingdings" pitchFamily="2" charset="2"/>
              <a:buNone/>
            </a:pPr>
            <a:r>
              <a:rPr lang="fr-FR" altLang="en-US" sz="2000" b="1" smtClean="0">
                <a:solidFill>
                  <a:srgbClr val="7030A0"/>
                </a:solidFill>
              </a:rPr>
              <a:t>N°20=Telecel Faso </a:t>
            </a:r>
          </a:p>
          <a:p>
            <a:pPr>
              <a:buFont typeface="Wingdings" pitchFamily="2" charset="2"/>
              <a:buNone/>
            </a:pPr>
            <a:r>
              <a:rPr lang="fr-FR" altLang="en-US" sz="2400" b="1" smtClean="0">
                <a:solidFill>
                  <a:srgbClr val="7030A0"/>
                </a:solidFill>
                <a:latin typeface="Agency FB" pitchFamily="34" charset="0"/>
              </a:rPr>
              <a:t>Attention!!! Ce classement par le chiffre d’affaires peut être bouleversé si on choisit un autre indicateur de performance tel que le résultat net </a:t>
            </a:r>
          </a:p>
          <a:p>
            <a:pPr>
              <a:buFont typeface="Wingdings" pitchFamily="2" charset="2"/>
              <a:buNone/>
            </a:pPr>
            <a:r>
              <a:rPr lang="fr-FR" altLang="en-US" sz="2400" b="1" smtClean="0">
                <a:solidFill>
                  <a:srgbClr val="7030A0"/>
                </a:solidFill>
              </a:rPr>
              <a:t> </a:t>
            </a:r>
          </a:p>
          <a:p>
            <a:pPr>
              <a:buFont typeface="Wingdings" pitchFamily="2" charset="2"/>
              <a:buNone/>
            </a:pPr>
            <a:endParaRPr lang="fr-FR" altLang="en-US" sz="2400" b="1" smtClean="0">
              <a:solidFill>
                <a:srgbClr val="7030A0"/>
              </a:solidFill>
            </a:endParaRPr>
          </a:p>
          <a:p>
            <a:pPr>
              <a:buFont typeface="Wingdings" pitchFamily="2" charset="2"/>
              <a:buNone/>
            </a:pPr>
            <a:endParaRPr lang="fr-FR" altLang="en-US" sz="1800" b="1" smtClean="0">
              <a:solidFill>
                <a:srgbClr val="7030A0"/>
              </a:solidFill>
            </a:endParaRPr>
          </a:p>
        </p:txBody>
      </p:sp>
      <p:sp>
        <p:nvSpPr>
          <p:cNvPr id="17411" name="Espace réservé du numéro de diapositive 3"/>
          <p:cNvSpPr>
            <a:spLocks noGrp="1"/>
          </p:cNvSpPr>
          <p:nvPr>
            <p:ph type="sldNum" sz="quarter" idx="12"/>
          </p:nvPr>
        </p:nvSpPr>
        <p:spPr>
          <a:noFill/>
        </p:spPr>
        <p:txBody>
          <a:bodyPr/>
          <a:lstStyle/>
          <a:p>
            <a:fld id="{92BEFEB3-0BD5-4B42-B46B-C7A2F2A655BF}" type="slidenum">
              <a:rPr lang="fr-FR" altLang="en-US" smtClean="0"/>
              <a:pPr/>
              <a:t>15</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sp>
        <p:nvSpPr>
          <p:cNvPr id="17413" name="Titre 1"/>
          <p:cNvSpPr>
            <a:spLocks noGrp="1"/>
          </p:cNvSpPr>
          <p:nvPr>
            <p:ph type="title"/>
          </p:nvPr>
        </p:nvSpPr>
        <p:spPr>
          <a:xfrm>
            <a:off x="574675" y="304800"/>
            <a:ext cx="8001000" cy="820738"/>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endParaRPr lang="fr-FR" altLang="en-US" sz="3200" b="1" smtClean="0"/>
          </a:p>
        </p:txBody>
      </p:sp>
      <p:sp>
        <p:nvSpPr>
          <p:cNvPr id="18435" name="Rectangle 3"/>
          <p:cNvSpPr>
            <a:spLocks noGrp="1" noChangeArrowheads="1"/>
          </p:cNvSpPr>
          <p:nvPr>
            <p:ph type="body" idx="1"/>
          </p:nvPr>
        </p:nvSpPr>
        <p:spPr/>
        <p:txBody>
          <a:bodyPr/>
          <a:lstStyle/>
          <a:p>
            <a:pPr>
              <a:buFont typeface="Wingdings" pitchFamily="2" charset="2"/>
              <a:buNone/>
            </a:pPr>
            <a:r>
              <a:rPr lang="fr-FR" altLang="en-US" sz="2400" b="1" smtClean="0">
                <a:solidFill>
                  <a:srgbClr val="7030A0"/>
                </a:solidFill>
                <a:latin typeface="Agency FB" pitchFamily="34" charset="0"/>
              </a:rPr>
              <a:t> </a:t>
            </a:r>
          </a:p>
          <a:p>
            <a:pPr>
              <a:buFont typeface="Wingdings" pitchFamily="2" charset="2"/>
              <a:buNone/>
            </a:pPr>
            <a:r>
              <a:rPr lang="fr-FR" altLang="en-US" sz="2400" b="1" smtClean="0">
                <a:solidFill>
                  <a:srgbClr val="7030A0"/>
                </a:solidFill>
              </a:rPr>
              <a:t> </a:t>
            </a:r>
          </a:p>
          <a:p>
            <a:pPr>
              <a:buFont typeface="Wingdings" pitchFamily="2" charset="2"/>
              <a:buNone/>
            </a:pPr>
            <a:endParaRPr lang="fr-FR" altLang="en-US" sz="2400" b="1" smtClean="0">
              <a:solidFill>
                <a:srgbClr val="7030A0"/>
              </a:solidFill>
            </a:endParaRPr>
          </a:p>
          <a:p>
            <a:pPr>
              <a:buFont typeface="Wingdings" pitchFamily="2" charset="2"/>
              <a:buNone/>
            </a:pPr>
            <a:endParaRPr lang="fr-FR" altLang="en-US" sz="1800" b="1" smtClean="0">
              <a:solidFill>
                <a:srgbClr val="7030A0"/>
              </a:solidFill>
            </a:endParaRPr>
          </a:p>
        </p:txBody>
      </p:sp>
      <p:sp>
        <p:nvSpPr>
          <p:cNvPr id="18436" name="Espace réservé du numéro de diapositive 3"/>
          <p:cNvSpPr>
            <a:spLocks noGrp="1"/>
          </p:cNvSpPr>
          <p:nvPr>
            <p:ph type="sldNum" sz="quarter" idx="12"/>
          </p:nvPr>
        </p:nvSpPr>
        <p:spPr>
          <a:noFill/>
        </p:spPr>
        <p:txBody>
          <a:bodyPr/>
          <a:lstStyle/>
          <a:p>
            <a:fld id="{80432897-C04F-44BF-BFAF-F8EBC9DC8325}" type="slidenum">
              <a:rPr lang="fr-FR" altLang="en-US" smtClean="0"/>
              <a:pPr/>
              <a:t>16</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pic>
        <p:nvPicPr>
          <p:cNvPr id="18438" name="Picture 2"/>
          <p:cNvPicPr>
            <a:picLocks noChangeAspect="1" noChangeArrowheads="1"/>
          </p:cNvPicPr>
          <p:nvPr/>
        </p:nvPicPr>
        <p:blipFill>
          <a:blip r:embed="rId3" cstate="print"/>
          <a:srcRect/>
          <a:stretch>
            <a:fillRect/>
          </a:stretch>
        </p:blipFill>
        <p:spPr bwMode="auto">
          <a:xfrm>
            <a:off x="179388" y="404813"/>
            <a:ext cx="8496300" cy="581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p:txBody>
          <a:bodyPr/>
          <a:lstStyle/>
          <a:p>
            <a:pPr>
              <a:lnSpc>
                <a:spcPct val="80000"/>
              </a:lnSpc>
              <a:buFont typeface="Verdana" pitchFamily="34" charset="0"/>
              <a:buAutoNum type="arabicPeriod"/>
            </a:pPr>
            <a:r>
              <a:rPr lang="fr-FR" altLang="en-US" sz="2400" dirty="0" smtClean="0"/>
              <a:t>Indicateurs de performance économique</a:t>
            </a:r>
          </a:p>
          <a:p>
            <a:pPr lvl="1"/>
            <a:r>
              <a:rPr lang="fr-FR" altLang="en-US" sz="2000" b="1" dirty="0" smtClean="0"/>
              <a:t>Glissement annuel de l’IHPI :</a:t>
            </a:r>
            <a:r>
              <a:rPr lang="fr-FR" altLang="en-US" sz="2000" dirty="0" smtClean="0"/>
              <a:t> l’augmentation du volume de production entre deux périodes ; il donne la performance d’une branche, le rythme d’augmentation de sa production(en %). </a:t>
            </a:r>
          </a:p>
          <a:p>
            <a:pPr>
              <a:buFont typeface="Wingdings" pitchFamily="2" charset="2"/>
              <a:buNone/>
            </a:pPr>
            <a:r>
              <a:rPr lang="fr-FR" altLang="en-US" sz="2400" dirty="0" smtClean="0"/>
              <a:t>		</a:t>
            </a:r>
            <a:r>
              <a:rPr lang="fr-FR" altLang="en-US" sz="2400" b="1" dirty="0" smtClean="0">
                <a:solidFill>
                  <a:srgbClr val="7030A0"/>
                </a:solidFill>
              </a:rPr>
              <a:t>100 x (IHPI</a:t>
            </a:r>
            <a:r>
              <a:rPr lang="fr-FR" altLang="en-US" sz="2400" b="1" baseline="-25000" dirty="0" smtClean="0">
                <a:solidFill>
                  <a:srgbClr val="7030A0"/>
                </a:solidFill>
              </a:rPr>
              <a:t>(T)</a:t>
            </a:r>
            <a:r>
              <a:rPr lang="fr-FR" altLang="en-US" sz="2400" b="1" dirty="0" smtClean="0">
                <a:solidFill>
                  <a:srgbClr val="7030A0"/>
                </a:solidFill>
              </a:rPr>
              <a:t> – IHPI</a:t>
            </a:r>
            <a:r>
              <a:rPr lang="fr-FR" altLang="en-US" sz="2400" b="1" baseline="-25000" dirty="0" smtClean="0">
                <a:solidFill>
                  <a:srgbClr val="7030A0"/>
                </a:solidFill>
              </a:rPr>
              <a:t>(T-4)</a:t>
            </a:r>
            <a:r>
              <a:rPr lang="fr-FR" altLang="en-US" sz="2400" b="1" dirty="0" smtClean="0">
                <a:solidFill>
                  <a:srgbClr val="7030A0"/>
                </a:solidFill>
              </a:rPr>
              <a:t>)/ IHPI</a:t>
            </a:r>
            <a:r>
              <a:rPr lang="fr-FR" altLang="en-US" sz="2400" b="1" baseline="-25000" dirty="0" smtClean="0">
                <a:solidFill>
                  <a:srgbClr val="7030A0"/>
                </a:solidFill>
              </a:rPr>
              <a:t>(T-4)</a:t>
            </a:r>
          </a:p>
          <a:p>
            <a:pPr>
              <a:buFont typeface="Wingdings" pitchFamily="2" charset="2"/>
              <a:buNone/>
            </a:pPr>
            <a:endParaRPr lang="fr-FR" altLang="en-US" sz="1000" b="1" dirty="0" smtClean="0">
              <a:solidFill>
                <a:srgbClr val="7030A0"/>
              </a:solidFill>
            </a:endParaRPr>
          </a:p>
          <a:p>
            <a:pPr>
              <a:lnSpc>
                <a:spcPct val="80000"/>
              </a:lnSpc>
              <a:buFont typeface="Wingdings" pitchFamily="2" charset="2"/>
              <a:buNone/>
            </a:pPr>
            <a:r>
              <a:rPr lang="fr-FR" altLang="en-US" sz="2200" b="1" dirty="0" smtClean="0"/>
              <a:t>Exemple: </a:t>
            </a:r>
            <a:r>
              <a:rPr lang="fr-FR" altLang="en-US" sz="2000" b="1" dirty="0" smtClean="0"/>
              <a:t>pour la branche « INDUSTRIES DU VERRE, POTERIE ET MATERIAUX POUR LA CONSTRUCTION » =-20,9%  (2</a:t>
            </a:r>
            <a:r>
              <a:rPr lang="fr-FR" altLang="en-US" sz="2000" b="1" baseline="30000" dirty="0" smtClean="0"/>
              <a:t>ème</a:t>
            </a:r>
            <a:r>
              <a:rPr lang="fr-FR" altLang="en-US" sz="2000" b="1" dirty="0" smtClean="0"/>
              <a:t> Trimestre 2014)</a:t>
            </a:r>
          </a:p>
        </p:txBody>
      </p:sp>
      <p:sp>
        <p:nvSpPr>
          <p:cNvPr id="19459" name="Espace réservé du numéro de diapositive 3"/>
          <p:cNvSpPr>
            <a:spLocks noGrp="1"/>
          </p:cNvSpPr>
          <p:nvPr>
            <p:ph type="sldNum" sz="quarter" idx="12"/>
          </p:nvPr>
        </p:nvSpPr>
        <p:spPr>
          <a:noFill/>
        </p:spPr>
        <p:txBody>
          <a:bodyPr/>
          <a:lstStyle/>
          <a:p>
            <a:fld id="{55D738F2-7872-4D9C-8818-77341F39D9A9}" type="slidenum">
              <a:rPr lang="fr-FR" altLang="en-US" smtClean="0"/>
              <a:pPr/>
              <a:t>17</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19461"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fr-FR" altLang="en-US" sz="3200" b="1" smtClean="0"/>
          </a:p>
        </p:txBody>
      </p:sp>
      <p:sp>
        <p:nvSpPr>
          <p:cNvPr id="20483" name="Espace réservé du numéro de diapositive 3"/>
          <p:cNvSpPr>
            <a:spLocks noGrp="1"/>
          </p:cNvSpPr>
          <p:nvPr>
            <p:ph type="sldNum" sz="quarter" idx="12"/>
          </p:nvPr>
        </p:nvSpPr>
        <p:spPr>
          <a:noFill/>
        </p:spPr>
        <p:txBody>
          <a:bodyPr/>
          <a:lstStyle/>
          <a:p>
            <a:fld id="{7BE3D13B-2AC8-4DBE-85A3-967527195B5B}" type="slidenum">
              <a:rPr lang="fr-FR" altLang="en-US" smtClean="0"/>
              <a:pPr/>
              <a:t>18</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pic>
        <p:nvPicPr>
          <p:cNvPr id="20485" name="Picture 2"/>
          <p:cNvPicPr>
            <a:picLocks noGrp="1" noChangeAspect="1" noChangeArrowheads="1"/>
          </p:cNvPicPr>
          <p:nvPr>
            <p:ph idx="1"/>
          </p:nvPr>
        </p:nvPicPr>
        <p:blipFill>
          <a:blip r:embed="rId3" cstate="print"/>
          <a:srcRect/>
          <a:stretch>
            <a:fillRect/>
          </a:stretch>
        </p:blipFill>
        <p:spPr>
          <a:xfrm>
            <a:off x="179388" y="188913"/>
            <a:ext cx="8424862" cy="6192837"/>
          </a:xfr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566738" y="1752600"/>
            <a:ext cx="8469312" cy="4267200"/>
          </a:xfrm>
        </p:spPr>
        <p:txBody>
          <a:bodyPr/>
          <a:lstStyle/>
          <a:p>
            <a:pPr>
              <a:lnSpc>
                <a:spcPct val="80000"/>
              </a:lnSpc>
              <a:buFont typeface="Verdana" pitchFamily="34" charset="0"/>
              <a:buAutoNum type="arabicPeriod"/>
            </a:pPr>
            <a:r>
              <a:rPr lang="fr-FR" altLang="en-US" sz="2400" smtClean="0"/>
              <a:t>Indicateurs de performance économique</a:t>
            </a:r>
          </a:p>
          <a:p>
            <a:pPr lvl="1"/>
            <a:r>
              <a:rPr lang="fr-FR" altLang="en-US" sz="2000" b="1" smtClean="0"/>
              <a:t>Glissement annuel du solde d’opinions sur la production:</a:t>
            </a:r>
            <a:r>
              <a:rPr lang="fr-FR" altLang="en-US" sz="2000" smtClean="0"/>
              <a:t> il mesure la tendance à la hausse ou à la baisse en matière de création de richesse (en %).</a:t>
            </a:r>
          </a:p>
          <a:p>
            <a:pPr lvl="1">
              <a:buFont typeface="Wingdings" pitchFamily="2" charset="2"/>
              <a:buNone/>
            </a:pPr>
            <a:r>
              <a:rPr lang="fr-FR" altLang="en-US" sz="2000" smtClean="0"/>
              <a:t>Attention: l’évolution du solde d’opinion traduit de façon nuancée les mouvements de la conjoncture:</a:t>
            </a:r>
          </a:p>
          <a:p>
            <a:pPr lvl="1">
              <a:buFont typeface="Courier New" pitchFamily="49" charset="0"/>
              <a:buChar char="o"/>
            </a:pPr>
            <a:r>
              <a:rPr lang="fr-FR" altLang="en-US" sz="2000" smtClean="0"/>
              <a:t>Le solde augmente et reste positif: on parle d’accélération de l’activité</a:t>
            </a:r>
          </a:p>
          <a:p>
            <a:pPr lvl="1">
              <a:buFont typeface="Courier New" pitchFamily="49" charset="0"/>
              <a:buChar char="o"/>
            </a:pPr>
            <a:r>
              <a:rPr lang="fr-FR" altLang="en-US" sz="2000" smtClean="0"/>
              <a:t>Le solde diminue et reste positif: on parle de ralentissement du rythme de croissance</a:t>
            </a:r>
          </a:p>
          <a:p>
            <a:pPr lvl="1">
              <a:buFont typeface="Courier New" pitchFamily="49" charset="0"/>
              <a:buChar char="o"/>
            </a:pPr>
            <a:r>
              <a:rPr lang="fr-FR" altLang="en-US" sz="2000" smtClean="0"/>
              <a:t>Le solde négatif/positif à la période précédente, devient positif/négatif: on parle de reprise de la croissance ou de retournement de tendance</a:t>
            </a:r>
          </a:p>
          <a:p>
            <a:pPr lvl="1">
              <a:buFont typeface="Wingdings" pitchFamily="2" charset="2"/>
              <a:buNone/>
            </a:pPr>
            <a:endParaRPr lang="fr-FR" altLang="en-US" sz="2000" b="1" smtClean="0">
              <a:solidFill>
                <a:srgbClr val="FF0000"/>
              </a:solidFill>
            </a:endParaRPr>
          </a:p>
        </p:txBody>
      </p:sp>
      <p:sp>
        <p:nvSpPr>
          <p:cNvPr id="21507" name="Espace réservé du numéro de diapositive 3"/>
          <p:cNvSpPr>
            <a:spLocks noGrp="1"/>
          </p:cNvSpPr>
          <p:nvPr>
            <p:ph type="sldNum" sz="quarter" idx="12"/>
          </p:nvPr>
        </p:nvSpPr>
        <p:spPr>
          <a:noFill/>
        </p:spPr>
        <p:txBody>
          <a:bodyPr/>
          <a:lstStyle/>
          <a:p>
            <a:fld id="{D7FFF76D-55FF-4632-B4D3-18E420FEF4E8}" type="slidenum">
              <a:rPr lang="fr-FR" altLang="en-US" smtClean="0"/>
              <a:pPr/>
              <a:t>19</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pic>
        <p:nvPicPr>
          <p:cNvPr id="21509" name="Picture 6"/>
          <p:cNvPicPr>
            <a:picLocks noChangeAspect="1" noChangeArrowheads="1"/>
          </p:cNvPicPr>
          <p:nvPr/>
        </p:nvPicPr>
        <p:blipFill>
          <a:blip r:embed="rId3" cstate="print"/>
          <a:srcRect/>
          <a:stretch>
            <a:fillRect/>
          </a:stretch>
        </p:blipFill>
        <p:spPr bwMode="auto">
          <a:xfrm>
            <a:off x="611188" y="620713"/>
            <a:ext cx="7443787" cy="7445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404813"/>
            <a:ext cx="7961313" cy="1025525"/>
          </a:xfrm>
        </p:spPr>
        <p:txBody>
          <a:bodyPr/>
          <a:lstStyle/>
          <a:p>
            <a:pPr eaLnBrk="1" hangingPunct="1"/>
            <a:r>
              <a:rPr lang="fr-FR" altLang="fr-FR" sz="3000" smtClean="0"/>
              <a:t>Sommaire</a:t>
            </a:r>
          </a:p>
        </p:txBody>
      </p:sp>
      <p:sp>
        <p:nvSpPr>
          <p:cNvPr id="4099" name="Rectangle 3"/>
          <p:cNvSpPr>
            <a:spLocks noGrp="1" noChangeArrowheads="1"/>
          </p:cNvSpPr>
          <p:nvPr>
            <p:ph idx="1"/>
          </p:nvPr>
        </p:nvSpPr>
        <p:spPr>
          <a:xfrm>
            <a:off x="571500" y="1928813"/>
            <a:ext cx="8148638" cy="4267200"/>
          </a:xfrm>
        </p:spPr>
        <p:txBody>
          <a:bodyPr/>
          <a:lstStyle/>
          <a:p>
            <a:pPr eaLnBrk="1" hangingPunct="1">
              <a:lnSpc>
                <a:spcPct val="90000"/>
              </a:lnSpc>
              <a:buFont typeface="Wingdings" pitchFamily="2" charset="2"/>
              <a:buNone/>
            </a:pPr>
            <a:endParaRPr lang="fr-FR" altLang="fr-FR" sz="2400" b="1" smtClean="0">
              <a:solidFill>
                <a:srgbClr val="7030A0"/>
              </a:solidFill>
            </a:endParaRPr>
          </a:p>
          <a:p>
            <a:pPr eaLnBrk="1" hangingPunct="1">
              <a:lnSpc>
                <a:spcPct val="90000"/>
              </a:lnSpc>
              <a:buFont typeface="Wingdings" pitchFamily="2" charset="2"/>
              <a:buNone/>
            </a:pPr>
            <a:r>
              <a:rPr lang="fr-FR" altLang="fr-FR" sz="2400" b="1" smtClean="0">
                <a:solidFill>
                  <a:srgbClr val="7030A0"/>
                </a:solidFill>
              </a:rPr>
              <a:t>1. Pourquoi analyser les statistiques ?</a:t>
            </a:r>
          </a:p>
          <a:p>
            <a:pPr eaLnBrk="1" hangingPunct="1">
              <a:lnSpc>
                <a:spcPct val="90000"/>
              </a:lnSpc>
              <a:buFont typeface="Wingdings" pitchFamily="2" charset="2"/>
              <a:buNone/>
            </a:pPr>
            <a:endParaRPr lang="fr-FR" altLang="fr-FR" sz="2400" b="1" smtClean="0">
              <a:solidFill>
                <a:srgbClr val="7030A0"/>
              </a:solidFill>
            </a:endParaRPr>
          </a:p>
          <a:p>
            <a:pPr eaLnBrk="1" hangingPunct="1">
              <a:lnSpc>
                <a:spcPct val="90000"/>
              </a:lnSpc>
              <a:buFont typeface="Wingdings" pitchFamily="2" charset="2"/>
              <a:buNone/>
            </a:pPr>
            <a:r>
              <a:rPr lang="fr-FR" altLang="fr-FR" sz="2400" b="1" smtClean="0">
                <a:solidFill>
                  <a:srgbClr val="7030A0"/>
                </a:solidFill>
              </a:rPr>
              <a:t>2. Quelle est la démarche à suivre?</a:t>
            </a:r>
          </a:p>
          <a:p>
            <a:pPr eaLnBrk="1" hangingPunct="1">
              <a:lnSpc>
                <a:spcPct val="90000"/>
              </a:lnSpc>
              <a:buFont typeface="Wingdings" pitchFamily="2" charset="2"/>
              <a:buNone/>
            </a:pPr>
            <a:endParaRPr lang="fr-FR" altLang="fr-FR" sz="2400" b="1" smtClean="0">
              <a:solidFill>
                <a:srgbClr val="7030A0"/>
              </a:solidFill>
            </a:endParaRPr>
          </a:p>
          <a:p>
            <a:pPr eaLnBrk="1" hangingPunct="1">
              <a:lnSpc>
                <a:spcPct val="90000"/>
              </a:lnSpc>
              <a:buFont typeface="Wingdings" pitchFamily="2" charset="2"/>
              <a:buNone/>
            </a:pPr>
            <a:r>
              <a:rPr lang="fr-FR" altLang="fr-FR" sz="2400" b="1" smtClean="0">
                <a:solidFill>
                  <a:srgbClr val="7030A0"/>
                </a:solidFill>
              </a:rPr>
              <a:t>3. Contenu des publications</a:t>
            </a:r>
          </a:p>
          <a:p>
            <a:pPr eaLnBrk="1" hangingPunct="1">
              <a:lnSpc>
                <a:spcPct val="90000"/>
              </a:lnSpc>
              <a:buFont typeface="Wingdings" pitchFamily="2" charset="2"/>
              <a:buNone/>
            </a:pPr>
            <a:endParaRPr lang="fr-FR" altLang="fr-FR" sz="2400" b="1" smtClean="0">
              <a:solidFill>
                <a:srgbClr val="7030A0"/>
              </a:solidFill>
            </a:endParaRPr>
          </a:p>
          <a:p>
            <a:pPr eaLnBrk="1" hangingPunct="1">
              <a:lnSpc>
                <a:spcPct val="90000"/>
              </a:lnSpc>
              <a:buFont typeface="Wingdings" pitchFamily="2" charset="2"/>
              <a:buNone/>
            </a:pPr>
            <a:endParaRPr lang="fr-FR" altLang="fr-FR" sz="2400" b="1" smtClean="0">
              <a:solidFill>
                <a:srgbClr val="7030A0"/>
              </a:solidFill>
            </a:endParaRPr>
          </a:p>
          <a:p>
            <a:pPr>
              <a:lnSpc>
                <a:spcPct val="90000"/>
              </a:lnSpc>
              <a:buFontTx/>
              <a:buNone/>
            </a:pPr>
            <a:endParaRPr lang="fr-FR" altLang="fr-FR" sz="240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73C2F57E-7AAA-41DD-A6A8-8B08DF41478D}" type="slidenum">
              <a:rPr lang="fr-FR" altLang="fr-FR" smtClean="0"/>
              <a:pPr/>
              <a:t>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7291185F-5C10-4BA9-8425-CA195559FA99}" type="slidenum">
              <a:rPr lang="fr-FR" altLang="fr-FR" sz="1200"/>
              <a:pPr algn="r"/>
              <a:t>2</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p:txBody>
          <a:bodyPr/>
          <a:lstStyle/>
          <a:p>
            <a:pPr>
              <a:lnSpc>
                <a:spcPct val="80000"/>
              </a:lnSpc>
              <a:buFont typeface="Verdana" pitchFamily="34" charset="0"/>
              <a:buAutoNum type="arabicPeriod"/>
            </a:pPr>
            <a:r>
              <a:rPr lang="fr-FR" altLang="en-US" sz="2400" smtClean="0"/>
              <a:t>Indicateurs de performance économique </a:t>
            </a:r>
          </a:p>
          <a:p>
            <a:pPr lvl="1"/>
            <a:r>
              <a:rPr lang="fr-FR" altLang="en-US" sz="2000" b="1" smtClean="0"/>
              <a:t>Glissement annuel du solde d’opinions sur la production:</a:t>
            </a:r>
          </a:p>
          <a:p>
            <a:pPr lvl="1">
              <a:buFont typeface="Wingdings" pitchFamily="2" charset="2"/>
              <a:buNone/>
            </a:pPr>
            <a:r>
              <a:rPr lang="fr-FR" altLang="en-US" sz="2000" b="1" smtClean="0">
                <a:solidFill>
                  <a:srgbClr val="FF0000"/>
                </a:solidFill>
              </a:rPr>
              <a:t>Exemple: pour l’ensemble des entreprises</a:t>
            </a:r>
          </a:p>
          <a:p>
            <a:pPr lvl="1">
              <a:buFont typeface="Wingdings" pitchFamily="2" charset="2"/>
              <a:buNone/>
            </a:pPr>
            <a:r>
              <a:rPr lang="fr-FR" altLang="en-US" sz="2000" b="1" smtClean="0">
                <a:solidFill>
                  <a:srgbClr val="FF0000"/>
                </a:solidFill>
              </a:rPr>
              <a:t>Solde d’opinion sur l’évolution de la production:</a:t>
            </a:r>
          </a:p>
          <a:p>
            <a:pPr lvl="1">
              <a:buFont typeface="Wingdings" pitchFamily="2" charset="2"/>
              <a:buChar char="§"/>
            </a:pPr>
            <a:r>
              <a:rPr lang="fr-FR" altLang="en-US" sz="2000" b="1" smtClean="0">
                <a:solidFill>
                  <a:srgbClr val="FF0000"/>
                </a:solidFill>
              </a:rPr>
              <a:t>60,4% au 3</a:t>
            </a:r>
            <a:r>
              <a:rPr lang="fr-FR" altLang="en-US" sz="2000" b="1" baseline="30000" smtClean="0">
                <a:solidFill>
                  <a:srgbClr val="FF0000"/>
                </a:solidFill>
              </a:rPr>
              <a:t>ème</a:t>
            </a:r>
            <a:r>
              <a:rPr lang="fr-FR" altLang="en-US" sz="2000" b="1" smtClean="0">
                <a:solidFill>
                  <a:srgbClr val="FF0000"/>
                </a:solidFill>
              </a:rPr>
              <a:t> trimestre 2013</a:t>
            </a:r>
          </a:p>
          <a:p>
            <a:pPr lvl="1">
              <a:buFont typeface="Wingdings" pitchFamily="2" charset="2"/>
              <a:buChar char="§"/>
            </a:pPr>
            <a:r>
              <a:rPr lang="fr-FR" altLang="en-US" sz="2000" b="1" smtClean="0">
                <a:solidFill>
                  <a:srgbClr val="FF0000"/>
                </a:solidFill>
              </a:rPr>
              <a:t>59,9% au 4</a:t>
            </a:r>
            <a:r>
              <a:rPr lang="fr-FR" altLang="en-US" sz="2000" b="1" baseline="30000" smtClean="0">
                <a:solidFill>
                  <a:srgbClr val="FF0000"/>
                </a:solidFill>
              </a:rPr>
              <a:t>ème</a:t>
            </a:r>
            <a:r>
              <a:rPr lang="fr-FR" altLang="en-US" sz="2000" b="1" smtClean="0">
                <a:solidFill>
                  <a:srgbClr val="FF0000"/>
                </a:solidFill>
              </a:rPr>
              <a:t> trimestre 2013</a:t>
            </a:r>
          </a:p>
          <a:p>
            <a:pPr lvl="1">
              <a:buFont typeface="Wingdings" pitchFamily="2" charset="2"/>
              <a:buChar char="§"/>
            </a:pPr>
            <a:r>
              <a:rPr lang="fr-FR" altLang="en-US" sz="2000" b="1" smtClean="0">
                <a:solidFill>
                  <a:srgbClr val="FF0000"/>
                </a:solidFill>
              </a:rPr>
              <a:t>34,2% au 1</a:t>
            </a:r>
            <a:r>
              <a:rPr lang="fr-FR" altLang="en-US" sz="2000" b="1" baseline="30000" smtClean="0">
                <a:solidFill>
                  <a:srgbClr val="FF0000"/>
                </a:solidFill>
              </a:rPr>
              <a:t>er</a:t>
            </a:r>
            <a:r>
              <a:rPr lang="fr-FR" altLang="en-US" sz="2000" b="1" smtClean="0">
                <a:solidFill>
                  <a:srgbClr val="FF0000"/>
                </a:solidFill>
              </a:rPr>
              <a:t> trimestre 2014</a:t>
            </a:r>
          </a:p>
          <a:p>
            <a:pPr lvl="1">
              <a:buFont typeface="Wingdings" pitchFamily="2" charset="2"/>
              <a:buChar char="§"/>
            </a:pPr>
            <a:r>
              <a:rPr lang="fr-FR" altLang="en-US" sz="2000" b="1" smtClean="0">
                <a:solidFill>
                  <a:srgbClr val="FF0000"/>
                </a:solidFill>
              </a:rPr>
              <a:t>16,1% au 2</a:t>
            </a:r>
            <a:r>
              <a:rPr lang="fr-FR" altLang="en-US" sz="2000" b="1" baseline="30000" smtClean="0">
                <a:solidFill>
                  <a:srgbClr val="FF0000"/>
                </a:solidFill>
              </a:rPr>
              <a:t>ème</a:t>
            </a:r>
            <a:r>
              <a:rPr lang="fr-FR" altLang="en-US" sz="2000" b="1" smtClean="0">
                <a:solidFill>
                  <a:srgbClr val="FF0000"/>
                </a:solidFill>
              </a:rPr>
              <a:t> trimestre 2014</a:t>
            </a:r>
          </a:p>
          <a:p>
            <a:pPr lvl="1">
              <a:buFont typeface="Wingdings" pitchFamily="2" charset="2"/>
              <a:buNone/>
            </a:pPr>
            <a:r>
              <a:rPr lang="fr-FR" altLang="en-US" sz="2800" b="1" smtClean="0">
                <a:solidFill>
                  <a:srgbClr val="FF0000"/>
                </a:solidFill>
                <a:latin typeface="Perpetua" pitchFamily="18" charset="0"/>
              </a:rPr>
              <a:t>Fort ralentissement du rythme de croissance de l’économie au premier semestre 2014</a:t>
            </a:r>
          </a:p>
          <a:p>
            <a:pPr lvl="1">
              <a:buFont typeface="Wingdings" pitchFamily="2" charset="2"/>
              <a:buNone/>
            </a:pPr>
            <a:r>
              <a:rPr lang="fr-FR" altLang="en-US" sz="1600" b="1" smtClean="0">
                <a:solidFill>
                  <a:srgbClr val="FF0000"/>
                </a:solidFill>
              </a:rPr>
              <a:t> </a:t>
            </a:r>
          </a:p>
        </p:txBody>
      </p:sp>
      <p:sp>
        <p:nvSpPr>
          <p:cNvPr id="22531" name="Espace réservé du numéro de diapositive 3"/>
          <p:cNvSpPr>
            <a:spLocks noGrp="1"/>
          </p:cNvSpPr>
          <p:nvPr>
            <p:ph type="sldNum" sz="quarter" idx="12"/>
          </p:nvPr>
        </p:nvSpPr>
        <p:spPr>
          <a:noFill/>
        </p:spPr>
        <p:txBody>
          <a:bodyPr/>
          <a:lstStyle/>
          <a:p>
            <a:fld id="{76A7C305-02CC-4061-8BB4-CC47448E5F3C}" type="slidenum">
              <a:rPr lang="fr-FR" altLang="en-US" smtClean="0"/>
              <a:pPr/>
              <a:t>20</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sp>
        <p:nvSpPr>
          <p:cNvPr id="22533"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p:txBody>
          <a:bodyPr/>
          <a:lstStyle/>
          <a:p>
            <a:pPr lvl="1">
              <a:buFont typeface="Wingdings" pitchFamily="2" charset="2"/>
              <a:buNone/>
            </a:pPr>
            <a:r>
              <a:rPr lang="fr-FR" altLang="en-US" sz="1600" b="1" smtClean="0">
                <a:solidFill>
                  <a:srgbClr val="FF0000"/>
                </a:solidFill>
              </a:rPr>
              <a:t> </a:t>
            </a:r>
          </a:p>
        </p:txBody>
      </p:sp>
      <p:sp>
        <p:nvSpPr>
          <p:cNvPr id="23555" name="Espace réservé du numéro de diapositive 3"/>
          <p:cNvSpPr>
            <a:spLocks noGrp="1"/>
          </p:cNvSpPr>
          <p:nvPr>
            <p:ph type="sldNum" sz="quarter" idx="12"/>
          </p:nvPr>
        </p:nvSpPr>
        <p:spPr>
          <a:noFill/>
        </p:spPr>
        <p:txBody>
          <a:bodyPr/>
          <a:lstStyle/>
          <a:p>
            <a:fld id="{D57628E0-F971-4288-A9C7-E0DA37FE773C}" type="slidenum">
              <a:rPr lang="fr-FR" altLang="en-US" smtClean="0"/>
              <a:pPr/>
              <a:t>21</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graphicFrame>
        <p:nvGraphicFramePr>
          <p:cNvPr id="6" name="Graphique 5"/>
          <p:cNvGraphicFramePr/>
          <p:nvPr/>
        </p:nvGraphicFramePr>
        <p:xfrm>
          <a:off x="539552" y="2057400"/>
          <a:ext cx="7488831" cy="3819872"/>
        </p:xfrm>
        <a:graphic>
          <a:graphicData uri="http://schemas.openxmlformats.org/drawingml/2006/chart">
            <c:chart xmlns:c="http://schemas.openxmlformats.org/drawingml/2006/chart" xmlns:r="http://schemas.openxmlformats.org/officeDocument/2006/relationships" r:id="rId3"/>
          </a:graphicData>
        </a:graphic>
      </p:graphicFrame>
      <p:sp>
        <p:nvSpPr>
          <p:cNvPr id="23558" name="Titre 1"/>
          <p:cNvSpPr>
            <a:spLocks noGrp="1"/>
          </p:cNvSpPr>
          <p:nvPr>
            <p:ph type="title"/>
          </p:nvPr>
        </p:nvSpPr>
        <p:spPr>
          <a:xfrm>
            <a:off x="574675" y="304800"/>
            <a:ext cx="8001000" cy="747713"/>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323850" y="1752600"/>
            <a:ext cx="8569325" cy="4267200"/>
          </a:xfrm>
        </p:spPr>
        <p:txBody>
          <a:bodyPr/>
          <a:lstStyle/>
          <a:p>
            <a:pPr>
              <a:lnSpc>
                <a:spcPct val="80000"/>
              </a:lnSpc>
              <a:buFont typeface="Verdana" pitchFamily="34" charset="0"/>
              <a:buAutoNum type="arabicPeriod"/>
              <a:defRPr/>
            </a:pPr>
            <a:r>
              <a:rPr lang="fr-FR" altLang="en-US" sz="2000" dirty="0" smtClean="0"/>
              <a:t>Indicateurs de performance économique</a:t>
            </a:r>
          </a:p>
          <a:p>
            <a:pPr lvl="1">
              <a:defRPr/>
            </a:pPr>
            <a:r>
              <a:rPr lang="fr-FR" altLang="en-US" sz="2000" b="1" dirty="0" smtClean="0"/>
              <a:t>Glissement annuel du solde d’opinions sur l’emploi:</a:t>
            </a:r>
            <a:r>
              <a:rPr lang="fr-FR" altLang="en-US" sz="2000" dirty="0" smtClean="0"/>
              <a:t> il mesure la tendance à la hausse ou à la baisse en matière de création d’emploi (en %).</a:t>
            </a:r>
          </a:p>
          <a:p>
            <a:pPr lvl="1">
              <a:defRPr/>
            </a:pPr>
            <a:endParaRPr lang="fr-FR" altLang="en-US" sz="2000" dirty="0" smtClean="0"/>
          </a:p>
          <a:p>
            <a:pPr marL="0" lvl="1">
              <a:buFont typeface="Wingdings" pitchFamily="2" charset="2"/>
              <a:buNone/>
              <a:defRPr/>
            </a:pPr>
            <a:r>
              <a:rPr lang="fr-FR" altLang="en-US" sz="2000" dirty="0" smtClean="0"/>
              <a:t>Exemple: pour l’ensemble de l’ économie: +27,5% (2</a:t>
            </a:r>
            <a:r>
              <a:rPr lang="fr-FR" altLang="en-US" sz="2000" baseline="30000" dirty="0" smtClean="0"/>
              <a:t>ème</a:t>
            </a:r>
            <a:r>
              <a:rPr lang="fr-FR" altLang="en-US" sz="2000" dirty="0" smtClean="0"/>
              <a:t> T2014)</a:t>
            </a:r>
          </a:p>
          <a:p>
            <a:pPr marL="0" lvl="1">
              <a:buFont typeface="Wingdings" pitchFamily="2" charset="2"/>
              <a:buNone/>
              <a:defRPr/>
            </a:pPr>
            <a:r>
              <a:rPr lang="fr-FR" altLang="en-US" sz="2000" b="1" dirty="0" smtClean="0">
                <a:solidFill>
                  <a:srgbClr val="FF0000"/>
                </a:solidFill>
              </a:rPr>
              <a:t>On note une nette amélioration de la situation de l’emploi par rapport à 2013.</a:t>
            </a:r>
          </a:p>
          <a:p>
            <a:pPr lvl="1">
              <a:buFont typeface="Wingdings" pitchFamily="2" charset="2"/>
              <a:buNone/>
              <a:defRPr/>
            </a:pPr>
            <a:endParaRPr lang="fr-FR" altLang="en-US" sz="2000" b="1" dirty="0" smtClean="0">
              <a:solidFill>
                <a:srgbClr val="FF0000"/>
              </a:solidFill>
            </a:endParaRPr>
          </a:p>
        </p:txBody>
      </p:sp>
      <p:sp>
        <p:nvSpPr>
          <p:cNvPr id="24579" name="Espace réservé du numéro de diapositive 3"/>
          <p:cNvSpPr>
            <a:spLocks noGrp="1"/>
          </p:cNvSpPr>
          <p:nvPr>
            <p:ph type="sldNum" sz="quarter" idx="12"/>
          </p:nvPr>
        </p:nvSpPr>
        <p:spPr>
          <a:noFill/>
        </p:spPr>
        <p:txBody>
          <a:bodyPr/>
          <a:lstStyle/>
          <a:p>
            <a:fld id="{52E07031-3503-4759-935B-79C4BD97A9DC}" type="slidenum">
              <a:rPr lang="fr-FR" altLang="en-US" smtClean="0"/>
              <a:pPr/>
              <a:t>22</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24581"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endParaRPr lang="fr-FR" altLang="en-US" sz="3200" b="1" smtClean="0"/>
          </a:p>
        </p:txBody>
      </p:sp>
      <p:sp>
        <p:nvSpPr>
          <p:cNvPr id="25603" name="Rectangle 3"/>
          <p:cNvSpPr>
            <a:spLocks noGrp="1" noChangeArrowheads="1"/>
          </p:cNvSpPr>
          <p:nvPr>
            <p:ph type="body" idx="1"/>
          </p:nvPr>
        </p:nvSpPr>
        <p:spPr/>
        <p:txBody>
          <a:bodyPr/>
          <a:lstStyle/>
          <a:p>
            <a:pPr lvl="1">
              <a:buFont typeface="Wingdings" pitchFamily="2" charset="2"/>
              <a:buNone/>
            </a:pPr>
            <a:endParaRPr lang="fr-FR" altLang="en-US" sz="2000" b="1" smtClean="0">
              <a:solidFill>
                <a:srgbClr val="FF0000"/>
              </a:solidFill>
            </a:endParaRPr>
          </a:p>
        </p:txBody>
      </p:sp>
      <p:sp>
        <p:nvSpPr>
          <p:cNvPr id="25604" name="Espace réservé du numéro de diapositive 3"/>
          <p:cNvSpPr>
            <a:spLocks noGrp="1"/>
          </p:cNvSpPr>
          <p:nvPr>
            <p:ph type="sldNum" sz="quarter" idx="12"/>
          </p:nvPr>
        </p:nvSpPr>
        <p:spPr>
          <a:noFill/>
        </p:spPr>
        <p:txBody>
          <a:bodyPr/>
          <a:lstStyle/>
          <a:p>
            <a:fld id="{CC24FE24-130E-4DE2-ACC8-C0652F9593A5}" type="slidenum">
              <a:rPr lang="fr-FR" altLang="en-US" smtClean="0"/>
              <a:pPr/>
              <a:t>23</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pic>
        <p:nvPicPr>
          <p:cNvPr id="25606" name="Picture 2"/>
          <p:cNvPicPr>
            <a:picLocks noChangeAspect="1" noChangeArrowheads="1"/>
          </p:cNvPicPr>
          <p:nvPr/>
        </p:nvPicPr>
        <p:blipFill>
          <a:blip r:embed="rId3" cstate="print"/>
          <a:srcRect/>
          <a:stretch>
            <a:fillRect/>
          </a:stretch>
        </p:blipFill>
        <p:spPr bwMode="auto">
          <a:xfrm>
            <a:off x="323850" y="188913"/>
            <a:ext cx="8569325" cy="5992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p:txBody>
          <a:bodyPr/>
          <a:lstStyle/>
          <a:p>
            <a:pPr>
              <a:lnSpc>
                <a:spcPct val="80000"/>
              </a:lnSpc>
              <a:buFont typeface="Wingdings" pitchFamily="2" charset="2"/>
              <a:buNone/>
              <a:defRPr/>
            </a:pPr>
            <a:r>
              <a:rPr lang="fr-FR" altLang="en-US" sz="2400" dirty="0" smtClean="0">
                <a:solidFill>
                  <a:srgbClr val="FF0000"/>
                </a:solidFill>
              </a:rPr>
              <a:t>1. </a:t>
            </a:r>
            <a:r>
              <a:rPr lang="fr-FR" altLang="en-US" sz="2400" dirty="0" smtClean="0"/>
              <a:t>Indicateurs de performance économique</a:t>
            </a:r>
          </a:p>
          <a:p>
            <a:pPr lvl="1" algn="just">
              <a:defRPr/>
            </a:pPr>
            <a:r>
              <a:rPr lang="fr-FR" altLang="en-US" sz="2000" b="1" dirty="0" smtClean="0"/>
              <a:t>Efficacité économique:</a:t>
            </a:r>
            <a:r>
              <a:rPr lang="fr-FR" altLang="en-US" sz="2000" dirty="0" smtClean="0"/>
              <a:t> rapport de la valeur ajoutée à l’actif net immobilisé. Cet indicateur mesure la productivité du capital productif </a:t>
            </a:r>
          </a:p>
          <a:p>
            <a:pPr>
              <a:buFont typeface="Wingdings" pitchFamily="2" charset="2"/>
              <a:buNone/>
              <a:defRPr/>
            </a:pPr>
            <a:r>
              <a:rPr lang="fr-FR" altLang="en-US" sz="2000" dirty="0" smtClean="0"/>
              <a:t>(</a:t>
            </a:r>
            <a:r>
              <a:rPr lang="fr-FR" altLang="en-US" sz="2000" b="1" dirty="0" smtClean="0">
                <a:solidFill>
                  <a:srgbClr val="7030A0"/>
                </a:solidFill>
              </a:rPr>
              <a:t>Valeur ajoutée/Actif net immobilisé) x 100</a:t>
            </a:r>
          </a:p>
          <a:p>
            <a:pPr marL="0">
              <a:buFont typeface="Wingdings" pitchFamily="2" charset="2"/>
              <a:buNone/>
              <a:defRPr/>
            </a:pPr>
            <a:r>
              <a:rPr lang="fr-FR" altLang="en-US" sz="2000" b="1" dirty="0" smtClean="0">
                <a:solidFill>
                  <a:srgbClr val="7030A0"/>
                </a:solidFill>
              </a:rPr>
              <a:t>Exemple: ensemble des entreprises non financières du fichier DSF2010: 22,9%</a:t>
            </a:r>
          </a:p>
          <a:p>
            <a:pPr marL="0">
              <a:buFont typeface="Wingdings" pitchFamily="2" charset="2"/>
              <a:buNone/>
              <a:defRPr/>
            </a:pPr>
            <a:r>
              <a:rPr lang="fr-FR" altLang="en-US" sz="2000" b="1" dirty="0" smtClean="0">
                <a:solidFill>
                  <a:srgbClr val="7030A0"/>
                </a:solidFill>
              </a:rPr>
              <a:t>Attention!!! Ce chiffre est provisoire car des contraintes techniques pèsent encore sur le fichier DSF</a:t>
            </a:r>
          </a:p>
          <a:p>
            <a:pPr>
              <a:buFont typeface="Wingdings" pitchFamily="2" charset="2"/>
              <a:buNone/>
              <a:defRPr/>
            </a:pPr>
            <a:endParaRPr lang="fr-FR" altLang="en-US" sz="2400" b="1" dirty="0" smtClean="0">
              <a:solidFill>
                <a:srgbClr val="7030A0"/>
              </a:solidFill>
            </a:endParaRPr>
          </a:p>
          <a:p>
            <a:pPr>
              <a:buFont typeface="Wingdings" pitchFamily="2" charset="2"/>
              <a:buNone/>
              <a:defRPr/>
            </a:pPr>
            <a:endParaRPr lang="fr-FR" altLang="en-US" sz="2400" b="1" dirty="0" smtClean="0">
              <a:solidFill>
                <a:srgbClr val="7030A0"/>
              </a:solidFill>
            </a:endParaRPr>
          </a:p>
          <a:p>
            <a:pPr>
              <a:lnSpc>
                <a:spcPct val="80000"/>
              </a:lnSpc>
              <a:buFont typeface="Wingdings" pitchFamily="2" charset="2"/>
              <a:buNone/>
              <a:defRPr/>
            </a:pPr>
            <a:endParaRPr lang="fr-FR" altLang="en-US" sz="2400" dirty="0" smtClean="0"/>
          </a:p>
          <a:p>
            <a:pPr>
              <a:lnSpc>
                <a:spcPct val="80000"/>
              </a:lnSpc>
              <a:buFont typeface="Wingdings" pitchFamily="2" charset="2"/>
              <a:buNone/>
              <a:defRPr/>
            </a:pPr>
            <a:endParaRPr lang="fr-FR" altLang="en-US" sz="2400" dirty="0" smtClean="0"/>
          </a:p>
        </p:txBody>
      </p:sp>
      <p:sp>
        <p:nvSpPr>
          <p:cNvPr id="26627" name="Espace réservé du numéro de diapositive 3"/>
          <p:cNvSpPr>
            <a:spLocks noGrp="1"/>
          </p:cNvSpPr>
          <p:nvPr>
            <p:ph type="sldNum" sz="quarter" idx="12"/>
          </p:nvPr>
        </p:nvSpPr>
        <p:spPr>
          <a:noFill/>
        </p:spPr>
        <p:txBody>
          <a:bodyPr/>
          <a:lstStyle/>
          <a:p>
            <a:fld id="{F333B149-935F-485E-A92E-BA4DCB13FA1E}" type="slidenum">
              <a:rPr lang="fr-FR" altLang="en-US" smtClean="0"/>
              <a:pPr/>
              <a:t>24</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26629"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p:txBody>
          <a:bodyPr/>
          <a:lstStyle/>
          <a:p>
            <a:pPr>
              <a:lnSpc>
                <a:spcPct val="80000"/>
              </a:lnSpc>
              <a:buFont typeface="Wingdings" pitchFamily="2" charset="2"/>
              <a:buNone/>
            </a:pPr>
            <a:r>
              <a:rPr lang="fr-FR" altLang="en-US" sz="2400" smtClean="0"/>
              <a:t>2. Indicateurs de changements structurels; </a:t>
            </a:r>
          </a:p>
          <a:p>
            <a:pPr lvl="1"/>
            <a:r>
              <a:rPr lang="fr-FR" altLang="en-US" sz="2000" b="1" smtClean="0"/>
              <a:t>Taux d’accroissement du nombre d’entreprises: </a:t>
            </a:r>
            <a:r>
              <a:rPr lang="fr-FR" altLang="en-US" sz="2000" smtClean="0">
                <a:ea typeface="MS PGothic" pitchFamily="34" charset="-128"/>
              </a:rPr>
              <a:t>indique à quel rythme le tissu économique se densifie </a:t>
            </a:r>
          </a:p>
          <a:p>
            <a:pPr>
              <a:buFont typeface="Wingdings" pitchFamily="2" charset="2"/>
              <a:buNone/>
            </a:pPr>
            <a:r>
              <a:rPr lang="fr-FR" altLang="en-US" sz="2000" smtClean="0"/>
              <a:t>		100*(NE</a:t>
            </a:r>
            <a:r>
              <a:rPr lang="fr-FR" altLang="en-US" sz="2000" baseline="-25000" smtClean="0"/>
              <a:t>t</a:t>
            </a:r>
            <a:r>
              <a:rPr lang="fr-FR" altLang="en-US" sz="2000" smtClean="0"/>
              <a:t>-NE</a:t>
            </a:r>
            <a:r>
              <a:rPr lang="fr-FR" altLang="en-US" sz="2000" baseline="-25000" smtClean="0"/>
              <a:t>t-1</a:t>
            </a:r>
            <a:r>
              <a:rPr lang="fr-FR" altLang="en-US" sz="2000" smtClean="0"/>
              <a:t>)/ NE</a:t>
            </a:r>
            <a:r>
              <a:rPr lang="fr-FR" altLang="en-US" sz="2000" baseline="-25000" smtClean="0"/>
              <a:t>t-1</a:t>
            </a:r>
          </a:p>
          <a:p>
            <a:pPr>
              <a:buFont typeface="Wingdings" pitchFamily="2" charset="2"/>
              <a:buNone/>
            </a:pPr>
            <a:r>
              <a:rPr lang="fr-FR" altLang="en-US" sz="2000" smtClean="0"/>
              <a:t>Net=Nombre d’entreprises actives à la période t</a:t>
            </a:r>
          </a:p>
          <a:p>
            <a:pPr>
              <a:buFont typeface="Wingdings" pitchFamily="2" charset="2"/>
              <a:buNone/>
            </a:pPr>
            <a:r>
              <a:rPr lang="fr-FR" altLang="en-US" sz="2000" smtClean="0"/>
              <a:t>Exemple: pour le RSE: +38,0% en 2010.</a:t>
            </a:r>
          </a:p>
          <a:p>
            <a:pPr lvl="1">
              <a:buFont typeface="Wingdings" pitchFamily="2" charset="2"/>
              <a:buNone/>
            </a:pPr>
            <a:endParaRPr lang="fr-FR" altLang="en-US" sz="2400" b="1" smtClean="0">
              <a:solidFill>
                <a:srgbClr val="7030A0"/>
              </a:solidFill>
            </a:endParaRPr>
          </a:p>
        </p:txBody>
      </p:sp>
      <p:sp>
        <p:nvSpPr>
          <p:cNvPr id="27651" name="Espace réservé du numéro de diapositive 3"/>
          <p:cNvSpPr>
            <a:spLocks noGrp="1"/>
          </p:cNvSpPr>
          <p:nvPr>
            <p:ph type="sldNum" sz="quarter" idx="12"/>
          </p:nvPr>
        </p:nvSpPr>
        <p:spPr>
          <a:noFill/>
        </p:spPr>
        <p:txBody>
          <a:bodyPr/>
          <a:lstStyle/>
          <a:p>
            <a:fld id="{FD1C3E35-51B0-4894-A479-73A7C1ADB6A9}" type="slidenum">
              <a:rPr lang="fr-FR" altLang="en-US" smtClean="0"/>
              <a:pPr/>
              <a:t>25</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27653"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p:txBody>
          <a:bodyPr/>
          <a:lstStyle/>
          <a:p>
            <a:pPr>
              <a:lnSpc>
                <a:spcPct val="80000"/>
              </a:lnSpc>
              <a:buFont typeface="Wingdings" pitchFamily="2" charset="2"/>
              <a:buNone/>
            </a:pPr>
            <a:endParaRPr lang="fr-FR" altLang="fr-FR" sz="2400" b="1" smtClean="0">
              <a:solidFill>
                <a:srgbClr val="7030A0"/>
              </a:solidFill>
            </a:endParaRPr>
          </a:p>
          <a:p>
            <a:pPr lvl="1">
              <a:buFont typeface="Wingdings" pitchFamily="2" charset="2"/>
              <a:buNone/>
            </a:pPr>
            <a:endParaRPr lang="fr-FR" altLang="en-US" sz="2400" b="1" smtClean="0">
              <a:solidFill>
                <a:srgbClr val="7030A0"/>
              </a:solidFill>
            </a:endParaRPr>
          </a:p>
        </p:txBody>
      </p:sp>
      <p:sp>
        <p:nvSpPr>
          <p:cNvPr id="28675" name="Espace réservé du numéro de diapositive 3"/>
          <p:cNvSpPr>
            <a:spLocks noGrp="1"/>
          </p:cNvSpPr>
          <p:nvPr>
            <p:ph type="sldNum" sz="quarter" idx="12"/>
          </p:nvPr>
        </p:nvSpPr>
        <p:spPr>
          <a:noFill/>
        </p:spPr>
        <p:txBody>
          <a:bodyPr/>
          <a:lstStyle/>
          <a:p>
            <a:fld id="{4F6EA76C-7408-4079-B6CA-7EDB0FF415A0}" type="slidenum">
              <a:rPr lang="fr-FR" altLang="en-US" smtClean="0"/>
              <a:pPr/>
              <a:t>26</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pic>
        <p:nvPicPr>
          <p:cNvPr id="28677" name="Picture 2"/>
          <p:cNvPicPr>
            <a:picLocks noChangeAspect="1" noChangeArrowheads="1"/>
          </p:cNvPicPr>
          <p:nvPr/>
        </p:nvPicPr>
        <p:blipFill>
          <a:blip r:embed="rId3" cstate="print"/>
          <a:srcRect/>
          <a:stretch>
            <a:fillRect/>
          </a:stretch>
        </p:blipFill>
        <p:spPr bwMode="auto">
          <a:xfrm>
            <a:off x="684213" y="1557338"/>
            <a:ext cx="7991475" cy="4535487"/>
          </a:xfrm>
          <a:prstGeom prst="rect">
            <a:avLst/>
          </a:prstGeom>
          <a:noFill/>
          <a:ln w="9525">
            <a:noFill/>
            <a:miter lim="800000"/>
            <a:headEnd/>
            <a:tailEnd/>
          </a:ln>
        </p:spPr>
      </p:pic>
      <p:sp>
        <p:nvSpPr>
          <p:cNvPr id="28678"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p:txBody>
          <a:bodyPr/>
          <a:lstStyle/>
          <a:p>
            <a:pPr>
              <a:lnSpc>
                <a:spcPct val="80000"/>
              </a:lnSpc>
              <a:buFont typeface="Wingdings" pitchFamily="2" charset="2"/>
              <a:buNone/>
            </a:pPr>
            <a:r>
              <a:rPr lang="fr-FR" altLang="en-US" sz="2400" smtClean="0"/>
              <a:t>2. Indicateurs de changements structurels; </a:t>
            </a:r>
          </a:p>
          <a:p>
            <a:pPr lvl="1"/>
            <a:r>
              <a:rPr lang="fr-FR" altLang="en-US" sz="2000" b="1" smtClean="0"/>
              <a:t>Répartition du chiffre d’affaires par branche : </a:t>
            </a:r>
            <a:r>
              <a:rPr lang="fr-FR" altLang="en-US" sz="2000" smtClean="0"/>
              <a:t>donne le poids économique de chaque branche dans un secteur d’activité (en %) (ex. l’industrie).</a:t>
            </a:r>
          </a:p>
          <a:p>
            <a:pPr algn="ctr">
              <a:buFont typeface="Wingdings" pitchFamily="2" charset="2"/>
              <a:buNone/>
            </a:pPr>
            <a:r>
              <a:rPr lang="fr-FR" altLang="en-US" sz="2400" smtClean="0"/>
              <a:t>   </a:t>
            </a:r>
            <a:r>
              <a:rPr lang="fr-FR" altLang="en-US" sz="1800" smtClean="0"/>
              <a:t>Pi=</a:t>
            </a:r>
            <a:r>
              <a:rPr lang="fr-FR" altLang="en-US" sz="1800" b="1" smtClean="0">
                <a:solidFill>
                  <a:srgbClr val="7030A0"/>
                </a:solidFill>
              </a:rPr>
              <a:t>(Chiffre d’affaires branche i/ Chiffre d’affaires total des entreprises industrielles) X 100</a:t>
            </a:r>
          </a:p>
          <a:p>
            <a:pPr algn="ctr">
              <a:buFont typeface="Wingdings" pitchFamily="2" charset="2"/>
              <a:buNone/>
            </a:pPr>
            <a:endParaRPr lang="fr-FR" altLang="en-US" sz="1800" b="1" smtClean="0">
              <a:solidFill>
                <a:srgbClr val="7030A0"/>
              </a:solidFill>
            </a:endParaRPr>
          </a:p>
          <a:p>
            <a:pPr algn="ctr">
              <a:buFont typeface="Wingdings" pitchFamily="2" charset="2"/>
              <a:buNone/>
            </a:pPr>
            <a:r>
              <a:rPr lang="fr-FR" altLang="en-US" sz="1800" b="1" smtClean="0">
                <a:solidFill>
                  <a:srgbClr val="7030A0"/>
                </a:solidFill>
              </a:rPr>
              <a:t>Exemple pour la branche boissons: </a:t>
            </a:r>
          </a:p>
        </p:txBody>
      </p:sp>
      <p:sp>
        <p:nvSpPr>
          <p:cNvPr id="29699" name="Espace réservé du numéro de diapositive 3"/>
          <p:cNvSpPr>
            <a:spLocks noGrp="1"/>
          </p:cNvSpPr>
          <p:nvPr>
            <p:ph type="sldNum" sz="quarter" idx="12"/>
          </p:nvPr>
        </p:nvSpPr>
        <p:spPr>
          <a:noFill/>
        </p:spPr>
        <p:txBody>
          <a:bodyPr/>
          <a:lstStyle/>
          <a:p>
            <a:fld id="{BD0AC7FA-8362-4716-A073-A23328D6AFCE}" type="slidenum">
              <a:rPr lang="fr-FR" altLang="en-US" smtClean="0"/>
              <a:pPr/>
              <a:t>27</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graphicFrame>
        <p:nvGraphicFramePr>
          <p:cNvPr id="6" name="Tableau 5"/>
          <p:cNvGraphicFramePr>
            <a:graphicFrameLocks noGrp="1"/>
          </p:cNvGraphicFramePr>
          <p:nvPr/>
        </p:nvGraphicFramePr>
        <p:xfrm>
          <a:off x="1619250" y="4797425"/>
          <a:ext cx="6096000" cy="746125"/>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fr-FR" dirty="0" smtClean="0"/>
                        <a:t>2009</a:t>
                      </a:r>
                      <a:endParaRPr lang="fr-FR" dirty="0"/>
                    </a:p>
                  </a:txBody>
                  <a:tcPr/>
                </a:tc>
                <a:tc>
                  <a:txBody>
                    <a:bodyPr/>
                    <a:lstStyle/>
                    <a:p>
                      <a:pPr algn="ctr"/>
                      <a:r>
                        <a:rPr lang="fr-FR" dirty="0" smtClean="0"/>
                        <a:t>2010</a:t>
                      </a:r>
                      <a:endParaRPr lang="fr-FR" dirty="0"/>
                    </a:p>
                  </a:txBody>
                  <a:tcPr/>
                </a:tc>
                <a:tc>
                  <a:txBody>
                    <a:bodyPr/>
                    <a:lstStyle/>
                    <a:p>
                      <a:pPr algn="ctr"/>
                      <a:r>
                        <a:rPr lang="fr-FR" dirty="0" smtClean="0"/>
                        <a:t>2011</a:t>
                      </a:r>
                      <a:endParaRPr lang="fr-FR" dirty="0"/>
                    </a:p>
                  </a:txBody>
                  <a:tcPr/>
                </a:tc>
              </a:tr>
              <a:tr h="370840">
                <a:tc>
                  <a:txBody>
                    <a:bodyPr/>
                    <a:lstStyle/>
                    <a:p>
                      <a:pPr algn="ctr" fontAlgn="b"/>
                      <a:r>
                        <a:rPr lang="fr-FR" sz="2400" b="0" i="0" u="none" strike="noStrike" dirty="0" smtClean="0">
                          <a:solidFill>
                            <a:srgbClr val="000000"/>
                          </a:solidFill>
                          <a:latin typeface="Calibri"/>
                        </a:rPr>
                        <a:t>12,6%</a:t>
                      </a:r>
                      <a:endParaRPr lang="fr-FR" sz="2400" b="0" i="0" u="none" strike="noStrike" dirty="0">
                        <a:solidFill>
                          <a:srgbClr val="000000"/>
                        </a:solidFill>
                        <a:latin typeface="Calibri"/>
                      </a:endParaRPr>
                    </a:p>
                  </a:txBody>
                  <a:tcPr marL="9525" marR="9525" marT="9525" marB="0" anchor="b"/>
                </a:tc>
                <a:tc>
                  <a:txBody>
                    <a:bodyPr/>
                    <a:lstStyle/>
                    <a:p>
                      <a:pPr algn="ctr" fontAlgn="b"/>
                      <a:r>
                        <a:rPr lang="fr-FR" sz="2400" b="0" i="0" u="none" strike="noStrike" dirty="0" smtClean="0">
                          <a:solidFill>
                            <a:srgbClr val="000000"/>
                          </a:solidFill>
                          <a:latin typeface="Calibri"/>
                        </a:rPr>
                        <a:t>13,6%</a:t>
                      </a:r>
                      <a:endParaRPr lang="fr-FR" sz="2400" b="0" i="0" u="none" strike="noStrike" dirty="0">
                        <a:solidFill>
                          <a:srgbClr val="000000"/>
                        </a:solidFill>
                        <a:latin typeface="Calibri"/>
                      </a:endParaRPr>
                    </a:p>
                  </a:txBody>
                  <a:tcPr marL="9525" marR="9525" marT="9525" marB="0" anchor="b"/>
                </a:tc>
                <a:tc>
                  <a:txBody>
                    <a:bodyPr/>
                    <a:lstStyle/>
                    <a:p>
                      <a:pPr algn="ctr" fontAlgn="b"/>
                      <a:r>
                        <a:rPr lang="fr-FR" sz="2400" b="0" i="0" u="none" strike="noStrike" dirty="0" smtClean="0">
                          <a:solidFill>
                            <a:srgbClr val="000000"/>
                          </a:solidFill>
                          <a:latin typeface="Calibri"/>
                        </a:rPr>
                        <a:t>13,1%</a:t>
                      </a:r>
                      <a:endParaRPr lang="fr-FR" sz="2400" b="0" i="0" u="none" strike="noStrike" dirty="0">
                        <a:solidFill>
                          <a:srgbClr val="000000"/>
                        </a:solidFill>
                        <a:latin typeface="Calibri"/>
                      </a:endParaRPr>
                    </a:p>
                  </a:txBody>
                  <a:tcPr marL="9525" marR="9525" marT="9525" marB="0" anchor="b"/>
                </a:tc>
              </a:tr>
            </a:tbl>
          </a:graphicData>
        </a:graphic>
      </p:graphicFrame>
      <p:sp>
        <p:nvSpPr>
          <p:cNvPr id="29715" name="Titre 1"/>
          <p:cNvSpPr>
            <a:spLocks noGrp="1"/>
          </p:cNvSpPr>
          <p:nvPr>
            <p:ph type="title"/>
          </p:nvPr>
        </p:nvSpPr>
        <p:spPr>
          <a:xfrm>
            <a:off x="574675" y="304800"/>
            <a:ext cx="8001000" cy="747713"/>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p:txBody>
          <a:bodyPr/>
          <a:lstStyle/>
          <a:p>
            <a:pPr>
              <a:lnSpc>
                <a:spcPct val="80000"/>
              </a:lnSpc>
              <a:buFont typeface="Wingdings" pitchFamily="2" charset="2"/>
              <a:buNone/>
              <a:defRPr/>
            </a:pPr>
            <a:r>
              <a:rPr lang="fr-FR" altLang="en-US" sz="2400" dirty="0" smtClean="0"/>
              <a:t>2. Indicateurs de changements structurels; </a:t>
            </a:r>
          </a:p>
          <a:p>
            <a:pPr lvl="1">
              <a:defRPr/>
            </a:pPr>
            <a:r>
              <a:rPr lang="fr-FR" altLang="en-US" sz="1800" b="1" dirty="0" smtClean="0"/>
              <a:t>Variation du poids économique d’une branche : </a:t>
            </a:r>
            <a:r>
              <a:rPr lang="fr-FR" altLang="en-US" sz="1800" dirty="0" smtClean="0"/>
              <a:t>informe si la branche gagne en importance au fil du temps (en %) .</a:t>
            </a:r>
          </a:p>
          <a:p>
            <a:pPr algn="ctr">
              <a:buFont typeface="Wingdings" pitchFamily="2" charset="2"/>
              <a:buNone/>
              <a:defRPr/>
            </a:pPr>
            <a:r>
              <a:rPr lang="fr-FR" altLang="en-US" sz="1800" dirty="0" smtClean="0"/>
              <a:t>   Vi=Pi1-Pi0</a:t>
            </a:r>
            <a:endParaRPr lang="fr-FR" altLang="en-US" sz="1800" b="1" dirty="0" smtClean="0">
              <a:solidFill>
                <a:srgbClr val="7030A0"/>
              </a:solidFill>
            </a:endParaRPr>
          </a:p>
          <a:p>
            <a:pPr algn="ctr">
              <a:buFont typeface="Wingdings" pitchFamily="2" charset="2"/>
              <a:buNone/>
              <a:defRPr/>
            </a:pPr>
            <a:r>
              <a:rPr lang="fr-FR" altLang="en-US" sz="2000" b="1" dirty="0" smtClean="0">
                <a:solidFill>
                  <a:srgbClr val="7030A0"/>
                </a:solidFill>
              </a:rPr>
              <a:t>Exemple pour la branche boisson: </a:t>
            </a:r>
          </a:p>
          <a:p>
            <a:pPr algn="ctr">
              <a:buFont typeface="Wingdings" pitchFamily="2" charset="2"/>
              <a:buNone/>
              <a:defRPr/>
            </a:pPr>
            <a:r>
              <a:rPr lang="fr-FR" altLang="en-US" sz="2000" b="1" dirty="0" err="1" smtClean="0">
                <a:solidFill>
                  <a:srgbClr val="7030A0"/>
                </a:solidFill>
              </a:rPr>
              <a:t>Vboisson</a:t>
            </a:r>
            <a:r>
              <a:rPr lang="fr-FR" altLang="en-US" sz="2000" b="1" dirty="0" smtClean="0">
                <a:solidFill>
                  <a:srgbClr val="7030A0"/>
                </a:solidFill>
              </a:rPr>
              <a:t>=-0,5%</a:t>
            </a:r>
          </a:p>
          <a:p>
            <a:pPr algn="ctr">
              <a:buFont typeface="Wingdings" pitchFamily="2" charset="2"/>
              <a:buNone/>
              <a:defRPr/>
            </a:pPr>
            <a:r>
              <a:rPr lang="fr-FR" altLang="en-US" sz="2800" b="1" dirty="0" smtClean="0">
                <a:solidFill>
                  <a:srgbClr val="7030A0"/>
                </a:solidFill>
                <a:latin typeface="Garamond" pitchFamily="18" charset="0"/>
              </a:rPr>
              <a:t>La branche boisson a relativement perdu son importance en 2011</a:t>
            </a:r>
          </a:p>
          <a:p>
            <a:pPr marL="0">
              <a:buFont typeface="Wingdings" pitchFamily="2" charset="2"/>
              <a:buNone/>
              <a:defRPr/>
            </a:pPr>
            <a:r>
              <a:rPr lang="fr-FR" altLang="en-US" sz="2000" b="1" dirty="0" smtClean="0">
                <a:solidFill>
                  <a:srgbClr val="7030A0"/>
                </a:solidFill>
              </a:rPr>
              <a:t>Y a-t-il eu de changement structurel important pendant cette période?</a:t>
            </a:r>
          </a:p>
        </p:txBody>
      </p:sp>
      <p:sp>
        <p:nvSpPr>
          <p:cNvPr id="30723" name="Espace réservé du numéro de diapositive 3"/>
          <p:cNvSpPr>
            <a:spLocks noGrp="1"/>
          </p:cNvSpPr>
          <p:nvPr>
            <p:ph type="sldNum" sz="quarter" idx="12"/>
          </p:nvPr>
        </p:nvSpPr>
        <p:spPr>
          <a:noFill/>
        </p:spPr>
        <p:txBody>
          <a:bodyPr/>
          <a:lstStyle/>
          <a:p>
            <a:fld id="{C443C65E-DCC4-45DC-AF90-7684387D66C7}" type="slidenum">
              <a:rPr lang="fr-FR" altLang="en-US" smtClean="0"/>
              <a:pPr/>
              <a:t>28</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30725"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p:txBody>
          <a:bodyPr/>
          <a:lstStyle/>
          <a:p>
            <a:pPr>
              <a:lnSpc>
                <a:spcPct val="80000"/>
              </a:lnSpc>
              <a:buFont typeface="Wingdings" pitchFamily="2" charset="2"/>
              <a:buNone/>
              <a:defRPr/>
            </a:pPr>
            <a:r>
              <a:rPr lang="fr-FR" altLang="en-US" sz="2400" dirty="0" smtClean="0"/>
              <a:t>2. Indicateurs de changements structurels; </a:t>
            </a:r>
          </a:p>
          <a:p>
            <a:pPr lvl="1">
              <a:defRPr/>
            </a:pPr>
            <a:r>
              <a:rPr lang="fr-FR" altLang="en-US" sz="1800" b="1" dirty="0" smtClean="0"/>
              <a:t>Coefficient de changement structurel global de l’économie : </a:t>
            </a:r>
            <a:r>
              <a:rPr lang="fr-FR" altLang="en-US" sz="1800" dirty="0" smtClean="0"/>
              <a:t>informe si dans l’ensemble l’économie a connu un changement structurel significatif, moyen ou neutre (valeur de 0 à 1) .</a:t>
            </a:r>
          </a:p>
          <a:p>
            <a:pPr algn="ctr">
              <a:buFont typeface="Wingdings" pitchFamily="2" charset="2"/>
              <a:buNone/>
              <a:defRPr/>
            </a:pPr>
            <a:r>
              <a:rPr lang="fr-FR" altLang="en-US" sz="1800" dirty="0" smtClean="0"/>
              <a:t>  C=[(1/n)*∑(Pi1-Pi0)</a:t>
            </a:r>
            <a:r>
              <a:rPr lang="fr-FR" altLang="en-US" sz="1800" baseline="30000" dirty="0" smtClean="0"/>
              <a:t>2</a:t>
            </a:r>
            <a:r>
              <a:rPr lang="fr-FR" altLang="en-US" sz="1800" dirty="0" smtClean="0"/>
              <a:t>/(Pi1+Pi0)</a:t>
            </a:r>
            <a:r>
              <a:rPr lang="fr-FR" altLang="en-US" sz="1800" baseline="30000" dirty="0" smtClean="0"/>
              <a:t>2</a:t>
            </a:r>
            <a:r>
              <a:rPr lang="fr-FR" altLang="en-US" sz="1800" dirty="0" smtClean="0"/>
              <a:t>]</a:t>
            </a:r>
            <a:r>
              <a:rPr lang="fr-FR" altLang="en-US" sz="1800" baseline="30000" dirty="0" smtClean="0"/>
              <a:t>1/2</a:t>
            </a:r>
            <a:endParaRPr lang="fr-FR" altLang="en-US" sz="1800" dirty="0" smtClean="0"/>
          </a:p>
          <a:p>
            <a:pPr algn="ctr">
              <a:buFont typeface="Wingdings" pitchFamily="2" charset="2"/>
              <a:buNone/>
              <a:defRPr/>
            </a:pPr>
            <a:r>
              <a:rPr lang="fr-FR" altLang="en-US" sz="1800" b="1" dirty="0" smtClean="0">
                <a:solidFill>
                  <a:srgbClr val="7030A0"/>
                </a:solidFill>
              </a:rPr>
              <a:t>Exemple pour l’ensemble de l’industrie en 2011: </a:t>
            </a:r>
          </a:p>
          <a:p>
            <a:pPr algn="ctr">
              <a:buFont typeface="Wingdings" pitchFamily="2" charset="2"/>
              <a:buNone/>
              <a:defRPr/>
            </a:pPr>
            <a:r>
              <a:rPr lang="fr-FR" altLang="en-US" sz="1800" b="1" dirty="0" err="1" smtClean="0">
                <a:solidFill>
                  <a:srgbClr val="7030A0"/>
                </a:solidFill>
              </a:rPr>
              <a:t>Cindustrie</a:t>
            </a:r>
            <a:r>
              <a:rPr lang="fr-FR" altLang="en-US" sz="1800" b="1" dirty="0" smtClean="0">
                <a:solidFill>
                  <a:srgbClr val="7030A0"/>
                </a:solidFill>
              </a:rPr>
              <a:t>=</a:t>
            </a:r>
            <a:r>
              <a:rPr lang="fr-FR" altLang="en-US" sz="1800" dirty="0" smtClean="0"/>
              <a:t>0,1</a:t>
            </a:r>
            <a:r>
              <a:rPr lang="fr-FR" altLang="en-US" sz="1800" b="1" dirty="0" smtClean="0">
                <a:solidFill>
                  <a:srgbClr val="7030A0"/>
                </a:solidFill>
              </a:rPr>
              <a:t> </a:t>
            </a:r>
          </a:p>
          <a:p>
            <a:pPr marL="0">
              <a:buFont typeface="Wingdings" pitchFamily="2" charset="2"/>
              <a:buNone/>
              <a:defRPr/>
            </a:pPr>
            <a:r>
              <a:rPr lang="fr-FR" altLang="en-US" sz="1800" b="1" dirty="0" smtClean="0">
                <a:solidFill>
                  <a:srgbClr val="7030A0"/>
                </a:solidFill>
              </a:rPr>
              <a:t>La structure industrielle est restée globalement identique entre 2010 et 2011.</a:t>
            </a:r>
          </a:p>
        </p:txBody>
      </p:sp>
      <p:sp>
        <p:nvSpPr>
          <p:cNvPr id="31747" name="Espace réservé du numéro de diapositive 3"/>
          <p:cNvSpPr>
            <a:spLocks noGrp="1"/>
          </p:cNvSpPr>
          <p:nvPr>
            <p:ph type="sldNum" sz="quarter" idx="12"/>
          </p:nvPr>
        </p:nvSpPr>
        <p:spPr>
          <a:noFill/>
        </p:spPr>
        <p:txBody>
          <a:bodyPr/>
          <a:lstStyle/>
          <a:p>
            <a:fld id="{6D5DF068-D1D6-4207-93DF-64653A4E4A50}" type="slidenum">
              <a:rPr lang="fr-FR" altLang="en-US" smtClean="0"/>
              <a:pPr/>
              <a:t>29</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sp>
        <p:nvSpPr>
          <p:cNvPr id="31749"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marL="514350" indent="-514350" eaLnBrk="1" hangingPunct="1">
              <a:lnSpc>
                <a:spcPct val="90000"/>
              </a:lnSpc>
              <a:spcBef>
                <a:spcPct val="20000"/>
              </a:spcBef>
            </a:pPr>
            <a:r>
              <a:rPr lang="fr-FR" altLang="fr-FR" sz="2800" b="1" smtClean="0">
                <a:solidFill>
                  <a:srgbClr val="7030A0"/>
                </a:solidFill>
              </a:rPr>
              <a:t>1. Pourquoi analyser les statistiques ?</a:t>
            </a:r>
            <a:br>
              <a:rPr lang="fr-FR" altLang="fr-FR" sz="2800" b="1" smtClean="0">
                <a:solidFill>
                  <a:srgbClr val="7030A0"/>
                </a:solidFill>
              </a:rPr>
            </a:br>
            <a:endParaRPr lang="fr-FR" altLang="fr-FR" sz="3200" b="1" smtClean="0"/>
          </a:p>
        </p:txBody>
      </p:sp>
      <p:sp>
        <p:nvSpPr>
          <p:cNvPr id="20483" name="Rectangle 3"/>
          <p:cNvSpPr>
            <a:spLocks noGrp="1" noChangeArrowheads="1"/>
          </p:cNvSpPr>
          <p:nvPr>
            <p:ph type="body" idx="1"/>
          </p:nvPr>
        </p:nvSpPr>
        <p:spPr>
          <a:xfrm>
            <a:off x="611188" y="1773238"/>
            <a:ext cx="8001000" cy="4267200"/>
          </a:xfrm>
        </p:spPr>
        <p:txBody>
          <a:bodyPr/>
          <a:lstStyle/>
          <a:p>
            <a:pPr marL="0" indent="-609600">
              <a:buFont typeface="Wingdings" pitchFamily="2" charset="2"/>
              <a:buNone/>
              <a:defRPr/>
            </a:pPr>
            <a:r>
              <a:rPr lang="fr-FR" sz="2000" dirty="0" smtClean="0"/>
              <a:t>Les statistiques d’entreprises publiées renferment des nombreuses informations présentées généralement sous forme de tableaux et graphiques pas toujours faciles à comprendre. </a:t>
            </a:r>
          </a:p>
          <a:p>
            <a:pPr marL="609600" indent="-609600">
              <a:buFont typeface="Wingdings" pitchFamily="2" charset="2"/>
              <a:buNone/>
              <a:defRPr/>
            </a:pPr>
            <a:r>
              <a:rPr lang="fr-FR" sz="2000" dirty="0" smtClean="0"/>
              <a:t>Le décideur a besoin:</a:t>
            </a:r>
          </a:p>
          <a:p>
            <a:pPr marL="609600" indent="-609600">
              <a:defRPr/>
            </a:pPr>
            <a:r>
              <a:rPr lang="fr-FR" sz="2000" dirty="0" smtClean="0"/>
              <a:t>de synthétiser l’information contenue dans les tableaux;</a:t>
            </a:r>
          </a:p>
          <a:p>
            <a:pPr marL="609600" indent="-609600">
              <a:defRPr/>
            </a:pPr>
            <a:r>
              <a:rPr lang="fr-FR" sz="2000" dirty="0" smtClean="0"/>
              <a:t>de visualiser correctement l’information véhiculée par les graphiques.</a:t>
            </a:r>
          </a:p>
          <a:p>
            <a:pPr marL="0" indent="-609600">
              <a:buFontTx/>
              <a:buNone/>
              <a:defRPr/>
            </a:pPr>
            <a:r>
              <a:rPr lang="fr-FR" sz="2000" dirty="0" smtClean="0"/>
              <a:t>A partir des statistiques produites on doit pouvoir produire une information utile à la prise de décision</a:t>
            </a:r>
            <a:endParaRPr lang="fr-FR" sz="2000" dirty="0"/>
          </a:p>
        </p:txBody>
      </p:sp>
      <p:sp>
        <p:nvSpPr>
          <p:cNvPr id="5124" name="Espace réservé du numéro de diapositive 3"/>
          <p:cNvSpPr>
            <a:spLocks noGrp="1"/>
          </p:cNvSpPr>
          <p:nvPr>
            <p:ph type="sldNum" sz="quarter" idx="12"/>
          </p:nvPr>
        </p:nvSpPr>
        <p:spPr>
          <a:noFill/>
        </p:spPr>
        <p:txBody>
          <a:bodyPr/>
          <a:lstStyle/>
          <a:p>
            <a:fld id="{7A8C0BCA-0CD8-4A21-98D9-3AAEF35C0573}" type="slidenum">
              <a:rPr lang="fr-FR" altLang="en-US" smtClean="0"/>
              <a:pPr/>
              <a:t>3</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 calcmode="lin" valueType="num">
                                      <p:cBhvr additive="base">
                                        <p:cTn id="17"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0483">
                                            <p:txEl>
                                              <p:pRg st="3" end="3"/>
                                            </p:txEl>
                                          </p:spTgt>
                                        </p:tgtEl>
                                        <p:attrNameLst>
                                          <p:attrName>style.visibility</p:attrName>
                                        </p:attrNameLst>
                                      </p:cBhvr>
                                      <p:to>
                                        <p:strVal val="visible"/>
                                      </p:to>
                                    </p:set>
                                    <p:anim calcmode="lin" valueType="num">
                                      <p:cBhvr additive="base">
                                        <p:cTn id="23" dur="500" fill="hold"/>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0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0483">
                                            <p:txEl>
                                              <p:pRg st="4" end="4"/>
                                            </p:txEl>
                                          </p:spTgt>
                                        </p:tgtEl>
                                        <p:attrNameLst>
                                          <p:attrName>style.visibility</p:attrName>
                                        </p:attrNameLst>
                                      </p:cBhvr>
                                      <p:to>
                                        <p:strVal val="visible"/>
                                      </p:to>
                                    </p:set>
                                    <p:anim calcmode="lin" valueType="num">
                                      <p:cBhvr additive="base">
                                        <p:cTn id="29" dur="500" fill="hold"/>
                                        <p:tgtEl>
                                          <p:spTgt spid="2048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48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p:txBody>
          <a:bodyPr/>
          <a:lstStyle/>
          <a:p>
            <a:pPr>
              <a:lnSpc>
                <a:spcPct val="80000"/>
              </a:lnSpc>
              <a:buFont typeface="Wingdings" pitchFamily="2" charset="2"/>
              <a:buNone/>
            </a:pPr>
            <a:r>
              <a:rPr lang="fr-FR" altLang="en-US" sz="2400" dirty="0" smtClean="0"/>
              <a:t>2. Indicateurs de changements structurels; </a:t>
            </a:r>
          </a:p>
          <a:p>
            <a:pPr lvl="1"/>
            <a:r>
              <a:rPr lang="fr-FR" altLang="en-US" sz="2000" b="1" dirty="0" smtClean="0"/>
              <a:t>Répartition spatiale des entreprises: </a:t>
            </a:r>
            <a:r>
              <a:rPr lang="fr-FR" altLang="en-US" sz="2000" dirty="0" smtClean="0"/>
              <a:t>informe sur l’implantation territoriale des entreprises</a:t>
            </a:r>
            <a:endParaRPr lang="fr-FR" altLang="en-US" sz="2000" b="1" dirty="0" smtClean="0"/>
          </a:p>
          <a:p>
            <a:pPr>
              <a:buFont typeface="Wingdings" pitchFamily="2" charset="2"/>
              <a:buNone/>
            </a:pPr>
            <a:r>
              <a:rPr lang="fr-FR" altLang="en-US" sz="3200" dirty="0" smtClean="0"/>
              <a:t>		 </a:t>
            </a:r>
            <a:r>
              <a:rPr lang="fr-FR" altLang="en-US" sz="2000" dirty="0" smtClean="0"/>
              <a:t>(</a:t>
            </a:r>
            <a:r>
              <a:rPr lang="fr-FR" altLang="en-US" sz="2000" dirty="0" err="1" smtClean="0"/>
              <a:t>NE</a:t>
            </a:r>
            <a:r>
              <a:rPr lang="fr-FR" altLang="en-US" sz="2000" baseline="-25000" dirty="0" err="1" smtClean="0"/>
              <a:t>t,régioni</a:t>
            </a:r>
            <a:r>
              <a:rPr lang="fr-FR" altLang="en-US" sz="2000" dirty="0" smtClean="0"/>
              <a:t>/ </a:t>
            </a:r>
            <a:r>
              <a:rPr lang="fr-FR" altLang="en-US" sz="2000" dirty="0" err="1" smtClean="0"/>
              <a:t>NE</a:t>
            </a:r>
            <a:r>
              <a:rPr lang="fr-FR" altLang="en-US" sz="2000" baseline="-25000" dirty="0" err="1" smtClean="0"/>
              <a:t>t,total</a:t>
            </a:r>
            <a:r>
              <a:rPr lang="fr-FR" altLang="en-US" sz="2000" dirty="0" smtClean="0"/>
              <a:t>)*100</a:t>
            </a:r>
          </a:p>
          <a:p>
            <a:pPr>
              <a:buFont typeface="Wingdings" pitchFamily="2" charset="2"/>
              <a:buNone/>
            </a:pPr>
            <a:r>
              <a:rPr lang="fr-FR" altLang="en-US" sz="2000" dirty="0" smtClean="0"/>
              <a:t>NE=Nombre d’entreprises actives à la période t</a:t>
            </a:r>
          </a:p>
          <a:p>
            <a:pPr>
              <a:buFont typeface="Wingdings" pitchFamily="2" charset="2"/>
              <a:buNone/>
            </a:pPr>
            <a:endParaRPr lang="fr-FR" altLang="en-US" sz="2000" dirty="0" smtClean="0"/>
          </a:p>
          <a:p>
            <a:pPr>
              <a:buFont typeface="Wingdings" pitchFamily="2" charset="2"/>
              <a:buNone/>
            </a:pPr>
            <a:r>
              <a:rPr lang="fr-FR" altLang="en-US" sz="2000" dirty="0" smtClean="0"/>
              <a:t>Exemple: pour la région des CASCADES: 1,2% en 2010.</a:t>
            </a:r>
          </a:p>
          <a:p>
            <a:pPr lvl="1">
              <a:buFont typeface="Wingdings" pitchFamily="2" charset="2"/>
              <a:buNone/>
            </a:pPr>
            <a:endParaRPr lang="fr-FR" altLang="en-US" sz="2000" b="1" dirty="0" smtClean="0">
              <a:solidFill>
                <a:srgbClr val="7030A0"/>
              </a:solidFill>
            </a:endParaRPr>
          </a:p>
        </p:txBody>
      </p:sp>
      <p:sp>
        <p:nvSpPr>
          <p:cNvPr id="32771" name="Espace réservé du numéro de diapositive 3"/>
          <p:cNvSpPr>
            <a:spLocks noGrp="1"/>
          </p:cNvSpPr>
          <p:nvPr>
            <p:ph type="sldNum" sz="quarter" idx="12"/>
          </p:nvPr>
        </p:nvSpPr>
        <p:spPr>
          <a:noFill/>
        </p:spPr>
        <p:txBody>
          <a:bodyPr/>
          <a:lstStyle/>
          <a:p>
            <a:fld id="{3269CEC5-3CCA-42BC-AC23-953AB1559E7C}" type="slidenum">
              <a:rPr lang="fr-FR" altLang="en-US" smtClean="0"/>
              <a:pPr/>
              <a:t>30</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sp>
        <p:nvSpPr>
          <p:cNvPr id="32773"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p:txBody>
          <a:bodyPr/>
          <a:lstStyle/>
          <a:p>
            <a:pPr lvl="1">
              <a:buFont typeface="Wingdings" pitchFamily="2" charset="2"/>
              <a:buNone/>
            </a:pPr>
            <a:endParaRPr lang="fr-FR" altLang="en-US" sz="2400" b="1" smtClean="0">
              <a:solidFill>
                <a:srgbClr val="7030A0"/>
              </a:solidFill>
            </a:endParaRPr>
          </a:p>
        </p:txBody>
      </p:sp>
      <p:sp>
        <p:nvSpPr>
          <p:cNvPr id="33795" name="Espace réservé du numéro de diapositive 3"/>
          <p:cNvSpPr>
            <a:spLocks noGrp="1"/>
          </p:cNvSpPr>
          <p:nvPr>
            <p:ph type="sldNum" sz="quarter" idx="12"/>
          </p:nvPr>
        </p:nvSpPr>
        <p:spPr>
          <a:noFill/>
        </p:spPr>
        <p:txBody>
          <a:bodyPr/>
          <a:lstStyle/>
          <a:p>
            <a:fld id="{C90698F6-4EBF-4A5E-B025-457C0FDA14EC}" type="slidenum">
              <a:rPr lang="fr-FR" altLang="en-US" smtClean="0"/>
              <a:pPr/>
              <a:t>31</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33797" name="Rectangle 5"/>
          <p:cNvSpPr>
            <a:spLocks noChangeArrowheads="1"/>
          </p:cNvSpPr>
          <p:nvPr/>
        </p:nvSpPr>
        <p:spPr bwMode="auto">
          <a:xfrm>
            <a:off x="3190875" y="3244850"/>
            <a:ext cx="2762250" cy="368300"/>
          </a:xfrm>
          <a:prstGeom prst="rect">
            <a:avLst/>
          </a:prstGeom>
          <a:noFill/>
          <a:ln w="9525">
            <a:noFill/>
            <a:miter lim="800000"/>
            <a:headEnd/>
            <a:tailEnd/>
          </a:ln>
        </p:spPr>
        <p:txBody>
          <a:bodyPr wrap="none">
            <a:spAutoFit/>
          </a:bodyPr>
          <a:lstStyle/>
          <a:p>
            <a:r>
              <a:rPr lang="fr-FR" altLang="en-US"/>
              <a:t>(NE</a:t>
            </a:r>
            <a:r>
              <a:rPr lang="fr-FR" altLang="en-US" baseline="-25000"/>
              <a:t>région </a:t>
            </a:r>
            <a:r>
              <a:rPr lang="fr-FR" altLang="en-US"/>
              <a:t>i/ NE</a:t>
            </a:r>
            <a:r>
              <a:rPr lang="fr-FR" altLang="en-US" baseline="-25000"/>
              <a:t>total</a:t>
            </a:r>
            <a:r>
              <a:rPr lang="fr-FR" altLang="en-US"/>
              <a:t>)*100</a:t>
            </a:r>
          </a:p>
        </p:txBody>
      </p:sp>
      <p:pic>
        <p:nvPicPr>
          <p:cNvPr id="33798" name="Picture 2"/>
          <p:cNvPicPr>
            <a:picLocks noChangeAspect="1" noChangeArrowheads="1"/>
          </p:cNvPicPr>
          <p:nvPr/>
        </p:nvPicPr>
        <p:blipFill>
          <a:blip r:embed="rId3" cstate="print"/>
          <a:srcRect/>
          <a:stretch>
            <a:fillRect/>
          </a:stretch>
        </p:blipFill>
        <p:spPr bwMode="auto">
          <a:xfrm>
            <a:off x="611188" y="1628775"/>
            <a:ext cx="7921625" cy="4705350"/>
          </a:xfrm>
          <a:prstGeom prst="rect">
            <a:avLst/>
          </a:prstGeom>
          <a:noFill/>
          <a:ln w="9525">
            <a:noFill/>
            <a:miter lim="800000"/>
            <a:headEnd/>
            <a:tailEnd/>
          </a:ln>
        </p:spPr>
      </p:pic>
      <p:sp>
        <p:nvSpPr>
          <p:cNvPr id="33799"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566738" y="1752600"/>
            <a:ext cx="8577262" cy="4267200"/>
          </a:xfrm>
        </p:spPr>
        <p:txBody>
          <a:bodyPr/>
          <a:lstStyle/>
          <a:p>
            <a:pPr>
              <a:lnSpc>
                <a:spcPct val="80000"/>
              </a:lnSpc>
              <a:buFont typeface="Wingdings" pitchFamily="2" charset="2"/>
              <a:buNone/>
            </a:pPr>
            <a:r>
              <a:rPr lang="fr-FR" altLang="en-US" sz="2400" smtClean="0"/>
              <a:t>2. Indicateurs de changements structurels; </a:t>
            </a:r>
          </a:p>
          <a:p>
            <a:pPr lvl="1"/>
            <a:r>
              <a:rPr lang="fr-FR" altLang="en-US" sz="2000" b="1" smtClean="0"/>
              <a:t>Evolution de la </a:t>
            </a:r>
            <a:r>
              <a:rPr lang="fr-FR" altLang="en-US" sz="2000" b="1" smtClean="0">
                <a:solidFill>
                  <a:srgbClr val="FF0000"/>
                </a:solidFill>
              </a:rPr>
              <a:t>charge</a:t>
            </a:r>
            <a:r>
              <a:rPr lang="fr-FR" altLang="en-US" sz="2000" b="1" smtClean="0"/>
              <a:t> de personnel: </a:t>
            </a:r>
            <a:r>
              <a:rPr lang="fr-FR" altLang="en-US" sz="2000" smtClean="0">
                <a:ea typeface="MS PGothic" pitchFamily="34" charset="-128"/>
              </a:rPr>
              <a:t>indique dans quelle proportion le chiffre d’affaires sert à payer les salaires. </a:t>
            </a:r>
          </a:p>
          <a:p>
            <a:pPr lvl="1">
              <a:buFont typeface="Wingdings" pitchFamily="2" charset="2"/>
              <a:buNone/>
            </a:pPr>
            <a:endParaRPr lang="fr-FR" altLang="en-US" sz="2000" smtClean="0"/>
          </a:p>
          <a:p>
            <a:pPr lvl="1">
              <a:buFont typeface="Wingdings" pitchFamily="2" charset="2"/>
              <a:buNone/>
            </a:pPr>
            <a:r>
              <a:rPr lang="fr-FR" altLang="en-US" sz="2000" smtClean="0"/>
              <a:t>(Charge salariale / Chiffre d’affaires)*100 </a:t>
            </a:r>
            <a:endParaRPr lang="fr-FR" altLang="en-US" sz="2000" b="1" smtClean="0"/>
          </a:p>
          <a:p>
            <a:pPr>
              <a:buFont typeface="Wingdings" pitchFamily="2" charset="2"/>
              <a:buNone/>
            </a:pPr>
            <a:r>
              <a:rPr lang="fr-FR" altLang="en-US" sz="2000" smtClean="0"/>
              <a:t>		Exemple: pour la branche textiles: 5,3% en 2009; 5,4% en 2010 et 3,8% en 2011.</a:t>
            </a:r>
          </a:p>
          <a:p>
            <a:pPr lvl="1">
              <a:buFont typeface="Wingdings" pitchFamily="2" charset="2"/>
              <a:buNone/>
            </a:pPr>
            <a:endParaRPr lang="fr-FR" altLang="en-US" sz="2400" b="1" smtClean="0">
              <a:solidFill>
                <a:srgbClr val="7030A0"/>
              </a:solidFill>
            </a:endParaRPr>
          </a:p>
        </p:txBody>
      </p:sp>
      <p:sp>
        <p:nvSpPr>
          <p:cNvPr id="34819" name="Espace réservé du numéro de diapositive 3"/>
          <p:cNvSpPr>
            <a:spLocks noGrp="1"/>
          </p:cNvSpPr>
          <p:nvPr>
            <p:ph type="sldNum" sz="quarter" idx="12"/>
          </p:nvPr>
        </p:nvSpPr>
        <p:spPr>
          <a:noFill/>
        </p:spPr>
        <p:txBody>
          <a:bodyPr/>
          <a:lstStyle/>
          <a:p>
            <a:fld id="{7C3E2EF6-B7AF-4930-9561-E2FA770392B3}" type="slidenum">
              <a:rPr lang="fr-FR" altLang="en-US" smtClean="0"/>
              <a:pPr/>
              <a:t>32</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34821"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1"/>
          </p:nvPr>
        </p:nvSpPr>
        <p:spPr>
          <a:xfrm>
            <a:off x="566738" y="1752600"/>
            <a:ext cx="8577262" cy="4267200"/>
          </a:xfrm>
        </p:spPr>
        <p:txBody>
          <a:bodyPr/>
          <a:lstStyle/>
          <a:p>
            <a:pPr lvl="1">
              <a:buFont typeface="Wingdings" pitchFamily="2" charset="2"/>
              <a:buNone/>
            </a:pPr>
            <a:endParaRPr lang="fr-FR" altLang="en-US" sz="2400" b="1" smtClean="0">
              <a:solidFill>
                <a:srgbClr val="7030A0"/>
              </a:solidFill>
            </a:endParaRPr>
          </a:p>
        </p:txBody>
      </p:sp>
      <p:sp>
        <p:nvSpPr>
          <p:cNvPr id="35843" name="Espace réservé du numéro de diapositive 3"/>
          <p:cNvSpPr>
            <a:spLocks noGrp="1"/>
          </p:cNvSpPr>
          <p:nvPr>
            <p:ph type="sldNum" sz="quarter" idx="12"/>
          </p:nvPr>
        </p:nvSpPr>
        <p:spPr>
          <a:noFill/>
        </p:spPr>
        <p:txBody>
          <a:bodyPr/>
          <a:lstStyle/>
          <a:p>
            <a:fld id="{4099A4B9-B016-4DFE-B55B-FD959B81E874}" type="slidenum">
              <a:rPr lang="fr-FR" altLang="en-US" smtClean="0"/>
              <a:pPr/>
              <a:t>33</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pic>
        <p:nvPicPr>
          <p:cNvPr id="35845" name="Picture 2"/>
          <p:cNvPicPr>
            <a:picLocks noChangeAspect="1" noChangeArrowheads="1"/>
          </p:cNvPicPr>
          <p:nvPr/>
        </p:nvPicPr>
        <p:blipFill>
          <a:blip r:embed="rId3" cstate="print"/>
          <a:srcRect/>
          <a:stretch>
            <a:fillRect/>
          </a:stretch>
        </p:blipFill>
        <p:spPr bwMode="auto">
          <a:xfrm>
            <a:off x="611188" y="1773238"/>
            <a:ext cx="8064500" cy="4284662"/>
          </a:xfrm>
          <a:prstGeom prst="rect">
            <a:avLst/>
          </a:prstGeom>
          <a:noFill/>
          <a:ln w="9525">
            <a:noFill/>
            <a:miter lim="800000"/>
            <a:headEnd/>
            <a:tailEnd/>
          </a:ln>
        </p:spPr>
      </p:pic>
      <p:sp>
        <p:nvSpPr>
          <p:cNvPr id="35846"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p:txBody>
          <a:bodyPr/>
          <a:lstStyle/>
          <a:p>
            <a:pPr>
              <a:lnSpc>
                <a:spcPct val="80000"/>
              </a:lnSpc>
              <a:buFont typeface="Wingdings" pitchFamily="2" charset="2"/>
              <a:buNone/>
            </a:pPr>
            <a:r>
              <a:rPr lang="fr-FR" altLang="en-US" sz="2400" smtClean="0"/>
              <a:t>3. Indicateurs de comportement des entreprises </a:t>
            </a:r>
          </a:p>
          <a:p>
            <a:pPr lvl="1" algn="just"/>
            <a:r>
              <a:rPr lang="fr-FR" altLang="en-US" sz="2000" b="1" smtClean="0"/>
              <a:t>Taux de vieillissement des équipements:</a:t>
            </a:r>
            <a:r>
              <a:rPr lang="fr-FR" altLang="en-US" sz="2000" smtClean="0"/>
              <a:t> rapport de la valeur nette des immobilisations corporelles cumulées sur la valeur brute des  immobilisations corporelles cumulées. Cet indicateur mesure l’âge des équipements utilisés. Un taux&gt;50% indique une économie avec du matériel vieillissant et des investissements à venir.</a:t>
            </a:r>
          </a:p>
          <a:p>
            <a:pPr>
              <a:buFont typeface="Wingdings" pitchFamily="2" charset="2"/>
              <a:buNone/>
            </a:pPr>
            <a:r>
              <a:rPr lang="fr-FR" altLang="en-US" sz="2400" b="1" smtClean="0">
                <a:solidFill>
                  <a:srgbClr val="7030A0"/>
                </a:solidFill>
              </a:rPr>
              <a:t>		(Immobilisations corporelles nettes cumulées/Immobilisations corporelles brutes cumulées) x 100</a:t>
            </a:r>
          </a:p>
          <a:p>
            <a:pPr>
              <a:buFont typeface="Wingdings" pitchFamily="2" charset="2"/>
              <a:buNone/>
            </a:pPr>
            <a:endParaRPr lang="fr-FR" altLang="en-US" sz="2400" b="1" smtClean="0">
              <a:solidFill>
                <a:srgbClr val="7030A0"/>
              </a:solidFill>
            </a:endParaRPr>
          </a:p>
          <a:p>
            <a:pPr>
              <a:buFont typeface="Wingdings" pitchFamily="2" charset="2"/>
              <a:buNone/>
            </a:pPr>
            <a:endParaRPr lang="fr-FR" altLang="en-US" sz="2400" b="1" smtClean="0">
              <a:solidFill>
                <a:srgbClr val="7030A0"/>
              </a:solidFill>
            </a:endParaRPr>
          </a:p>
          <a:p>
            <a:pPr>
              <a:buFont typeface="Wingdings" pitchFamily="2" charset="2"/>
              <a:buNone/>
            </a:pPr>
            <a:endParaRPr lang="fr-FR" altLang="en-US" sz="2400" b="1" smtClean="0">
              <a:solidFill>
                <a:srgbClr val="7030A0"/>
              </a:solidFill>
            </a:endParaRPr>
          </a:p>
          <a:p>
            <a:pPr>
              <a:lnSpc>
                <a:spcPct val="80000"/>
              </a:lnSpc>
              <a:buFont typeface="Wingdings" pitchFamily="2" charset="2"/>
              <a:buNone/>
            </a:pPr>
            <a:endParaRPr lang="fr-FR" altLang="en-US" sz="2400" smtClean="0"/>
          </a:p>
          <a:p>
            <a:pPr>
              <a:lnSpc>
                <a:spcPct val="80000"/>
              </a:lnSpc>
              <a:buFont typeface="Wingdings" pitchFamily="2" charset="2"/>
              <a:buNone/>
            </a:pPr>
            <a:endParaRPr lang="fr-FR" altLang="en-US" sz="2400" smtClean="0"/>
          </a:p>
        </p:txBody>
      </p:sp>
      <p:sp>
        <p:nvSpPr>
          <p:cNvPr id="36867" name="Espace réservé du numéro de diapositive 3"/>
          <p:cNvSpPr>
            <a:spLocks noGrp="1"/>
          </p:cNvSpPr>
          <p:nvPr>
            <p:ph type="sldNum" sz="quarter" idx="12"/>
          </p:nvPr>
        </p:nvSpPr>
        <p:spPr>
          <a:noFill/>
        </p:spPr>
        <p:txBody>
          <a:bodyPr/>
          <a:lstStyle/>
          <a:p>
            <a:fld id="{6725C23D-8420-46EC-87BC-206EE43F164D}" type="slidenum">
              <a:rPr lang="fr-FR" altLang="en-US" smtClean="0"/>
              <a:pPr/>
              <a:t>34</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36869"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p:txBody>
          <a:bodyPr/>
          <a:lstStyle/>
          <a:p>
            <a:pPr>
              <a:lnSpc>
                <a:spcPct val="80000"/>
              </a:lnSpc>
              <a:buFont typeface="Wingdings" pitchFamily="2" charset="2"/>
              <a:buNone/>
              <a:defRPr/>
            </a:pPr>
            <a:r>
              <a:rPr lang="fr-FR" altLang="en-US" sz="2400" dirty="0" smtClean="0"/>
              <a:t>3. Indicateurs de comportement des entreprises </a:t>
            </a:r>
          </a:p>
          <a:p>
            <a:pPr lvl="1" algn="just">
              <a:defRPr/>
            </a:pPr>
            <a:r>
              <a:rPr lang="fr-FR" altLang="en-US" sz="2000" b="1" dirty="0" smtClean="0"/>
              <a:t>Taux de renouvellement des immobilisations :</a:t>
            </a:r>
            <a:r>
              <a:rPr lang="fr-FR" altLang="en-US" sz="2000" dirty="0" smtClean="0"/>
              <a:t> rapport entre l'</a:t>
            </a:r>
            <a:r>
              <a:rPr lang="fr-FR" altLang="en-US" sz="2000" dirty="0" smtClean="0">
                <a:hlinkClick r:id="rId3" tooltip="Investissement"/>
              </a:rPr>
              <a:t>investissement</a:t>
            </a:r>
            <a:r>
              <a:rPr lang="fr-FR" altLang="en-US" sz="2000" dirty="0" smtClean="0"/>
              <a:t> de l’exercice et les immobilisations cumulées de l’exercice précédent. Il montre la vitesse de rotation du stock d'immobilisations</a:t>
            </a:r>
          </a:p>
          <a:p>
            <a:pPr marL="0" indent="0">
              <a:buFont typeface="Wingdings" pitchFamily="2" charset="2"/>
              <a:buNone/>
              <a:defRPr/>
            </a:pPr>
            <a:r>
              <a:rPr lang="fr-FR" altLang="en-US" sz="2000" b="1" dirty="0" smtClean="0">
                <a:solidFill>
                  <a:srgbClr val="7030A0"/>
                </a:solidFill>
              </a:rPr>
              <a:t>(FBCF/Valeur des immobilisations cumulées au terme de l’exercice précédent) x 100</a:t>
            </a:r>
          </a:p>
          <a:p>
            <a:pPr>
              <a:buFont typeface="Wingdings" pitchFamily="2" charset="2"/>
              <a:buNone/>
              <a:defRPr/>
            </a:pPr>
            <a:endParaRPr lang="fr-FR" altLang="en-US" sz="2400" b="1" dirty="0" smtClean="0">
              <a:solidFill>
                <a:srgbClr val="7030A0"/>
              </a:solidFill>
            </a:endParaRPr>
          </a:p>
          <a:p>
            <a:pPr>
              <a:buFont typeface="Wingdings" pitchFamily="2" charset="2"/>
              <a:buNone/>
              <a:defRPr/>
            </a:pPr>
            <a:endParaRPr lang="fr-FR" altLang="en-US" sz="2400" b="1" dirty="0" smtClean="0">
              <a:solidFill>
                <a:srgbClr val="7030A0"/>
              </a:solidFill>
            </a:endParaRPr>
          </a:p>
          <a:p>
            <a:pPr>
              <a:buFont typeface="Wingdings" pitchFamily="2" charset="2"/>
              <a:buNone/>
              <a:defRPr/>
            </a:pPr>
            <a:endParaRPr lang="fr-FR" altLang="en-US" sz="2400" b="1" dirty="0" smtClean="0">
              <a:solidFill>
                <a:srgbClr val="7030A0"/>
              </a:solidFill>
            </a:endParaRPr>
          </a:p>
          <a:p>
            <a:pPr>
              <a:lnSpc>
                <a:spcPct val="80000"/>
              </a:lnSpc>
              <a:buFont typeface="Wingdings" pitchFamily="2" charset="2"/>
              <a:buNone/>
              <a:defRPr/>
            </a:pPr>
            <a:endParaRPr lang="fr-FR" altLang="en-US" sz="2400" dirty="0" smtClean="0"/>
          </a:p>
          <a:p>
            <a:pPr>
              <a:lnSpc>
                <a:spcPct val="80000"/>
              </a:lnSpc>
              <a:buFont typeface="Wingdings" pitchFamily="2" charset="2"/>
              <a:buNone/>
              <a:defRPr/>
            </a:pPr>
            <a:endParaRPr lang="fr-FR" altLang="en-US" sz="2400" dirty="0" smtClean="0"/>
          </a:p>
        </p:txBody>
      </p:sp>
      <p:sp>
        <p:nvSpPr>
          <p:cNvPr id="37891" name="Espace réservé du numéro de diapositive 3"/>
          <p:cNvSpPr>
            <a:spLocks noGrp="1"/>
          </p:cNvSpPr>
          <p:nvPr>
            <p:ph type="sldNum" sz="quarter" idx="12"/>
          </p:nvPr>
        </p:nvSpPr>
        <p:spPr>
          <a:noFill/>
        </p:spPr>
        <p:txBody>
          <a:bodyPr/>
          <a:lstStyle/>
          <a:p>
            <a:fld id="{23B6280F-A40D-4486-8516-9AF7550432A1}" type="slidenum">
              <a:rPr lang="fr-FR" altLang="en-US" smtClean="0"/>
              <a:pPr/>
              <a:t>35</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37893"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p:txBody>
          <a:bodyPr/>
          <a:lstStyle/>
          <a:p>
            <a:pPr>
              <a:lnSpc>
                <a:spcPct val="80000"/>
              </a:lnSpc>
              <a:buFont typeface="Wingdings" pitchFamily="2" charset="2"/>
              <a:buNone/>
              <a:defRPr/>
            </a:pPr>
            <a:r>
              <a:rPr lang="fr-FR" altLang="en-US" sz="2400" dirty="0" smtClean="0"/>
              <a:t>3. Indicateurs de comportement des entreprises </a:t>
            </a:r>
          </a:p>
          <a:p>
            <a:pPr lvl="1" algn="just">
              <a:defRPr/>
            </a:pPr>
            <a:r>
              <a:rPr lang="fr-FR" altLang="en-US" sz="2000" b="1" dirty="0" smtClean="0"/>
              <a:t>Taux d’investissement des entreprises :</a:t>
            </a:r>
            <a:r>
              <a:rPr lang="fr-FR" altLang="en-US" sz="2000" dirty="0" smtClean="0"/>
              <a:t> part de l'</a:t>
            </a:r>
            <a:r>
              <a:rPr lang="fr-FR" altLang="en-US" sz="2000" dirty="0" smtClean="0">
                <a:hlinkClick r:id="rId3" tooltip="Investissement"/>
              </a:rPr>
              <a:t>investissement</a:t>
            </a:r>
            <a:r>
              <a:rPr lang="fr-FR" altLang="en-US" sz="2000" dirty="0" smtClean="0"/>
              <a:t> dans la </a:t>
            </a:r>
            <a:r>
              <a:rPr lang="fr-FR" altLang="en-US" sz="2000" dirty="0" smtClean="0">
                <a:hlinkClick r:id="rId4" tooltip="Valeur ajoutée"/>
              </a:rPr>
              <a:t>valeur ajoutée</a:t>
            </a:r>
            <a:r>
              <a:rPr lang="fr-FR" altLang="en-US" sz="2000" dirty="0" smtClean="0"/>
              <a:t>. Il indique l’effort d’investissement consenti par les entreprises. Il permet les comparaisons internationales et temporelles (baisse, stagnation ou augmentation) </a:t>
            </a:r>
          </a:p>
          <a:p>
            <a:pPr>
              <a:buFont typeface="Wingdings" pitchFamily="2" charset="2"/>
              <a:buNone/>
              <a:defRPr/>
            </a:pPr>
            <a:r>
              <a:rPr lang="fr-FR" altLang="en-US" sz="2400" b="1" dirty="0" smtClean="0">
                <a:solidFill>
                  <a:srgbClr val="7030A0"/>
                </a:solidFill>
              </a:rPr>
              <a:t>		</a:t>
            </a:r>
            <a:r>
              <a:rPr lang="fr-FR" altLang="en-US" sz="2000" b="1" dirty="0" smtClean="0">
                <a:solidFill>
                  <a:srgbClr val="7030A0"/>
                </a:solidFill>
              </a:rPr>
              <a:t>(FBCF/VA ) x 100</a:t>
            </a:r>
          </a:p>
          <a:p>
            <a:pPr marL="0">
              <a:buFont typeface="Wingdings" pitchFamily="2" charset="2"/>
              <a:buNone/>
              <a:defRPr/>
            </a:pPr>
            <a:r>
              <a:rPr lang="fr-FR" altLang="en-US" sz="2000" b="1" dirty="0" smtClean="0">
                <a:solidFill>
                  <a:srgbClr val="7030A0"/>
                </a:solidFill>
              </a:rPr>
              <a:t>Exemple: ensemble des entreprises non financières du fichier DSF2010: 64,2%</a:t>
            </a:r>
          </a:p>
          <a:p>
            <a:pPr marL="0">
              <a:buFont typeface="Wingdings" pitchFamily="2" charset="2"/>
              <a:buNone/>
              <a:defRPr/>
            </a:pPr>
            <a:r>
              <a:rPr lang="fr-FR" altLang="en-US" sz="2000" b="1" dirty="0" smtClean="0">
                <a:solidFill>
                  <a:srgbClr val="7030A0"/>
                </a:solidFill>
              </a:rPr>
              <a:t>Attention!!! Ce chiffre est provisoire car des contraintes techniques pèsent encore sur le fichier DSF.</a:t>
            </a:r>
          </a:p>
          <a:p>
            <a:pPr>
              <a:buFont typeface="Wingdings" pitchFamily="2" charset="2"/>
              <a:buNone/>
              <a:defRPr/>
            </a:pPr>
            <a:endParaRPr lang="fr-FR" altLang="en-US" sz="2400" b="1" dirty="0" smtClean="0">
              <a:solidFill>
                <a:srgbClr val="7030A0"/>
              </a:solidFill>
            </a:endParaRPr>
          </a:p>
          <a:p>
            <a:pPr>
              <a:buFont typeface="Wingdings" pitchFamily="2" charset="2"/>
              <a:buNone/>
              <a:defRPr/>
            </a:pPr>
            <a:endParaRPr lang="fr-FR" altLang="en-US" sz="2400" b="1" dirty="0" smtClean="0">
              <a:solidFill>
                <a:srgbClr val="7030A0"/>
              </a:solidFill>
            </a:endParaRPr>
          </a:p>
          <a:p>
            <a:pPr>
              <a:lnSpc>
                <a:spcPct val="80000"/>
              </a:lnSpc>
              <a:buFont typeface="Wingdings" pitchFamily="2" charset="2"/>
              <a:buNone/>
              <a:defRPr/>
            </a:pPr>
            <a:endParaRPr lang="fr-FR" altLang="en-US" sz="2400" dirty="0" smtClean="0"/>
          </a:p>
          <a:p>
            <a:pPr>
              <a:lnSpc>
                <a:spcPct val="80000"/>
              </a:lnSpc>
              <a:buFont typeface="Wingdings" pitchFamily="2" charset="2"/>
              <a:buNone/>
              <a:defRPr/>
            </a:pPr>
            <a:endParaRPr lang="fr-FR" altLang="en-US" sz="2400" dirty="0" smtClean="0"/>
          </a:p>
        </p:txBody>
      </p:sp>
      <p:sp>
        <p:nvSpPr>
          <p:cNvPr id="38915" name="Espace réservé du numéro de diapositive 3"/>
          <p:cNvSpPr>
            <a:spLocks noGrp="1"/>
          </p:cNvSpPr>
          <p:nvPr>
            <p:ph type="sldNum" sz="quarter" idx="12"/>
          </p:nvPr>
        </p:nvSpPr>
        <p:spPr>
          <a:noFill/>
        </p:spPr>
        <p:txBody>
          <a:bodyPr/>
          <a:lstStyle/>
          <a:p>
            <a:fld id="{EB4C4876-9396-4761-B020-1D4F6C280C6F}" type="slidenum">
              <a:rPr lang="fr-FR" altLang="en-US" smtClean="0"/>
              <a:pPr/>
              <a:t>36</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38917"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idx="1"/>
          </p:nvPr>
        </p:nvSpPr>
        <p:spPr>
          <a:xfrm>
            <a:off x="611188" y="1700213"/>
            <a:ext cx="8001000" cy="4267200"/>
          </a:xfrm>
        </p:spPr>
        <p:txBody>
          <a:bodyPr/>
          <a:lstStyle/>
          <a:p>
            <a:pPr>
              <a:lnSpc>
                <a:spcPct val="80000"/>
              </a:lnSpc>
              <a:buFont typeface="Wingdings" pitchFamily="2" charset="2"/>
              <a:buNone/>
            </a:pPr>
            <a:r>
              <a:rPr lang="fr-FR" altLang="en-US" sz="2400" smtClean="0"/>
              <a:t>4. Indicateurs d’analyse financière des entreprises</a:t>
            </a:r>
          </a:p>
          <a:p>
            <a:pPr>
              <a:lnSpc>
                <a:spcPct val="80000"/>
              </a:lnSpc>
              <a:buFont typeface="Wingdings" pitchFamily="2" charset="2"/>
              <a:buChar char="v"/>
            </a:pPr>
            <a:r>
              <a:rPr lang="fr-FR" altLang="en-US" sz="2000" smtClean="0"/>
              <a:t>Ces indicateurs peuvent être élaborés à partir des DSF si ces données sont traitées pour les statistiques d’entreprises.</a:t>
            </a:r>
          </a:p>
          <a:p>
            <a:pPr>
              <a:lnSpc>
                <a:spcPct val="80000"/>
              </a:lnSpc>
              <a:buFont typeface="Wingdings" pitchFamily="2" charset="2"/>
              <a:buNone/>
            </a:pPr>
            <a:r>
              <a:rPr lang="fr-FR" altLang="en-US" sz="2000" smtClean="0"/>
              <a:t> </a:t>
            </a:r>
          </a:p>
          <a:p>
            <a:pPr>
              <a:lnSpc>
                <a:spcPct val="80000"/>
              </a:lnSpc>
              <a:buFont typeface="Wingdings" pitchFamily="2" charset="2"/>
              <a:buChar char="v"/>
            </a:pPr>
            <a:r>
              <a:rPr lang="fr-FR" altLang="en-US" sz="2000" smtClean="0"/>
              <a:t>Ils visent à cerner la viabilité d’un point de vue financier des activités des entreprises  regroupées par branche d’activités.</a:t>
            </a:r>
          </a:p>
          <a:p>
            <a:pPr>
              <a:lnSpc>
                <a:spcPct val="80000"/>
              </a:lnSpc>
              <a:buFont typeface="Wingdings" pitchFamily="2" charset="2"/>
              <a:buChar char="v"/>
            </a:pPr>
            <a:endParaRPr lang="fr-FR" altLang="en-US" sz="2000" smtClean="0"/>
          </a:p>
          <a:p>
            <a:pPr>
              <a:lnSpc>
                <a:spcPct val="80000"/>
              </a:lnSpc>
              <a:buFont typeface="Wingdings" pitchFamily="2" charset="2"/>
              <a:buChar char="v"/>
            </a:pPr>
            <a:r>
              <a:rPr lang="fr-FR" altLang="en-US" sz="2000" smtClean="0"/>
              <a:t>En effet bien que ces ratios intéressent en premier lieu l’entreprise, ils restent pertinents au niveau macro en raison du lien fort qui existe entre une activité exercée et les modalités de financement.</a:t>
            </a:r>
          </a:p>
        </p:txBody>
      </p:sp>
      <p:sp>
        <p:nvSpPr>
          <p:cNvPr id="39939" name="Espace réservé du numéro de diapositive 3"/>
          <p:cNvSpPr>
            <a:spLocks noGrp="1"/>
          </p:cNvSpPr>
          <p:nvPr>
            <p:ph type="sldNum" sz="quarter" idx="12"/>
          </p:nvPr>
        </p:nvSpPr>
        <p:spPr>
          <a:noFill/>
        </p:spPr>
        <p:txBody>
          <a:bodyPr/>
          <a:lstStyle/>
          <a:p>
            <a:fld id="{8639B3CA-4D22-4661-8C83-D1BEA5C59AD0}" type="slidenum">
              <a:rPr lang="fr-FR" altLang="en-US" smtClean="0"/>
              <a:pPr/>
              <a:t>37</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39941" name="Titre 1"/>
          <p:cNvSpPr>
            <a:spLocks noGrp="1"/>
          </p:cNvSpPr>
          <p:nvPr>
            <p:ph type="title"/>
          </p:nvPr>
        </p:nvSpPr>
        <p:spPr>
          <a:xfrm>
            <a:off x="574675" y="304800"/>
            <a:ext cx="8001000" cy="747713"/>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107950" y="1700213"/>
            <a:ext cx="8640763" cy="4267200"/>
          </a:xfrm>
        </p:spPr>
        <p:txBody>
          <a:bodyPr/>
          <a:lstStyle/>
          <a:p>
            <a:pPr>
              <a:lnSpc>
                <a:spcPct val="80000"/>
              </a:lnSpc>
              <a:buFont typeface="Wingdings" pitchFamily="2" charset="2"/>
              <a:buNone/>
              <a:defRPr/>
            </a:pPr>
            <a:r>
              <a:rPr lang="fr-FR" altLang="en-US" sz="2400" dirty="0" smtClean="0"/>
              <a:t>4. Indicateurs d’analyse financière des entreprises</a:t>
            </a:r>
          </a:p>
          <a:p>
            <a:pPr>
              <a:lnSpc>
                <a:spcPct val="80000"/>
              </a:lnSpc>
              <a:buFont typeface="Wingdings" pitchFamily="2" charset="2"/>
              <a:buNone/>
              <a:defRPr/>
            </a:pPr>
            <a:endParaRPr lang="fr-FR" altLang="en-US" sz="2400" dirty="0" smtClean="0"/>
          </a:p>
          <a:p>
            <a:pPr marL="0">
              <a:lnSpc>
                <a:spcPct val="80000"/>
              </a:lnSpc>
              <a:buFont typeface="Wingdings" pitchFamily="2" charset="2"/>
              <a:buNone/>
              <a:defRPr/>
            </a:pPr>
            <a:r>
              <a:rPr lang="fr-FR" altLang="en-US" sz="2400" dirty="0" smtClean="0"/>
              <a:t>Exemples d’indicateurs (ventilés par branche/secteur d’activité):</a:t>
            </a:r>
          </a:p>
          <a:p>
            <a:pPr lvl="1" algn="just">
              <a:defRPr/>
            </a:pPr>
            <a:r>
              <a:rPr lang="fr-FR" altLang="en-US" sz="2000" b="1" dirty="0" smtClean="0"/>
              <a:t>Poids des dettes à court terme:</a:t>
            </a:r>
            <a:r>
              <a:rPr lang="fr-FR" altLang="en-US" sz="2000" dirty="0" smtClean="0"/>
              <a:t> Dettes à court terme/dettes totales</a:t>
            </a:r>
          </a:p>
          <a:p>
            <a:pPr lvl="1" algn="just">
              <a:defRPr/>
            </a:pPr>
            <a:r>
              <a:rPr lang="fr-FR" altLang="en-US" sz="2000" b="1" dirty="0" smtClean="0"/>
              <a:t>Poids des capitaux propres</a:t>
            </a:r>
            <a:r>
              <a:rPr lang="fr-FR" altLang="en-US" sz="2000" dirty="0" smtClean="0"/>
              <a:t>: capitaux propres/total bilan</a:t>
            </a:r>
          </a:p>
          <a:p>
            <a:pPr lvl="1" algn="just">
              <a:defRPr/>
            </a:pPr>
            <a:r>
              <a:rPr lang="fr-FR" altLang="en-US" sz="2000" b="1" dirty="0" smtClean="0"/>
              <a:t>Poids des dettes à long terme:</a:t>
            </a:r>
            <a:r>
              <a:rPr lang="fr-FR" altLang="en-US" sz="2000" dirty="0" smtClean="0"/>
              <a:t> Dettes à long terme/dettes totales</a:t>
            </a:r>
          </a:p>
          <a:p>
            <a:pPr lvl="1" algn="just">
              <a:defRPr/>
            </a:pPr>
            <a:endParaRPr lang="fr-FR" altLang="en-US" sz="2000" dirty="0" smtClean="0"/>
          </a:p>
          <a:p>
            <a:pPr lvl="1" algn="just">
              <a:buFont typeface="Wingdings" pitchFamily="2" charset="2"/>
              <a:buNone/>
              <a:defRPr/>
            </a:pPr>
            <a:r>
              <a:rPr lang="fr-FR" altLang="en-US" sz="2000" dirty="0" smtClean="0"/>
              <a:t>	</a:t>
            </a:r>
            <a:endParaRPr lang="fr-FR" altLang="en-US" sz="2400" dirty="0" smtClean="0"/>
          </a:p>
        </p:txBody>
      </p:sp>
      <p:sp>
        <p:nvSpPr>
          <p:cNvPr id="40963" name="Espace réservé du numéro de diapositive 3"/>
          <p:cNvSpPr>
            <a:spLocks noGrp="1"/>
          </p:cNvSpPr>
          <p:nvPr>
            <p:ph type="sldNum" sz="quarter" idx="12"/>
          </p:nvPr>
        </p:nvSpPr>
        <p:spPr>
          <a:noFill/>
        </p:spPr>
        <p:txBody>
          <a:bodyPr/>
          <a:lstStyle/>
          <a:p>
            <a:fld id="{8082176C-BF15-4796-9093-B7714A85027D}" type="slidenum">
              <a:rPr lang="fr-FR" altLang="en-US" smtClean="0"/>
              <a:pPr/>
              <a:t>38</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40965"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body" idx="1"/>
          </p:nvPr>
        </p:nvSpPr>
        <p:spPr>
          <a:xfrm>
            <a:off x="179388" y="1700213"/>
            <a:ext cx="8640762" cy="4267200"/>
          </a:xfrm>
        </p:spPr>
        <p:txBody>
          <a:bodyPr/>
          <a:lstStyle/>
          <a:p>
            <a:pPr>
              <a:lnSpc>
                <a:spcPct val="80000"/>
              </a:lnSpc>
              <a:buFontTx/>
              <a:buNone/>
            </a:pPr>
            <a:r>
              <a:rPr lang="fr-FR" altLang="en-US" sz="2400" smtClean="0">
                <a:solidFill>
                  <a:srgbClr val="7030A0"/>
                </a:solidFill>
              </a:rPr>
              <a:t>4</a:t>
            </a:r>
            <a:r>
              <a:rPr lang="fr-FR" altLang="en-US" sz="2400" smtClean="0"/>
              <a:t>. Indicateurs d’analyse financière des entreprises</a:t>
            </a:r>
          </a:p>
          <a:p>
            <a:pPr lvl="1" algn="just"/>
            <a:r>
              <a:rPr lang="fr-FR" altLang="en-US" sz="2000" smtClean="0"/>
              <a:t>Poids des capitaux propres: capitaux propres/total bilan</a:t>
            </a:r>
          </a:p>
          <a:p>
            <a:pPr lvl="1" algn="just"/>
            <a:r>
              <a:rPr lang="fr-FR" altLang="en-US" sz="2000" smtClean="0"/>
              <a:t>Poids des immobilisations financières: immobilisations financières/actif net</a:t>
            </a:r>
          </a:p>
          <a:p>
            <a:pPr lvl="1" algn="just"/>
            <a:r>
              <a:rPr lang="fr-FR" altLang="en-US" sz="2000" smtClean="0"/>
              <a:t>Poids des immobilisations non financières: immobilisations non financières/actif net</a:t>
            </a:r>
          </a:p>
          <a:p>
            <a:pPr lvl="1" algn="just"/>
            <a:r>
              <a:rPr lang="fr-FR" altLang="en-US" sz="2000" smtClean="0"/>
              <a:t>Rentabilité financière: résultat net/capitaux propres</a:t>
            </a:r>
          </a:p>
          <a:p>
            <a:pPr lvl="1" algn="just"/>
            <a:r>
              <a:rPr lang="fr-FR" altLang="en-US" sz="2000" smtClean="0"/>
              <a:t>Coefficient d’endettement: (passif circulant + dettes financières)/capitaux propres</a:t>
            </a:r>
          </a:p>
          <a:p>
            <a:pPr lvl="1" algn="just">
              <a:buClr>
                <a:srgbClr val="CC0000"/>
              </a:buClr>
            </a:pPr>
            <a:r>
              <a:rPr lang="fr-FR" altLang="en-US" sz="2000" smtClean="0">
                <a:solidFill>
                  <a:srgbClr val="000000"/>
                </a:solidFill>
              </a:rPr>
              <a:t>Fonds de roulement</a:t>
            </a:r>
            <a:r>
              <a:rPr lang="fr-FR" altLang="en-US" sz="2000" b="1" smtClean="0">
                <a:solidFill>
                  <a:srgbClr val="000000"/>
                </a:solidFill>
              </a:rPr>
              <a:t>:</a:t>
            </a:r>
            <a:r>
              <a:rPr lang="fr-FR" altLang="en-US" sz="2000" smtClean="0">
                <a:solidFill>
                  <a:srgbClr val="000000"/>
                </a:solidFill>
              </a:rPr>
              <a:t> ressources stables (capitaux propres + dettes financières)-actif immobilisé net</a:t>
            </a:r>
          </a:p>
          <a:p>
            <a:pPr lvl="1" algn="just">
              <a:buClr>
                <a:srgbClr val="CC0000"/>
              </a:buClr>
            </a:pPr>
            <a:r>
              <a:rPr lang="fr-FR" altLang="en-US" sz="2000" smtClean="0">
                <a:solidFill>
                  <a:srgbClr val="000000"/>
                </a:solidFill>
              </a:rPr>
              <a:t>Importance du fonds de roulement: fonds de roulement/passif circulant.</a:t>
            </a:r>
          </a:p>
          <a:p>
            <a:pPr lvl="1" algn="just"/>
            <a:endParaRPr lang="fr-FR" altLang="en-US" sz="2000" smtClean="0"/>
          </a:p>
          <a:p>
            <a:pPr lvl="1" algn="just">
              <a:buFont typeface="Wingdings" pitchFamily="2" charset="2"/>
              <a:buNone/>
            </a:pPr>
            <a:endParaRPr lang="fr-FR" altLang="en-US" sz="2400" smtClean="0"/>
          </a:p>
        </p:txBody>
      </p:sp>
      <p:sp>
        <p:nvSpPr>
          <p:cNvPr id="41987" name="Espace réservé du numéro de diapositive 3"/>
          <p:cNvSpPr>
            <a:spLocks noGrp="1"/>
          </p:cNvSpPr>
          <p:nvPr>
            <p:ph type="sldNum" sz="quarter" idx="12"/>
          </p:nvPr>
        </p:nvSpPr>
        <p:spPr>
          <a:noFill/>
        </p:spPr>
        <p:txBody>
          <a:bodyPr/>
          <a:lstStyle/>
          <a:p>
            <a:fld id="{A75F9710-2EE5-4B7D-8FBD-546BD1D9DBA3}" type="slidenum">
              <a:rPr lang="fr-FR" altLang="en-US" smtClean="0"/>
              <a:pPr/>
              <a:t>39</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41989" name="Titre 1"/>
          <p:cNvSpPr>
            <a:spLocks noGrp="1"/>
          </p:cNvSpPr>
          <p:nvPr>
            <p:ph type="title"/>
          </p:nvPr>
        </p:nvSpPr>
        <p:spPr>
          <a:xfrm>
            <a:off x="574675" y="304800"/>
            <a:ext cx="8001000" cy="603250"/>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p:txBody>
          <a:bodyPr/>
          <a:lstStyle/>
          <a:p>
            <a:pPr>
              <a:buFontTx/>
              <a:buNone/>
              <a:defRPr/>
            </a:pPr>
            <a:r>
              <a:rPr lang="fr-FR" sz="2400" dirty="0" smtClean="0"/>
              <a:t>La </a:t>
            </a:r>
            <a:r>
              <a:rPr lang="fr-FR" sz="2400" dirty="0"/>
              <a:t>démarche repose sur </a:t>
            </a:r>
            <a:r>
              <a:rPr lang="fr-FR" sz="2400" dirty="0" smtClean="0"/>
              <a:t>trois principaux</a:t>
            </a:r>
            <a:r>
              <a:rPr lang="fr-FR" sz="2400" dirty="0"/>
              <a:t> </a:t>
            </a:r>
            <a:r>
              <a:rPr lang="fr-FR" sz="2400" dirty="0" smtClean="0"/>
              <a:t>axes : </a:t>
            </a:r>
            <a:endParaRPr lang="fr-FR" sz="2400" dirty="0"/>
          </a:p>
          <a:p>
            <a:pPr marL="514350" indent="-514350">
              <a:buFont typeface="+mj-lt"/>
              <a:buAutoNum type="arabicPeriod"/>
              <a:defRPr/>
            </a:pPr>
            <a:r>
              <a:rPr lang="fr-FR" sz="2400" dirty="0"/>
              <a:t>définition des indicateurs;</a:t>
            </a:r>
          </a:p>
          <a:p>
            <a:pPr marL="514350" indent="-514350">
              <a:buFont typeface="+mj-lt"/>
              <a:buAutoNum type="arabicPeriod"/>
              <a:defRPr/>
            </a:pPr>
            <a:r>
              <a:rPr lang="fr-FR" sz="2400" dirty="0"/>
              <a:t>collecte des informations;</a:t>
            </a:r>
          </a:p>
          <a:p>
            <a:pPr marL="514350" indent="-514350">
              <a:buFont typeface="+mj-lt"/>
              <a:buAutoNum type="arabicPeriod"/>
              <a:defRPr/>
            </a:pPr>
            <a:r>
              <a:rPr lang="fr-FR" sz="2400" dirty="0" smtClean="0"/>
              <a:t>construction des indicateurs et interprétation.</a:t>
            </a:r>
            <a:endParaRPr lang="fr-FR" sz="2400" dirty="0"/>
          </a:p>
        </p:txBody>
      </p:sp>
      <p:sp>
        <p:nvSpPr>
          <p:cNvPr id="6147" name="Espace réservé du numéro de diapositive 3"/>
          <p:cNvSpPr>
            <a:spLocks noGrp="1"/>
          </p:cNvSpPr>
          <p:nvPr>
            <p:ph type="sldNum" sz="quarter" idx="12"/>
          </p:nvPr>
        </p:nvSpPr>
        <p:spPr>
          <a:noFill/>
        </p:spPr>
        <p:txBody>
          <a:bodyPr/>
          <a:lstStyle/>
          <a:p>
            <a:fld id="{D5B67A79-E547-47AF-B43E-6E6B444D3DF8}" type="slidenum">
              <a:rPr lang="fr-FR" altLang="en-US" smtClean="0"/>
              <a:pPr/>
              <a:t>4</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6149" name="Titre 1"/>
          <p:cNvSpPr>
            <a:spLocks noGrp="1"/>
          </p:cNvSpPr>
          <p:nvPr>
            <p:ph type="title"/>
          </p:nvPr>
        </p:nvSpPr>
        <p:spPr>
          <a:xfrm>
            <a:off x="539750" y="404813"/>
            <a:ext cx="8001000" cy="531812"/>
          </a:xfrm>
        </p:spPr>
        <p:txBody>
          <a:bodyPr/>
          <a:lstStyle/>
          <a:p>
            <a:pPr marL="469900" indent="-469900" eaLnBrk="1" hangingPunct="1">
              <a:lnSpc>
                <a:spcPct val="90000"/>
              </a:lnSpc>
              <a:spcBef>
                <a:spcPct val="20000"/>
              </a:spcBef>
            </a:pPr>
            <a:r>
              <a:rPr lang="fr-FR" altLang="fr-FR" sz="2800" b="1" smtClean="0">
                <a:solidFill>
                  <a:srgbClr val="7030A0"/>
                </a:solidFill>
              </a:rPr>
              <a:t>2. Quelle est la démarche à suivre?</a:t>
            </a:r>
            <a:endParaRPr lang="fr-FR" sz="28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74675" y="304800"/>
            <a:ext cx="8001000" cy="603250"/>
          </a:xfrm>
        </p:spPr>
        <p:txBody>
          <a:bodyPr/>
          <a:lstStyle/>
          <a:p>
            <a:pPr marL="469900" indent="-469900">
              <a:lnSpc>
                <a:spcPct val="80000"/>
              </a:lnSpc>
              <a:spcBef>
                <a:spcPct val="20000"/>
              </a:spcBef>
            </a:pPr>
            <a:r>
              <a:rPr lang="fr-FR" altLang="fr-FR" sz="2800" b="1" smtClean="0">
                <a:solidFill>
                  <a:srgbClr val="7030A0"/>
                </a:solidFill>
              </a:rPr>
              <a:t>3. Contenu des publications</a:t>
            </a:r>
            <a:endParaRPr lang="fr-FR" sz="3000" b="1" smtClean="0">
              <a:solidFill>
                <a:srgbClr val="7030A0"/>
              </a:solidFill>
            </a:endParaRPr>
          </a:p>
        </p:txBody>
      </p:sp>
      <p:sp>
        <p:nvSpPr>
          <p:cNvPr id="67587" name="Rectangle 3"/>
          <p:cNvSpPr>
            <a:spLocks noGrp="1" noChangeArrowheads="1"/>
          </p:cNvSpPr>
          <p:nvPr>
            <p:ph type="body" idx="1"/>
          </p:nvPr>
        </p:nvSpPr>
        <p:spPr>
          <a:xfrm>
            <a:off x="250825" y="1752600"/>
            <a:ext cx="8785225" cy="4267200"/>
          </a:xfrm>
        </p:spPr>
        <p:txBody>
          <a:bodyPr/>
          <a:lstStyle/>
          <a:p>
            <a:pPr lvl="1" eaLnBrk="1" hangingPunct="1">
              <a:lnSpc>
                <a:spcPct val="90000"/>
              </a:lnSpc>
              <a:buFont typeface="Wingdings" pitchFamily="2" charset="2"/>
              <a:buNone/>
              <a:defRPr/>
            </a:pPr>
            <a:endParaRPr lang="fr-FR" b="1" dirty="0" smtClean="0">
              <a:solidFill>
                <a:srgbClr val="7030A0"/>
              </a:solidFill>
            </a:endParaRPr>
          </a:p>
          <a:p>
            <a:pPr lvl="1" eaLnBrk="1" hangingPunct="1">
              <a:lnSpc>
                <a:spcPct val="90000"/>
              </a:lnSpc>
              <a:buFont typeface="Wingdings" pitchFamily="2" charset="2"/>
              <a:buNone/>
              <a:defRPr/>
            </a:pPr>
            <a:endParaRPr lang="fr-FR" b="1" dirty="0" smtClean="0">
              <a:solidFill>
                <a:srgbClr val="7030A0"/>
              </a:solidFill>
            </a:endParaRPr>
          </a:p>
          <a:p>
            <a:pPr lvl="1" eaLnBrk="1" hangingPunct="1">
              <a:lnSpc>
                <a:spcPct val="90000"/>
              </a:lnSpc>
              <a:buFont typeface="Wingdings" pitchFamily="2" charset="2"/>
              <a:buNone/>
              <a:defRPr/>
            </a:pPr>
            <a:r>
              <a:rPr lang="fr-FR" b="1" dirty="0" smtClean="0">
                <a:solidFill>
                  <a:srgbClr val="7030A0"/>
                </a:solidFill>
              </a:rPr>
              <a:t>Visite guidée des publications disponibles:</a:t>
            </a:r>
          </a:p>
          <a:p>
            <a:pPr eaLnBrk="1" hangingPunct="1">
              <a:lnSpc>
                <a:spcPct val="90000"/>
              </a:lnSpc>
              <a:buFont typeface="Wingdings" pitchFamily="2" charset="2"/>
              <a:buNone/>
              <a:defRPr/>
            </a:pPr>
            <a:endParaRPr lang="fr-FR" sz="2400" dirty="0" smtClean="0">
              <a:hlinkClick r:id="rId3"/>
            </a:endParaRPr>
          </a:p>
          <a:p>
            <a:pPr algn="ctr" eaLnBrk="1" hangingPunct="1">
              <a:lnSpc>
                <a:spcPct val="90000"/>
              </a:lnSpc>
              <a:buFont typeface="Wingdings" pitchFamily="2" charset="2"/>
              <a:buChar char="Ø"/>
              <a:defRPr/>
            </a:pPr>
            <a:r>
              <a:rPr lang="fr-FR" sz="2400" dirty="0" smtClean="0">
                <a:hlinkClick r:id="rId3"/>
              </a:rPr>
              <a:t>www.insd.bf</a:t>
            </a:r>
            <a:endParaRPr lang="fr-FR" sz="2400" dirty="0" smtClean="0"/>
          </a:p>
          <a:p>
            <a:pPr marL="0" indent="0" algn="ctr" eaLnBrk="1" hangingPunct="1">
              <a:lnSpc>
                <a:spcPct val="90000"/>
              </a:lnSpc>
              <a:buFont typeface="Wingdings" pitchFamily="2" charset="2"/>
              <a:buNone/>
              <a:defRPr/>
            </a:pPr>
            <a:endParaRPr lang="fr-FR" sz="2400" dirty="0" smtClean="0"/>
          </a:p>
          <a:p>
            <a:pPr algn="ctr" eaLnBrk="1" hangingPunct="1">
              <a:lnSpc>
                <a:spcPct val="90000"/>
              </a:lnSpc>
              <a:buFont typeface="Wingdings" pitchFamily="2" charset="2"/>
              <a:buChar char="Ø"/>
              <a:defRPr/>
            </a:pPr>
            <a:r>
              <a:rPr lang="fr-FR" sz="2400" dirty="0" smtClean="0">
                <a:hlinkClick r:id="rId4"/>
              </a:rPr>
              <a:t>www.cns.bf</a:t>
            </a:r>
            <a:endParaRPr lang="fr-FR" sz="2400" dirty="0" smtClean="0"/>
          </a:p>
          <a:p>
            <a:pPr eaLnBrk="1" hangingPunct="1">
              <a:lnSpc>
                <a:spcPct val="90000"/>
              </a:lnSpc>
              <a:buFont typeface="Wingdings" pitchFamily="2" charset="2"/>
              <a:buNone/>
              <a:defRPr/>
            </a:pPr>
            <a:endParaRPr lang="fr-FR" sz="2400" dirty="0" smtClean="0"/>
          </a:p>
          <a:p>
            <a:pPr eaLnBrk="1" hangingPunct="1">
              <a:lnSpc>
                <a:spcPct val="90000"/>
              </a:lnSpc>
              <a:buFont typeface="Wingdings" pitchFamily="2" charset="2"/>
              <a:buNone/>
              <a:defRPr/>
            </a:pPr>
            <a:endParaRPr lang="fr-FR" dirty="0" smtClean="0"/>
          </a:p>
          <a:p>
            <a:pPr marL="609600" indent="-609600">
              <a:buFontTx/>
              <a:buNone/>
              <a:defRPr/>
            </a:pPr>
            <a:endParaRPr lang="fr-FR" dirty="0"/>
          </a:p>
        </p:txBody>
      </p:sp>
      <p:sp>
        <p:nvSpPr>
          <p:cNvPr id="43012" name="Espace réservé du numéro de diapositive 3"/>
          <p:cNvSpPr>
            <a:spLocks noGrp="1"/>
          </p:cNvSpPr>
          <p:nvPr>
            <p:ph type="sldNum" sz="quarter" idx="12"/>
          </p:nvPr>
        </p:nvSpPr>
        <p:spPr>
          <a:noFill/>
        </p:spPr>
        <p:txBody>
          <a:bodyPr/>
          <a:lstStyle/>
          <a:p>
            <a:fld id="{C171BAE5-0131-4DC8-A629-104BD136A737}" type="slidenum">
              <a:rPr lang="fr-FR" altLang="en-US" smtClean="0"/>
              <a:pPr/>
              <a:t>40</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endParaRPr lang="fr-FR" altLang="en-US" sz="3200" dirty="0" smtClean="0"/>
          </a:p>
        </p:txBody>
      </p:sp>
      <p:sp>
        <p:nvSpPr>
          <p:cNvPr id="44035" name="Espace réservé du numéro de diapositive 3"/>
          <p:cNvSpPr>
            <a:spLocks noGrp="1"/>
          </p:cNvSpPr>
          <p:nvPr>
            <p:ph type="sldNum" sz="quarter" idx="12"/>
          </p:nvPr>
        </p:nvSpPr>
        <p:spPr>
          <a:noFill/>
        </p:spPr>
        <p:txBody>
          <a:bodyPr/>
          <a:lstStyle/>
          <a:p>
            <a:fld id="{43DA46B4-F3D6-4B32-84E6-1D729E92514F}" type="slidenum">
              <a:rPr lang="fr-FR" altLang="en-US" smtClean="0"/>
              <a:pPr/>
              <a:t>41</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6" name="Rectangle 2"/>
          <p:cNvSpPr txBox="1">
            <a:spLocks noChangeArrowheads="1"/>
          </p:cNvSpPr>
          <p:nvPr/>
        </p:nvSpPr>
        <p:spPr bwMode="auto">
          <a:xfrm>
            <a:off x="1042988" y="2349500"/>
            <a:ext cx="8783637" cy="1651000"/>
          </a:xfrm>
          <a:prstGeom prst="rect">
            <a:avLst/>
          </a:prstGeom>
          <a:noFill/>
          <a:ln w="9525">
            <a:noFill/>
            <a:miter lim="800000"/>
            <a:headEnd/>
            <a:tailEnd/>
          </a:ln>
        </p:spPr>
        <p:txBody>
          <a:bodyPr anchor="b"/>
          <a:lstStyle/>
          <a:p>
            <a:pPr>
              <a:defRPr/>
            </a:pPr>
            <a:r>
              <a:rPr lang="fr-FR" altLang="fr-FR" sz="3200" b="1" kern="0">
                <a:solidFill>
                  <a:schemeClr val="tx2"/>
                </a:solidFill>
                <a:latin typeface="+mj-lt"/>
                <a:cs typeface="+mj-cs"/>
              </a:rPr>
              <a:t>MERCI DE VOTRE ATTENTION</a:t>
            </a:r>
            <a:endParaRPr lang="fr-FR" altLang="fr-FR" sz="3200" kern="0" dirty="0">
              <a:solidFill>
                <a:schemeClr val="tx2"/>
              </a:solidFill>
              <a:latin typeface="+mj-lt"/>
              <a:cs typeface="+mj-cs"/>
            </a:endParaRPr>
          </a:p>
        </p:txBody>
      </p:sp>
      <p:sp>
        <p:nvSpPr>
          <p:cNvPr id="44038" name="Espace réservé du contenu 6"/>
          <p:cNvSpPr>
            <a:spLocks noGrp="1"/>
          </p:cNvSpPr>
          <p:nvPr>
            <p:ph idx="1"/>
          </p:nvPr>
        </p:nvSpPr>
        <p:spPr/>
        <p:txBody>
          <a:bodyPr/>
          <a:lstStyle/>
          <a:p>
            <a:endParaRPr lang="fr-FR"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566738" y="1752600"/>
            <a:ext cx="8253412" cy="4267200"/>
          </a:xfrm>
        </p:spPr>
        <p:txBody>
          <a:bodyPr/>
          <a:lstStyle/>
          <a:p>
            <a:pPr>
              <a:buFontTx/>
              <a:buNone/>
              <a:defRPr/>
            </a:pPr>
            <a:r>
              <a:rPr lang="fr-FR" altLang="en-US" sz="1800" b="1" dirty="0" smtClean="0"/>
              <a:t>2.1. Définition des indicateurs</a:t>
            </a:r>
          </a:p>
          <a:p>
            <a:pPr marL="0" algn="just">
              <a:buFontTx/>
              <a:buNone/>
              <a:defRPr/>
            </a:pPr>
            <a:r>
              <a:rPr lang="fr-FR" altLang="en-US" sz="1800" dirty="0" smtClean="0"/>
              <a:t>Un indicateur peut être défini comme toute information utilisée par les analystes. Il peut être un </a:t>
            </a:r>
            <a:r>
              <a:rPr lang="fr-FR" altLang="en-US" sz="1800" b="1" dirty="0" smtClean="0"/>
              <a:t>total</a:t>
            </a:r>
            <a:r>
              <a:rPr lang="fr-FR" altLang="en-US" sz="1800" dirty="0" smtClean="0"/>
              <a:t>, un </a:t>
            </a:r>
            <a:r>
              <a:rPr lang="fr-FR" altLang="en-US" sz="1800" b="1" dirty="0" smtClean="0"/>
              <a:t>solde</a:t>
            </a:r>
            <a:r>
              <a:rPr lang="fr-FR" altLang="en-US" sz="1800" dirty="0" smtClean="0"/>
              <a:t>, un </a:t>
            </a:r>
            <a:r>
              <a:rPr lang="fr-FR" altLang="en-US" sz="1800" b="1" dirty="0" smtClean="0"/>
              <a:t>pourcentage</a:t>
            </a:r>
            <a:r>
              <a:rPr lang="fr-FR" altLang="en-US" sz="1800" dirty="0" smtClean="0"/>
              <a:t>, une </a:t>
            </a:r>
            <a:r>
              <a:rPr lang="fr-FR" altLang="en-US" sz="1800" b="1" dirty="0" smtClean="0"/>
              <a:t>proportion</a:t>
            </a:r>
            <a:r>
              <a:rPr lang="fr-FR" altLang="en-US" sz="1800" dirty="0" smtClean="0"/>
              <a:t>, un </a:t>
            </a:r>
            <a:r>
              <a:rPr lang="fr-FR" altLang="en-US" sz="1800" b="1" dirty="0" smtClean="0"/>
              <a:t>ratio</a:t>
            </a:r>
            <a:r>
              <a:rPr lang="fr-FR" altLang="en-US" sz="1800" dirty="0" smtClean="0"/>
              <a:t>, un </a:t>
            </a:r>
            <a:r>
              <a:rPr lang="fr-FR" altLang="en-US" sz="1800" b="1" dirty="0" smtClean="0"/>
              <a:t>indice</a:t>
            </a:r>
            <a:r>
              <a:rPr lang="fr-FR" altLang="en-US" sz="1800" dirty="0" smtClean="0"/>
              <a:t> ou un </a:t>
            </a:r>
            <a:r>
              <a:rPr lang="fr-FR" altLang="en-US" sz="1800" b="1" dirty="0" smtClean="0"/>
              <a:t>coefficient</a:t>
            </a:r>
            <a:r>
              <a:rPr lang="fr-FR" altLang="en-US" sz="1800" dirty="0" smtClean="0"/>
              <a:t>. </a:t>
            </a:r>
          </a:p>
          <a:p>
            <a:pPr marL="0">
              <a:buFontTx/>
              <a:buNone/>
              <a:defRPr/>
            </a:pPr>
            <a:r>
              <a:rPr lang="fr-FR" altLang="en-US" sz="1800" dirty="0" smtClean="0"/>
              <a:t>Les statistiques d’entreprises se présentent sous forme d’indicateurs qui mesurent l’état de santé ou la performance économique ou financière d’une </a:t>
            </a:r>
            <a:r>
              <a:rPr lang="fr-FR" altLang="en-US" sz="1800" b="1" dirty="0" smtClean="0"/>
              <a:t>entreprise</a:t>
            </a:r>
            <a:r>
              <a:rPr lang="fr-FR" altLang="en-US" sz="1800" dirty="0" smtClean="0"/>
              <a:t>, d’une </a:t>
            </a:r>
            <a:r>
              <a:rPr lang="fr-FR" altLang="en-US" sz="1800" b="1" dirty="0" smtClean="0"/>
              <a:t>branche d’activité</a:t>
            </a:r>
            <a:r>
              <a:rPr lang="fr-FR" altLang="en-US" sz="1800" dirty="0" smtClean="0"/>
              <a:t>, d’un </a:t>
            </a:r>
            <a:r>
              <a:rPr lang="fr-FR" altLang="en-US" sz="1800" b="1" dirty="0" smtClean="0"/>
              <a:t>secteur</a:t>
            </a:r>
            <a:r>
              <a:rPr lang="fr-FR" altLang="en-US" sz="1800" dirty="0" smtClean="0"/>
              <a:t>, d’une </a:t>
            </a:r>
            <a:r>
              <a:rPr lang="fr-FR" altLang="en-US" sz="1800" b="1" dirty="0" smtClean="0"/>
              <a:t>filière</a:t>
            </a:r>
            <a:r>
              <a:rPr lang="fr-FR" altLang="en-US" sz="1800" dirty="0" smtClean="0"/>
              <a:t>… :</a:t>
            </a:r>
          </a:p>
          <a:p>
            <a:pPr algn="just">
              <a:buFontTx/>
              <a:buNone/>
              <a:defRPr/>
            </a:pPr>
            <a:endParaRPr lang="fr-FR" altLang="en-US" sz="1800" b="1" dirty="0" smtClean="0"/>
          </a:p>
          <a:p>
            <a:pPr algn="just">
              <a:buFontTx/>
              <a:buNone/>
              <a:defRPr/>
            </a:pPr>
            <a:r>
              <a:rPr lang="fr-FR" altLang="en-US" sz="1800" b="1" dirty="0" smtClean="0"/>
              <a:t>Exemple</a:t>
            </a:r>
            <a:r>
              <a:rPr lang="fr-FR" altLang="en-US" sz="1800" dirty="0" smtClean="0"/>
              <a:t>: Top 20 des entreprises en terme d’emplois, Nombre de créations d’entreprises du secteur industriel, nombre de fermetures d’entreprises de boissons, Soldes d’opinions des chefs d’entreprises du secteur des BTP sur la trésorerie, Chiffre d’affaires moyen des entreprises commerciales... </a:t>
            </a:r>
          </a:p>
          <a:p>
            <a:pPr algn="just">
              <a:buFontTx/>
              <a:buNone/>
              <a:defRPr/>
            </a:pPr>
            <a:endParaRPr lang="fr-FR" altLang="en-US" sz="2400" dirty="0" smtClean="0"/>
          </a:p>
          <a:p>
            <a:pPr>
              <a:buFontTx/>
              <a:buNone/>
              <a:defRPr/>
            </a:pPr>
            <a:r>
              <a:rPr lang="fr-FR" altLang="en-US" dirty="0" smtClean="0"/>
              <a:t>	</a:t>
            </a:r>
          </a:p>
        </p:txBody>
      </p:sp>
      <p:sp>
        <p:nvSpPr>
          <p:cNvPr id="2" name="Espace réservé du numéro de diapositive 3"/>
          <p:cNvSpPr>
            <a:spLocks noGrp="1"/>
          </p:cNvSpPr>
          <p:nvPr>
            <p:ph type="sldNum" sz="quarter" idx="12"/>
          </p:nvPr>
        </p:nvSpPr>
        <p:spPr>
          <a:noFill/>
        </p:spPr>
        <p:txBody>
          <a:bodyPr/>
          <a:lstStyle/>
          <a:p>
            <a:fld id="{5230AD9C-0BA7-438B-9E20-E9D566196AB1}" type="slidenum">
              <a:rPr lang="fr-FR" altLang="en-US" smtClean="0"/>
              <a:pPr/>
              <a:t>5</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7173" name="Titre 1"/>
          <p:cNvSpPr>
            <a:spLocks noGrp="1"/>
          </p:cNvSpPr>
          <p:nvPr>
            <p:ph type="title"/>
          </p:nvPr>
        </p:nvSpPr>
        <p:spPr>
          <a:xfrm>
            <a:off x="574675" y="304800"/>
            <a:ext cx="8001000" cy="747713"/>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p:txBody>
          <a:bodyPr/>
          <a:lstStyle/>
          <a:p>
            <a:pPr marL="0">
              <a:buFontTx/>
              <a:buNone/>
              <a:defRPr/>
            </a:pPr>
            <a:r>
              <a:rPr lang="fr-FR" altLang="en-US" sz="2400" dirty="0" smtClean="0"/>
              <a:t>Un ratio ou un coefficient constitue un rapport significatif entre deux grandeurs.</a:t>
            </a:r>
          </a:p>
          <a:p>
            <a:pPr marL="0">
              <a:buFontTx/>
              <a:buNone/>
              <a:defRPr/>
            </a:pPr>
            <a:r>
              <a:rPr lang="fr-FR" altLang="en-US" sz="2400" dirty="0" smtClean="0"/>
              <a:t>Exemples: Valeur ajoutée/effectif employé, Valeur ajoutée/chiffre d’affaires, Salaires/valeur ajoutée, Valeur ajoutée/Actif immobilisé, etc.</a:t>
            </a:r>
          </a:p>
          <a:p>
            <a:pPr>
              <a:buFontTx/>
              <a:buNone/>
              <a:defRPr/>
            </a:pPr>
            <a:endParaRPr lang="fr-FR" altLang="en-US" sz="2500" dirty="0" smtClean="0"/>
          </a:p>
        </p:txBody>
      </p:sp>
      <p:sp>
        <p:nvSpPr>
          <p:cNvPr id="8195" name="Espace réservé du numéro de diapositive 3"/>
          <p:cNvSpPr>
            <a:spLocks noGrp="1"/>
          </p:cNvSpPr>
          <p:nvPr>
            <p:ph type="sldNum" sz="quarter" idx="12"/>
          </p:nvPr>
        </p:nvSpPr>
        <p:spPr>
          <a:noFill/>
        </p:spPr>
        <p:txBody>
          <a:bodyPr/>
          <a:lstStyle/>
          <a:p>
            <a:fld id="{5C7C9B82-E254-486E-848A-CF034AA14096}" type="slidenum">
              <a:rPr lang="fr-FR" altLang="en-US" smtClean="0"/>
              <a:pPr/>
              <a:t>6</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8197" name="Titre 1"/>
          <p:cNvSpPr>
            <a:spLocks noGrp="1"/>
          </p:cNvSpPr>
          <p:nvPr>
            <p:ph type="title"/>
          </p:nvPr>
        </p:nvSpPr>
        <p:spPr>
          <a:xfrm>
            <a:off x="574675" y="304800"/>
            <a:ext cx="8001000" cy="747713"/>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p:txBody>
          <a:bodyPr/>
          <a:lstStyle/>
          <a:p>
            <a:pPr>
              <a:buFontTx/>
              <a:buNone/>
              <a:defRPr/>
            </a:pPr>
            <a:r>
              <a:rPr lang="fr-FR" altLang="en-US" sz="2400" b="1" dirty="0" smtClean="0"/>
              <a:t>2.2. Collecte des informations</a:t>
            </a:r>
          </a:p>
          <a:p>
            <a:pPr>
              <a:buFont typeface="Wingdings" pitchFamily="2" charset="2"/>
              <a:buNone/>
              <a:defRPr/>
            </a:pPr>
            <a:r>
              <a:rPr lang="fr-FR" altLang="en-US" sz="2400" dirty="0" smtClean="0"/>
              <a:t>Extraire les données et/ou résultats provenant : </a:t>
            </a:r>
          </a:p>
          <a:p>
            <a:pPr>
              <a:buFontTx/>
              <a:buChar char="-"/>
              <a:defRPr/>
            </a:pPr>
            <a:r>
              <a:rPr lang="fr-FR" altLang="en-US" sz="2400" dirty="0" smtClean="0"/>
              <a:t>Statistiques conjoncturelles: IHPI, ETC;</a:t>
            </a:r>
          </a:p>
          <a:p>
            <a:pPr>
              <a:buFontTx/>
              <a:buChar char="-"/>
              <a:defRPr/>
            </a:pPr>
            <a:r>
              <a:rPr lang="fr-FR" altLang="en-US" sz="2400" dirty="0" smtClean="0"/>
              <a:t>Statistiques structurelles: RIC, RSE, DSF, NERE, Annuaire MICA , etc.</a:t>
            </a:r>
          </a:p>
          <a:p>
            <a:pPr>
              <a:buFontTx/>
              <a:buChar char="-"/>
              <a:defRPr/>
            </a:pPr>
            <a:r>
              <a:rPr lang="fr-FR" altLang="en-US" sz="2400" dirty="0" smtClean="0"/>
              <a:t>Extraire les données provenant des bases de données: série IHPI, série ETC, base DSF;</a:t>
            </a:r>
          </a:p>
          <a:p>
            <a:pPr>
              <a:buFontTx/>
              <a:buChar char="-"/>
              <a:defRPr/>
            </a:pPr>
            <a:r>
              <a:rPr lang="fr-FR" altLang="en-US" sz="2400" dirty="0" smtClean="0"/>
              <a:t>Conception éventuelle d’une enquête statistique auprès d’entreprises….</a:t>
            </a:r>
          </a:p>
          <a:p>
            <a:pPr marL="0" indent="0">
              <a:buFont typeface="Wingdings" pitchFamily="2" charset="2"/>
              <a:buNone/>
              <a:defRPr/>
            </a:pPr>
            <a:r>
              <a:rPr lang="fr-FR" altLang="en-US" sz="2500" b="1" dirty="0" smtClean="0"/>
              <a:t>NB: </a:t>
            </a:r>
            <a:r>
              <a:rPr lang="fr-FR" altLang="en-US" sz="1800" b="1" dirty="0" smtClean="0">
                <a:solidFill>
                  <a:srgbClr val="FF0000"/>
                </a:solidFill>
              </a:rPr>
              <a:t>Une attention doit être accordée aux métadonnées </a:t>
            </a:r>
          </a:p>
          <a:p>
            <a:pPr>
              <a:buFont typeface="Wingdings" pitchFamily="2" charset="2"/>
              <a:buNone/>
              <a:defRPr/>
            </a:pPr>
            <a:endParaRPr lang="fr-FR" altLang="en-US" sz="2500" dirty="0" smtClean="0"/>
          </a:p>
        </p:txBody>
      </p:sp>
      <p:sp>
        <p:nvSpPr>
          <p:cNvPr id="9219" name="Espace réservé du numéro de diapositive 3"/>
          <p:cNvSpPr>
            <a:spLocks noGrp="1"/>
          </p:cNvSpPr>
          <p:nvPr>
            <p:ph type="sldNum" sz="quarter" idx="12"/>
          </p:nvPr>
        </p:nvSpPr>
        <p:spPr>
          <a:noFill/>
        </p:spPr>
        <p:txBody>
          <a:bodyPr/>
          <a:lstStyle/>
          <a:p>
            <a:fld id="{0245E7A8-E607-458B-85AE-8B640D9947F0}" type="slidenum">
              <a:rPr lang="fr-FR" altLang="en-US" smtClean="0"/>
              <a:pPr/>
              <a:t>7</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dirty="0"/>
          </a:p>
        </p:txBody>
      </p:sp>
      <p:sp>
        <p:nvSpPr>
          <p:cNvPr id="9221"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566738" y="1752600"/>
            <a:ext cx="8326437" cy="4267200"/>
          </a:xfrm>
        </p:spPr>
        <p:txBody>
          <a:bodyPr/>
          <a:lstStyle/>
          <a:p>
            <a:pPr>
              <a:buFontTx/>
              <a:buNone/>
            </a:pPr>
            <a:r>
              <a:rPr lang="fr-FR" altLang="en-US" sz="2400" b="1" smtClean="0"/>
              <a:t>2.3.</a:t>
            </a:r>
            <a:r>
              <a:rPr lang="fr-FR" altLang="en-US" sz="2400" smtClean="0">
                <a:solidFill>
                  <a:srgbClr val="7030A0"/>
                </a:solidFill>
              </a:rPr>
              <a:t> Construction des indicateurs et interprétation</a:t>
            </a:r>
            <a:endParaRPr lang="fr-FR" altLang="en-US" sz="2400" b="1" smtClean="0"/>
          </a:p>
          <a:p>
            <a:pPr>
              <a:lnSpc>
                <a:spcPct val="80000"/>
              </a:lnSpc>
              <a:buFontTx/>
              <a:buNone/>
            </a:pPr>
            <a:r>
              <a:rPr lang="fr-FR" altLang="en-US" sz="2400" smtClean="0"/>
              <a:t>Catégories d’indicateurs à construire:</a:t>
            </a:r>
          </a:p>
          <a:p>
            <a:pPr>
              <a:lnSpc>
                <a:spcPct val="80000"/>
              </a:lnSpc>
              <a:buFont typeface="Verdana" pitchFamily="34" charset="0"/>
              <a:buAutoNum type="arabicPeriod"/>
            </a:pPr>
            <a:r>
              <a:rPr lang="fr-FR" altLang="en-US" sz="2400" smtClean="0"/>
              <a:t>Indicateurs de performance économique  ; </a:t>
            </a:r>
          </a:p>
          <a:p>
            <a:pPr>
              <a:lnSpc>
                <a:spcPct val="80000"/>
              </a:lnSpc>
              <a:buFont typeface="Verdana" pitchFamily="34" charset="0"/>
              <a:buAutoNum type="arabicPeriod"/>
            </a:pPr>
            <a:r>
              <a:rPr lang="fr-FR" altLang="en-US" sz="2400" smtClean="0"/>
              <a:t>Indicateurs de changements structurels</a:t>
            </a:r>
          </a:p>
          <a:p>
            <a:pPr>
              <a:lnSpc>
                <a:spcPct val="80000"/>
              </a:lnSpc>
              <a:buFont typeface="Verdana" pitchFamily="34" charset="0"/>
              <a:buAutoNum type="arabicPeriod"/>
            </a:pPr>
            <a:r>
              <a:rPr lang="fr-FR" altLang="en-US" sz="2400" smtClean="0"/>
              <a:t>Indicateurs de comportement des entreprises  ;</a:t>
            </a:r>
          </a:p>
          <a:p>
            <a:pPr>
              <a:lnSpc>
                <a:spcPct val="80000"/>
              </a:lnSpc>
              <a:buFont typeface="Verdana" pitchFamily="34" charset="0"/>
              <a:buAutoNum type="arabicPeriod"/>
            </a:pPr>
            <a:r>
              <a:rPr lang="fr-FR" altLang="en-US" sz="2400" smtClean="0"/>
              <a:t>Indicateurs d’analyse financière .</a:t>
            </a:r>
          </a:p>
        </p:txBody>
      </p:sp>
      <p:sp>
        <p:nvSpPr>
          <p:cNvPr id="10243" name="Espace réservé du numéro de diapositive 3"/>
          <p:cNvSpPr>
            <a:spLocks noGrp="1"/>
          </p:cNvSpPr>
          <p:nvPr>
            <p:ph type="sldNum" sz="quarter" idx="12"/>
          </p:nvPr>
        </p:nvSpPr>
        <p:spPr>
          <a:noFill/>
        </p:spPr>
        <p:txBody>
          <a:bodyPr/>
          <a:lstStyle/>
          <a:p>
            <a:fld id="{C6B60EF4-593C-4BA7-B857-E475D8E8FF5F}" type="slidenum">
              <a:rPr lang="fr-FR" altLang="en-US" smtClean="0"/>
              <a:pPr/>
              <a:t>8</a:t>
            </a:fld>
            <a:endParaRPr lang="fr-FR" altLang="en-US" smtClean="0"/>
          </a:p>
        </p:txBody>
      </p:sp>
      <p:sp>
        <p:nvSpPr>
          <p:cNvPr id="5" name="Espace réservé du pied de page 4"/>
          <p:cNvSpPr>
            <a:spLocks noGrp="1"/>
          </p:cNvSpPr>
          <p:nvPr>
            <p:ph type="ftr" sz="quarter" idx="11"/>
          </p:nvPr>
        </p:nvSpPr>
        <p:spPr/>
        <p:txBody>
          <a:bodyPr/>
          <a:lstStyle/>
          <a:p>
            <a:pPr>
              <a:defRPr/>
            </a:pPr>
            <a:endParaRPr lang="fr-FR"/>
          </a:p>
        </p:txBody>
      </p:sp>
      <p:sp>
        <p:nvSpPr>
          <p:cNvPr id="10245" name="Titre 1"/>
          <p:cNvSpPr>
            <a:spLocks noGrp="1"/>
          </p:cNvSpPr>
          <p:nvPr>
            <p:ph type="title"/>
          </p:nvPr>
        </p:nvSpPr>
        <p:spPr>
          <a:xfrm>
            <a:off x="574675" y="304800"/>
            <a:ext cx="8001000" cy="747713"/>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566738" y="1752600"/>
            <a:ext cx="8181975" cy="4267200"/>
          </a:xfrm>
        </p:spPr>
        <p:txBody>
          <a:bodyPr/>
          <a:lstStyle/>
          <a:p>
            <a:pPr>
              <a:lnSpc>
                <a:spcPct val="80000"/>
              </a:lnSpc>
              <a:buFont typeface="Verdana" pitchFamily="34" charset="0"/>
              <a:buAutoNum type="arabicPeriod"/>
              <a:defRPr/>
            </a:pPr>
            <a:r>
              <a:rPr lang="fr-FR" altLang="en-US" sz="2400" dirty="0" smtClean="0"/>
              <a:t>Indicateurs de performance économique</a:t>
            </a:r>
          </a:p>
          <a:p>
            <a:pPr lvl="1" algn="just">
              <a:defRPr/>
            </a:pPr>
            <a:r>
              <a:rPr lang="fr-FR" altLang="en-US" sz="2000" b="1" dirty="0" smtClean="0"/>
              <a:t>Chiffre d’affaires moyen :</a:t>
            </a:r>
            <a:r>
              <a:rPr lang="fr-FR" altLang="en-US" sz="2000" dirty="0" smtClean="0"/>
              <a:t>  il permet de comparer la performance d’une branche d’activité économique en terme de </a:t>
            </a:r>
            <a:r>
              <a:rPr lang="fr-FR" altLang="en-US" sz="2000" dirty="0" smtClean="0">
                <a:solidFill>
                  <a:schemeClr val="accent6">
                    <a:lumMod val="40000"/>
                    <a:lumOff val="60000"/>
                  </a:schemeClr>
                </a:solidFill>
              </a:rPr>
              <a:t>création de la richesse </a:t>
            </a:r>
            <a:r>
              <a:rPr lang="fr-FR" altLang="en-US" sz="2000" dirty="0" smtClean="0"/>
              <a:t>(en valeur). </a:t>
            </a:r>
          </a:p>
          <a:p>
            <a:pPr>
              <a:buFont typeface="Wingdings" pitchFamily="2" charset="2"/>
              <a:buNone/>
              <a:defRPr/>
            </a:pPr>
            <a:r>
              <a:rPr lang="fr-FR" altLang="en-US" sz="2400" dirty="0" smtClean="0"/>
              <a:t>		</a:t>
            </a:r>
            <a:r>
              <a:rPr lang="fr-FR" altLang="en-US" sz="2400" b="1" dirty="0" err="1" smtClean="0">
                <a:solidFill>
                  <a:srgbClr val="7030A0"/>
                </a:solidFill>
              </a:rPr>
              <a:t>CAHTi</a:t>
            </a:r>
            <a:r>
              <a:rPr lang="fr-FR" altLang="en-US" sz="2400" b="1" dirty="0" smtClean="0">
                <a:solidFill>
                  <a:srgbClr val="7030A0"/>
                </a:solidFill>
              </a:rPr>
              <a:t>/ni</a:t>
            </a:r>
          </a:p>
          <a:p>
            <a:pPr>
              <a:buFont typeface="Wingdings" pitchFamily="2" charset="2"/>
              <a:buNone/>
              <a:defRPr/>
            </a:pPr>
            <a:r>
              <a:rPr lang="fr-FR" altLang="en-US" sz="2000" dirty="0" err="1" smtClean="0"/>
              <a:t>CAHTi</a:t>
            </a:r>
            <a:r>
              <a:rPr lang="fr-FR" altLang="en-US" sz="2000" dirty="0" smtClean="0"/>
              <a:t>=chiffre d’affaires hors taxe de la branche i</a:t>
            </a:r>
          </a:p>
          <a:p>
            <a:pPr>
              <a:buFont typeface="Wingdings" pitchFamily="2" charset="2"/>
              <a:buNone/>
              <a:defRPr/>
            </a:pPr>
            <a:r>
              <a:rPr lang="fr-FR" altLang="en-US" sz="2000" dirty="0" smtClean="0"/>
              <a:t>ni=nombre d’entreprises actives de la branche i</a:t>
            </a:r>
          </a:p>
          <a:p>
            <a:pPr>
              <a:buFont typeface="Wingdings" pitchFamily="2" charset="2"/>
              <a:buNone/>
              <a:defRPr/>
            </a:pPr>
            <a:r>
              <a:rPr lang="fr-FR" altLang="en-US" sz="2000" dirty="0" smtClean="0"/>
              <a:t>Exemple1: La branche production et distribution d’eau d’électricité et de gaz: 105 milliards FCFA (2007)</a:t>
            </a:r>
          </a:p>
          <a:p>
            <a:pPr>
              <a:buFont typeface="Wingdings" pitchFamily="2" charset="2"/>
              <a:buNone/>
              <a:defRPr/>
            </a:pPr>
            <a:r>
              <a:rPr lang="fr-FR" altLang="en-US" sz="2800" dirty="0" smtClean="0">
                <a:latin typeface="Rage Italic" pitchFamily="66" charset="0"/>
              </a:rPr>
              <a:t>Comparée aux autres branches, elle est la plus productrice du Burkina </a:t>
            </a:r>
          </a:p>
          <a:p>
            <a:pPr>
              <a:buFont typeface="Wingdings" pitchFamily="2" charset="2"/>
              <a:buNone/>
              <a:defRPr/>
            </a:pPr>
            <a:endParaRPr lang="fr-FR" altLang="en-US" sz="2000" dirty="0" smtClean="0"/>
          </a:p>
          <a:p>
            <a:pPr>
              <a:buFont typeface="Wingdings" pitchFamily="2" charset="2"/>
              <a:buNone/>
              <a:defRPr/>
            </a:pPr>
            <a:endParaRPr lang="fr-FR" altLang="en-US" sz="2000" dirty="0" smtClean="0"/>
          </a:p>
          <a:p>
            <a:pPr>
              <a:buFont typeface="Wingdings" pitchFamily="2" charset="2"/>
              <a:buNone/>
              <a:defRPr/>
            </a:pPr>
            <a:endParaRPr lang="fr-FR" altLang="en-US" sz="2000" dirty="0" smtClean="0"/>
          </a:p>
        </p:txBody>
      </p:sp>
      <p:sp>
        <p:nvSpPr>
          <p:cNvPr id="11267" name="Espace réservé du numéro de diapositive 3"/>
          <p:cNvSpPr>
            <a:spLocks noGrp="1"/>
          </p:cNvSpPr>
          <p:nvPr>
            <p:ph type="sldNum" sz="quarter" idx="12"/>
          </p:nvPr>
        </p:nvSpPr>
        <p:spPr>
          <a:noFill/>
        </p:spPr>
        <p:txBody>
          <a:bodyPr/>
          <a:lstStyle/>
          <a:p>
            <a:fld id="{6852BEA3-0BB8-431F-A3D9-0D1194620140}" type="slidenum">
              <a:rPr lang="fr-FR" altLang="en-US" smtClean="0"/>
              <a:pPr/>
              <a:t>9</a:t>
            </a:fld>
            <a:endParaRPr lang="fr-FR" altLang="en-US" smtClean="0"/>
          </a:p>
        </p:txBody>
      </p:sp>
      <p:sp>
        <p:nvSpPr>
          <p:cNvPr id="5" name="Espace réservé du pied de page 4"/>
          <p:cNvSpPr>
            <a:spLocks noGrp="1"/>
          </p:cNvSpPr>
          <p:nvPr>
            <p:ph type="ftr" sz="quarter" idx="11"/>
          </p:nvPr>
        </p:nvSpPr>
        <p:spPr>
          <a:xfrm>
            <a:off x="3132138" y="6381750"/>
            <a:ext cx="2887662" cy="476250"/>
          </a:xfrm>
        </p:spPr>
        <p:txBody>
          <a:bodyPr/>
          <a:lstStyle/>
          <a:p>
            <a:pPr>
              <a:defRPr/>
            </a:pPr>
            <a:endParaRPr lang="fr-FR" dirty="0"/>
          </a:p>
        </p:txBody>
      </p:sp>
      <p:sp>
        <p:nvSpPr>
          <p:cNvPr id="11269" name="Titre 1"/>
          <p:cNvSpPr>
            <a:spLocks noGrp="1"/>
          </p:cNvSpPr>
          <p:nvPr>
            <p:ph type="title"/>
          </p:nvPr>
        </p:nvSpPr>
        <p:spPr>
          <a:xfrm>
            <a:off x="574675" y="304800"/>
            <a:ext cx="8001000" cy="676275"/>
          </a:xfrm>
        </p:spPr>
        <p:txBody>
          <a:bodyPr/>
          <a:lstStyle/>
          <a:p>
            <a:r>
              <a:rPr lang="fr-FR" altLang="fr-FR" sz="2800" b="1" smtClean="0">
                <a:solidFill>
                  <a:srgbClr val="7030A0"/>
                </a:solidFill>
              </a:rPr>
              <a:t>2. Quelle est la démarche à suivre?</a:t>
            </a:r>
            <a:endParaRPr lang="fr-FR"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7373</TotalTime>
  <Words>1840</Words>
  <Application>Microsoft Office PowerPoint</Application>
  <PresentationFormat>Affichage à l'écran (4:3)</PresentationFormat>
  <Paragraphs>325</Paragraphs>
  <Slides>41</Slides>
  <Notes>39</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Profil</vt:lpstr>
      <vt:lpstr>Atelier de formation  des utilisateurs des statistiques « Statistiques d’entreprises »</vt:lpstr>
      <vt:lpstr>Sommaire</vt:lpstr>
      <vt:lpstr>1. Pourquoi analyser les statistiques ? </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Présentation PowerPoint</vt:lpstr>
      <vt:lpstr>2. Quelle est la démarche à suivre?</vt:lpstr>
      <vt:lpstr>Présentation PowerPoint</vt:lpstr>
      <vt:lpstr>Présentation PowerPoint</vt:lpstr>
      <vt:lpstr>2. Quelle est la démarche à suivre?</vt:lpstr>
      <vt:lpstr>2. Quelle est la démarche à suivre?</vt:lpstr>
      <vt:lpstr>2. Quelle est la démarche à suivre?</vt:lpstr>
      <vt:lpstr>Présentation PowerPoint</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2. Quelle est la démarche à suivre?</vt:lpstr>
      <vt:lpstr>3. Contenu des publications</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pascal</dc:creator>
  <cp:lastModifiedBy>nom6</cp:lastModifiedBy>
  <cp:revision>506</cp:revision>
  <dcterms:created xsi:type="dcterms:W3CDTF">2009-07-28T07:12:33Z</dcterms:created>
  <dcterms:modified xsi:type="dcterms:W3CDTF">2018-08-08T17:32:25Z</dcterms:modified>
</cp:coreProperties>
</file>