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24"/>
  </p:notesMasterIdLst>
  <p:sldIdLst>
    <p:sldId id="256" r:id="rId2"/>
    <p:sldId id="257" r:id="rId3"/>
    <p:sldId id="304" r:id="rId4"/>
    <p:sldId id="370" r:id="rId5"/>
    <p:sldId id="381" r:id="rId6"/>
    <p:sldId id="382" r:id="rId7"/>
    <p:sldId id="383" r:id="rId8"/>
    <p:sldId id="371" r:id="rId9"/>
    <p:sldId id="384" r:id="rId10"/>
    <p:sldId id="385" r:id="rId11"/>
    <p:sldId id="387" r:id="rId12"/>
    <p:sldId id="388" r:id="rId13"/>
    <p:sldId id="389" r:id="rId14"/>
    <p:sldId id="372" r:id="rId15"/>
    <p:sldId id="377" r:id="rId16"/>
    <p:sldId id="375" r:id="rId17"/>
    <p:sldId id="376" r:id="rId18"/>
    <p:sldId id="390" r:id="rId19"/>
    <p:sldId id="378" r:id="rId20"/>
    <p:sldId id="379" r:id="rId21"/>
    <p:sldId id="380" r:id="rId22"/>
    <p:sldId id="391" r:id="rId23"/>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Verdana" pitchFamily="34" charset="0"/>
        <a:ea typeface="MS PGothic" pitchFamily="34" charset="-128"/>
        <a:cs typeface="+mn-cs"/>
      </a:defRPr>
    </a:lvl1pPr>
    <a:lvl2pPr marL="457200" algn="l" rtl="0" fontAlgn="base">
      <a:spcBef>
        <a:spcPct val="0"/>
      </a:spcBef>
      <a:spcAft>
        <a:spcPct val="0"/>
      </a:spcAft>
      <a:defRPr kern="1200">
        <a:solidFill>
          <a:schemeClr val="tx1"/>
        </a:solidFill>
        <a:latin typeface="Verdana" pitchFamily="34" charset="0"/>
        <a:ea typeface="MS PGothic" pitchFamily="34" charset="-128"/>
        <a:cs typeface="+mn-cs"/>
      </a:defRPr>
    </a:lvl2pPr>
    <a:lvl3pPr marL="914400" algn="l" rtl="0" fontAlgn="base">
      <a:spcBef>
        <a:spcPct val="0"/>
      </a:spcBef>
      <a:spcAft>
        <a:spcPct val="0"/>
      </a:spcAft>
      <a:defRPr kern="1200">
        <a:solidFill>
          <a:schemeClr val="tx1"/>
        </a:solidFill>
        <a:latin typeface="Verdana" pitchFamily="34" charset="0"/>
        <a:ea typeface="MS PGothic" pitchFamily="34" charset="-128"/>
        <a:cs typeface="+mn-cs"/>
      </a:defRPr>
    </a:lvl3pPr>
    <a:lvl4pPr marL="1371600" algn="l" rtl="0" fontAlgn="base">
      <a:spcBef>
        <a:spcPct val="0"/>
      </a:spcBef>
      <a:spcAft>
        <a:spcPct val="0"/>
      </a:spcAft>
      <a:defRPr kern="1200">
        <a:solidFill>
          <a:schemeClr val="tx1"/>
        </a:solidFill>
        <a:latin typeface="Verdana" pitchFamily="34" charset="0"/>
        <a:ea typeface="MS PGothic" pitchFamily="34" charset="-128"/>
        <a:cs typeface="+mn-cs"/>
      </a:defRPr>
    </a:lvl4pPr>
    <a:lvl5pPr marL="1828800" algn="l" rtl="0" fontAlgn="base">
      <a:spcBef>
        <a:spcPct val="0"/>
      </a:spcBef>
      <a:spcAft>
        <a:spcPct val="0"/>
      </a:spcAft>
      <a:defRPr kern="1200">
        <a:solidFill>
          <a:schemeClr val="tx1"/>
        </a:solidFill>
        <a:latin typeface="Verdana" pitchFamily="34" charset="0"/>
        <a:ea typeface="MS PGothic" pitchFamily="34" charset="-128"/>
        <a:cs typeface="+mn-cs"/>
      </a:defRPr>
    </a:lvl5pPr>
    <a:lvl6pPr marL="2286000" algn="l" defTabSz="914400" rtl="0" eaLnBrk="1" latinLnBrk="0" hangingPunct="1">
      <a:defRPr kern="1200">
        <a:solidFill>
          <a:schemeClr val="tx1"/>
        </a:solidFill>
        <a:latin typeface="Verdana" pitchFamily="34" charset="0"/>
        <a:ea typeface="MS PGothic" pitchFamily="34" charset="-128"/>
        <a:cs typeface="+mn-cs"/>
      </a:defRPr>
    </a:lvl6pPr>
    <a:lvl7pPr marL="2743200" algn="l" defTabSz="914400" rtl="0" eaLnBrk="1" latinLnBrk="0" hangingPunct="1">
      <a:defRPr kern="1200">
        <a:solidFill>
          <a:schemeClr val="tx1"/>
        </a:solidFill>
        <a:latin typeface="Verdana" pitchFamily="34" charset="0"/>
        <a:ea typeface="MS PGothic" pitchFamily="34" charset="-128"/>
        <a:cs typeface="+mn-cs"/>
      </a:defRPr>
    </a:lvl7pPr>
    <a:lvl8pPr marL="3200400" algn="l" defTabSz="914400" rtl="0" eaLnBrk="1" latinLnBrk="0" hangingPunct="1">
      <a:defRPr kern="1200">
        <a:solidFill>
          <a:schemeClr val="tx1"/>
        </a:solidFill>
        <a:latin typeface="Verdana" pitchFamily="34" charset="0"/>
        <a:ea typeface="MS PGothic" pitchFamily="34" charset="-128"/>
        <a:cs typeface="+mn-cs"/>
      </a:defRPr>
    </a:lvl8pPr>
    <a:lvl9pPr marL="3657600" algn="l" defTabSz="914400" rtl="0" eaLnBrk="1" latinLnBrk="0" hangingPunct="1">
      <a:defRPr kern="1200">
        <a:solidFill>
          <a:schemeClr val="tx1"/>
        </a:solidFill>
        <a:latin typeface="Verdana" pitchFamily="34" charset="0"/>
        <a:ea typeface="MS PGothic"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190" autoAdjust="0"/>
  </p:normalViewPr>
  <p:slideViewPr>
    <p:cSldViewPr>
      <p:cViewPr>
        <p:scale>
          <a:sx n="75" d="100"/>
          <a:sy n="75" d="100"/>
        </p:scale>
        <p:origin x="-1224" y="16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Arial" charset="0"/>
              </a:defRPr>
            </a:lvl1pPr>
          </a:lstStyle>
          <a:p>
            <a:pPr>
              <a:defRPr/>
            </a:pPr>
            <a:endParaRPr lang="fr-FR"/>
          </a:p>
        </p:txBody>
      </p:sp>
      <p:sp>
        <p:nvSpPr>
          <p:cNvPr id="112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Arial" charset="0"/>
              </a:defRPr>
            </a:lvl1pPr>
          </a:lstStyle>
          <a:p>
            <a:pPr>
              <a:defRPr/>
            </a:pPr>
            <a:endParaRPr lang="fr-FR"/>
          </a:p>
        </p:txBody>
      </p:sp>
      <p:sp>
        <p:nvSpPr>
          <p:cNvPr id="1741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12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112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Arial" charset="0"/>
              </a:defRPr>
            </a:lvl1pPr>
          </a:lstStyle>
          <a:p>
            <a:pPr>
              <a:defRPr/>
            </a:pPr>
            <a:endParaRPr lang="fr-FR"/>
          </a:p>
        </p:txBody>
      </p:sp>
      <p:sp>
        <p:nvSpPr>
          <p:cNvPr id="112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34" charset="0"/>
                <a:cs typeface="Arial" pitchFamily="34" charset="0"/>
              </a:defRPr>
            </a:lvl1pPr>
          </a:lstStyle>
          <a:p>
            <a:pPr>
              <a:defRPr/>
            </a:pPr>
            <a:fld id="{8E3DE99B-099D-4252-B2C6-8BDE2BE2DBFD}" type="slidenum">
              <a:rPr lang="fr-FR"/>
              <a:pPr>
                <a:defRPr/>
              </a:pPr>
              <a:t>‹N°›</a:t>
            </a:fld>
            <a:endParaRPr lang="fr-FR"/>
          </a:p>
        </p:txBody>
      </p:sp>
    </p:spTree>
    <p:extLst>
      <p:ext uri="{BB962C8B-B14F-4D97-AF65-F5344CB8AC3E}">
        <p14:creationId xmlns:p14="http://schemas.microsoft.com/office/powerpoint/2010/main" val="289446754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S PGothic" pitchFamily="34" charset="-128"/>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Arial" charset="0"/>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Arial" charset="0"/>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Arial" charset="0"/>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Arial" charset="0"/>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4" name="AutoShape 7"/>
          <p:cNvSpPr>
            <a:spLocks noChangeArrowheads="1"/>
          </p:cNvSpPr>
          <p:nvPr/>
        </p:nvSpPr>
        <p:spPr bwMode="auto">
          <a:xfrm>
            <a:off x="685800" y="2393950"/>
            <a:ext cx="7772400" cy="109538"/>
          </a:xfrm>
          <a:custGeom>
            <a:avLst/>
            <a:gdLst>
              <a:gd name="T0" fmla="*/ 0 w 1000"/>
              <a:gd name="T1" fmla="*/ 0 h 1000"/>
              <a:gd name="T2" fmla="*/ 2147483647 w 1000"/>
              <a:gd name="T3" fmla="*/ 0 h 1000"/>
              <a:gd name="T4" fmla="*/ 2147483647 w 1000"/>
              <a:gd name="T5" fmla="*/ 11998573 h 1000"/>
              <a:gd name="T6" fmla="*/ 0 w 1000"/>
              <a:gd name="T7" fmla="*/ 11998573 h 1000"/>
              <a:gd name="T8" fmla="*/ 0 w 1000"/>
              <a:gd name="T9" fmla="*/ 0 h 1000"/>
              <a:gd name="T10" fmla="*/ 2147483647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chemeClr val="accent2"/>
          </a:solidFill>
          <a:ln w="9525">
            <a:solidFill>
              <a:schemeClr val="accent2"/>
            </a:solidFill>
            <a:round/>
            <a:headEnd/>
            <a:tailEnd/>
          </a:ln>
        </p:spPr>
        <p:txBody>
          <a:bodyPr/>
          <a:lstStyle/>
          <a:p>
            <a:endParaRPr lang="en-GB"/>
          </a:p>
        </p:txBody>
      </p:sp>
      <p:sp>
        <p:nvSpPr>
          <p:cNvPr id="5122" name="Rectangle 2"/>
          <p:cNvSpPr>
            <a:spLocks noGrp="1" noChangeArrowheads="1"/>
          </p:cNvSpPr>
          <p:nvPr>
            <p:ph type="ctrTitle"/>
          </p:nvPr>
        </p:nvSpPr>
        <p:spPr>
          <a:xfrm>
            <a:off x="685800" y="990600"/>
            <a:ext cx="7772400" cy="1371600"/>
          </a:xfrm>
        </p:spPr>
        <p:txBody>
          <a:bodyPr/>
          <a:lstStyle>
            <a:lvl1pPr>
              <a:defRPr sz="4000"/>
            </a:lvl1pPr>
          </a:lstStyle>
          <a:p>
            <a:r>
              <a:rPr lang="fr-FR"/>
              <a:t>Cliquez pour modifier le style du titre</a:t>
            </a:r>
          </a:p>
        </p:txBody>
      </p:sp>
      <p:sp>
        <p:nvSpPr>
          <p:cNvPr id="5123" name="Rectangle 3"/>
          <p:cNvSpPr>
            <a:spLocks noGrp="1" noChangeArrowheads="1"/>
          </p:cNvSpPr>
          <p:nvPr>
            <p:ph type="subTitle" idx="1"/>
          </p:nvPr>
        </p:nvSpPr>
        <p:spPr>
          <a:xfrm>
            <a:off x="1447800" y="3429000"/>
            <a:ext cx="7010400" cy="1600200"/>
          </a:xfrm>
        </p:spPr>
        <p:txBody>
          <a:bodyPr/>
          <a:lstStyle>
            <a:lvl1pPr marL="0" indent="0">
              <a:buFont typeface="Wingdings" pitchFamily="2" charset="2"/>
              <a:buNone/>
              <a:defRPr sz="2800"/>
            </a:lvl1pPr>
          </a:lstStyle>
          <a:p>
            <a:r>
              <a:rPr lang="fr-FR"/>
              <a:t>Cliquez pour modifier le style des sous-titres du masque</a:t>
            </a:r>
          </a:p>
        </p:txBody>
      </p:sp>
      <p:sp>
        <p:nvSpPr>
          <p:cNvPr id="5" name="Rectangle 4"/>
          <p:cNvSpPr>
            <a:spLocks noGrp="1" noChangeArrowheads="1"/>
          </p:cNvSpPr>
          <p:nvPr>
            <p:ph type="dt" sz="half" idx="10"/>
          </p:nvPr>
        </p:nvSpPr>
        <p:spPr>
          <a:xfrm>
            <a:off x="685800" y="6248400"/>
            <a:ext cx="1905000" cy="457200"/>
          </a:xfrm>
        </p:spPr>
        <p:txBody>
          <a:bodyPr/>
          <a:lstStyle>
            <a:lvl1pPr>
              <a:defRPr/>
            </a:lvl1pPr>
          </a:lstStyle>
          <a:p>
            <a:pPr>
              <a:defRPr/>
            </a:pPr>
            <a:fld id="{3EA15D4E-F7BF-4682-B7F7-26F83BD2E2B5}" type="datetime1">
              <a:rPr lang="fr-FR"/>
              <a:pPr>
                <a:defRPr/>
              </a:pPr>
              <a:t>08/08/2018</a:t>
            </a:fld>
            <a:endParaRPr lang="fr-FR"/>
          </a:p>
        </p:txBody>
      </p:sp>
      <p:sp>
        <p:nvSpPr>
          <p:cNvPr id="6" name="Rectangle 5"/>
          <p:cNvSpPr>
            <a:spLocks noGrp="1" noChangeArrowheads="1"/>
          </p:cNvSpPr>
          <p:nvPr>
            <p:ph type="ftr" sz="quarter" idx="11"/>
          </p:nvPr>
        </p:nvSpPr>
        <p:spPr>
          <a:xfrm>
            <a:off x="3124200" y="6248400"/>
            <a:ext cx="2895600" cy="457200"/>
          </a:xfrm>
        </p:spPr>
        <p:txBody>
          <a:bodyPr/>
          <a:lstStyle>
            <a:lvl1pPr>
              <a:defRPr/>
            </a:lvl1pPr>
          </a:lstStyle>
          <a:p>
            <a:pPr>
              <a:defRPr/>
            </a:pPr>
            <a:endParaRPr lang="fr-FR"/>
          </a:p>
        </p:txBody>
      </p:sp>
      <p:sp>
        <p:nvSpPr>
          <p:cNvPr id="7" name="Rectangle 6"/>
          <p:cNvSpPr>
            <a:spLocks noGrp="1" noChangeArrowheads="1"/>
          </p:cNvSpPr>
          <p:nvPr>
            <p:ph type="sldNum" sz="quarter" idx="12"/>
          </p:nvPr>
        </p:nvSpPr>
        <p:spPr>
          <a:xfrm>
            <a:off x="6553200" y="6248400"/>
            <a:ext cx="1905000" cy="457200"/>
          </a:xfrm>
        </p:spPr>
        <p:txBody>
          <a:bodyPr/>
          <a:lstStyle>
            <a:lvl1pPr>
              <a:defRPr/>
            </a:lvl1pPr>
          </a:lstStyle>
          <a:p>
            <a:pPr>
              <a:defRPr/>
            </a:pPr>
            <a:fld id="{5A66AB41-47F4-471A-A804-81CE733B5ACF}" type="slidenum">
              <a:rPr lang="fr-FR"/>
              <a:pPr>
                <a:defRPr/>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dt" sz="half" idx="10"/>
          </p:nvPr>
        </p:nvSpPr>
        <p:spPr>
          <a:ln/>
        </p:spPr>
        <p:txBody>
          <a:bodyPr/>
          <a:lstStyle>
            <a:lvl1pPr>
              <a:defRPr/>
            </a:lvl1pPr>
          </a:lstStyle>
          <a:p>
            <a:pPr>
              <a:defRPr/>
            </a:pPr>
            <a:fld id="{AD4B2693-8A09-4965-8CF9-A16AA1204B7E}" type="datetime1">
              <a:rPr lang="fr-FR"/>
              <a:pPr>
                <a:defRPr/>
              </a:pPr>
              <a:t>08/08/2018</a:t>
            </a:fld>
            <a:endParaRPr lang="fr-FR"/>
          </a:p>
        </p:txBody>
      </p:sp>
      <p:sp>
        <p:nvSpPr>
          <p:cNvPr id="5" name="Rectangle 7"/>
          <p:cNvSpPr>
            <a:spLocks noGrp="1" noChangeArrowheads="1"/>
          </p:cNvSpPr>
          <p:nvPr>
            <p:ph type="ftr" sz="quarter" idx="11"/>
          </p:nvPr>
        </p:nvSpPr>
        <p:spPr>
          <a:ln/>
        </p:spPr>
        <p:txBody>
          <a:bodyPr/>
          <a:lstStyle>
            <a:lvl1pPr>
              <a:defRPr/>
            </a:lvl1pPr>
          </a:lstStyle>
          <a:p>
            <a:pPr>
              <a:defRPr/>
            </a:pPr>
            <a:endParaRPr lang="fr-FR"/>
          </a:p>
        </p:txBody>
      </p:sp>
      <p:sp>
        <p:nvSpPr>
          <p:cNvPr id="6" name="Rectangle 8"/>
          <p:cNvSpPr>
            <a:spLocks noGrp="1" noChangeArrowheads="1"/>
          </p:cNvSpPr>
          <p:nvPr>
            <p:ph type="sldNum" sz="quarter" idx="12"/>
          </p:nvPr>
        </p:nvSpPr>
        <p:spPr>
          <a:ln/>
        </p:spPr>
        <p:txBody>
          <a:bodyPr/>
          <a:lstStyle>
            <a:lvl1pPr>
              <a:defRPr/>
            </a:lvl1pPr>
          </a:lstStyle>
          <a:p>
            <a:pPr>
              <a:defRPr/>
            </a:pPr>
            <a:fld id="{2E044DFE-F525-440E-B70A-CF39C8CF056D}" type="slidenum">
              <a:rPr lang="fr-FR"/>
              <a:pPr>
                <a:defRPr/>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73838" y="304800"/>
            <a:ext cx="2001837" cy="5715000"/>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566738" y="304800"/>
            <a:ext cx="5854700" cy="5715000"/>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dt" sz="half" idx="10"/>
          </p:nvPr>
        </p:nvSpPr>
        <p:spPr>
          <a:ln/>
        </p:spPr>
        <p:txBody>
          <a:bodyPr/>
          <a:lstStyle>
            <a:lvl1pPr>
              <a:defRPr/>
            </a:lvl1pPr>
          </a:lstStyle>
          <a:p>
            <a:pPr>
              <a:defRPr/>
            </a:pPr>
            <a:fld id="{B6CDF2B3-7361-4A84-87E0-D558A6D967E3}" type="datetime1">
              <a:rPr lang="fr-FR"/>
              <a:pPr>
                <a:defRPr/>
              </a:pPr>
              <a:t>08/08/2018</a:t>
            </a:fld>
            <a:endParaRPr lang="fr-FR"/>
          </a:p>
        </p:txBody>
      </p:sp>
      <p:sp>
        <p:nvSpPr>
          <p:cNvPr id="5" name="Rectangle 7"/>
          <p:cNvSpPr>
            <a:spLocks noGrp="1" noChangeArrowheads="1"/>
          </p:cNvSpPr>
          <p:nvPr>
            <p:ph type="ftr" sz="quarter" idx="11"/>
          </p:nvPr>
        </p:nvSpPr>
        <p:spPr>
          <a:ln/>
        </p:spPr>
        <p:txBody>
          <a:bodyPr/>
          <a:lstStyle>
            <a:lvl1pPr>
              <a:defRPr/>
            </a:lvl1pPr>
          </a:lstStyle>
          <a:p>
            <a:pPr>
              <a:defRPr/>
            </a:pPr>
            <a:endParaRPr lang="fr-FR"/>
          </a:p>
        </p:txBody>
      </p:sp>
      <p:sp>
        <p:nvSpPr>
          <p:cNvPr id="6" name="Rectangle 8"/>
          <p:cNvSpPr>
            <a:spLocks noGrp="1" noChangeArrowheads="1"/>
          </p:cNvSpPr>
          <p:nvPr>
            <p:ph type="sldNum" sz="quarter" idx="12"/>
          </p:nvPr>
        </p:nvSpPr>
        <p:spPr>
          <a:ln/>
        </p:spPr>
        <p:txBody>
          <a:bodyPr/>
          <a:lstStyle>
            <a:lvl1pPr>
              <a:defRPr/>
            </a:lvl1pPr>
          </a:lstStyle>
          <a:p>
            <a:pPr>
              <a:defRPr/>
            </a:pPr>
            <a:fld id="{C9C929F9-38D2-4D9C-BF01-E0C856C80E8A}" type="slidenum">
              <a:rPr lang="fr-FR"/>
              <a:pPr>
                <a:defRPr/>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dt" sz="half" idx="10"/>
          </p:nvPr>
        </p:nvSpPr>
        <p:spPr>
          <a:ln/>
        </p:spPr>
        <p:txBody>
          <a:bodyPr/>
          <a:lstStyle>
            <a:lvl1pPr>
              <a:defRPr/>
            </a:lvl1pPr>
          </a:lstStyle>
          <a:p>
            <a:pPr>
              <a:defRPr/>
            </a:pPr>
            <a:fld id="{71C92840-DEA3-4E67-873E-F646CF3D2661}" type="datetime1">
              <a:rPr lang="fr-FR"/>
              <a:pPr>
                <a:defRPr/>
              </a:pPr>
              <a:t>08/08/2018</a:t>
            </a:fld>
            <a:endParaRPr lang="fr-FR"/>
          </a:p>
        </p:txBody>
      </p:sp>
      <p:sp>
        <p:nvSpPr>
          <p:cNvPr id="5" name="Rectangle 7"/>
          <p:cNvSpPr>
            <a:spLocks noGrp="1" noChangeArrowheads="1"/>
          </p:cNvSpPr>
          <p:nvPr>
            <p:ph type="ftr" sz="quarter" idx="11"/>
          </p:nvPr>
        </p:nvSpPr>
        <p:spPr>
          <a:ln/>
        </p:spPr>
        <p:txBody>
          <a:bodyPr/>
          <a:lstStyle>
            <a:lvl1pPr>
              <a:defRPr/>
            </a:lvl1pPr>
          </a:lstStyle>
          <a:p>
            <a:pPr>
              <a:defRPr/>
            </a:pPr>
            <a:endParaRPr lang="fr-FR"/>
          </a:p>
        </p:txBody>
      </p:sp>
      <p:sp>
        <p:nvSpPr>
          <p:cNvPr id="6" name="Rectangle 8"/>
          <p:cNvSpPr>
            <a:spLocks noGrp="1" noChangeArrowheads="1"/>
          </p:cNvSpPr>
          <p:nvPr>
            <p:ph type="sldNum" sz="quarter" idx="12"/>
          </p:nvPr>
        </p:nvSpPr>
        <p:spPr>
          <a:ln/>
        </p:spPr>
        <p:txBody>
          <a:bodyPr/>
          <a:lstStyle>
            <a:lvl1pPr>
              <a:defRPr/>
            </a:lvl1pPr>
          </a:lstStyle>
          <a:p>
            <a:pPr>
              <a:defRPr/>
            </a:pPr>
            <a:fld id="{0902E5D3-DD40-460E-9109-8F20FD9DD066}" type="slidenum">
              <a:rPr lang="fr-FR"/>
              <a:pPr>
                <a:defRPr/>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6"/>
          <p:cNvSpPr>
            <a:spLocks noGrp="1" noChangeArrowheads="1"/>
          </p:cNvSpPr>
          <p:nvPr>
            <p:ph type="dt" sz="half" idx="10"/>
          </p:nvPr>
        </p:nvSpPr>
        <p:spPr>
          <a:ln/>
        </p:spPr>
        <p:txBody>
          <a:bodyPr/>
          <a:lstStyle>
            <a:lvl1pPr>
              <a:defRPr/>
            </a:lvl1pPr>
          </a:lstStyle>
          <a:p>
            <a:pPr>
              <a:defRPr/>
            </a:pPr>
            <a:fld id="{50B2F58C-D48B-4ABD-A535-1A833DFB79D8}" type="datetime1">
              <a:rPr lang="fr-FR"/>
              <a:pPr>
                <a:defRPr/>
              </a:pPr>
              <a:t>08/08/2018</a:t>
            </a:fld>
            <a:endParaRPr lang="fr-FR"/>
          </a:p>
        </p:txBody>
      </p:sp>
      <p:sp>
        <p:nvSpPr>
          <p:cNvPr id="5" name="Rectangle 7"/>
          <p:cNvSpPr>
            <a:spLocks noGrp="1" noChangeArrowheads="1"/>
          </p:cNvSpPr>
          <p:nvPr>
            <p:ph type="ftr" sz="quarter" idx="11"/>
          </p:nvPr>
        </p:nvSpPr>
        <p:spPr>
          <a:ln/>
        </p:spPr>
        <p:txBody>
          <a:bodyPr/>
          <a:lstStyle>
            <a:lvl1pPr>
              <a:defRPr/>
            </a:lvl1pPr>
          </a:lstStyle>
          <a:p>
            <a:pPr>
              <a:defRPr/>
            </a:pPr>
            <a:endParaRPr lang="fr-FR"/>
          </a:p>
        </p:txBody>
      </p:sp>
      <p:sp>
        <p:nvSpPr>
          <p:cNvPr id="6" name="Rectangle 8"/>
          <p:cNvSpPr>
            <a:spLocks noGrp="1" noChangeArrowheads="1"/>
          </p:cNvSpPr>
          <p:nvPr>
            <p:ph type="sldNum" sz="quarter" idx="12"/>
          </p:nvPr>
        </p:nvSpPr>
        <p:spPr>
          <a:ln/>
        </p:spPr>
        <p:txBody>
          <a:bodyPr/>
          <a:lstStyle>
            <a:lvl1pPr>
              <a:defRPr/>
            </a:lvl1pPr>
          </a:lstStyle>
          <a:p>
            <a:pPr>
              <a:defRPr/>
            </a:pPr>
            <a:fld id="{941ACB46-D936-4959-BC07-C6BF28A92290}" type="slidenum">
              <a:rPr lang="fr-FR"/>
              <a:pPr>
                <a:defRPr/>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5667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34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6"/>
          <p:cNvSpPr>
            <a:spLocks noGrp="1" noChangeArrowheads="1"/>
          </p:cNvSpPr>
          <p:nvPr>
            <p:ph type="dt" sz="half" idx="10"/>
          </p:nvPr>
        </p:nvSpPr>
        <p:spPr>
          <a:ln/>
        </p:spPr>
        <p:txBody>
          <a:bodyPr/>
          <a:lstStyle>
            <a:lvl1pPr>
              <a:defRPr/>
            </a:lvl1pPr>
          </a:lstStyle>
          <a:p>
            <a:pPr>
              <a:defRPr/>
            </a:pPr>
            <a:fld id="{675B3B78-711A-4969-9943-A1FAA1C4DE83}" type="datetime1">
              <a:rPr lang="fr-FR"/>
              <a:pPr>
                <a:defRPr/>
              </a:pPr>
              <a:t>08/08/2018</a:t>
            </a:fld>
            <a:endParaRPr lang="fr-FR"/>
          </a:p>
        </p:txBody>
      </p:sp>
      <p:sp>
        <p:nvSpPr>
          <p:cNvPr id="6" name="Rectangle 7"/>
          <p:cNvSpPr>
            <a:spLocks noGrp="1" noChangeArrowheads="1"/>
          </p:cNvSpPr>
          <p:nvPr>
            <p:ph type="ftr" sz="quarter" idx="11"/>
          </p:nvPr>
        </p:nvSpPr>
        <p:spPr>
          <a:ln/>
        </p:spPr>
        <p:txBody>
          <a:bodyPr/>
          <a:lstStyle>
            <a:lvl1pPr>
              <a:defRPr/>
            </a:lvl1pPr>
          </a:lstStyle>
          <a:p>
            <a:pPr>
              <a:defRPr/>
            </a:pPr>
            <a:endParaRPr lang="fr-FR"/>
          </a:p>
        </p:txBody>
      </p:sp>
      <p:sp>
        <p:nvSpPr>
          <p:cNvPr id="7" name="Rectangle 8"/>
          <p:cNvSpPr>
            <a:spLocks noGrp="1" noChangeArrowheads="1"/>
          </p:cNvSpPr>
          <p:nvPr>
            <p:ph type="sldNum" sz="quarter" idx="12"/>
          </p:nvPr>
        </p:nvSpPr>
        <p:spPr>
          <a:ln/>
        </p:spPr>
        <p:txBody>
          <a:bodyPr/>
          <a:lstStyle>
            <a:lvl1pPr>
              <a:defRPr/>
            </a:lvl1pPr>
          </a:lstStyle>
          <a:p>
            <a:pPr>
              <a:defRPr/>
            </a:pPr>
            <a:fld id="{AA72F889-D6D4-424F-BB4E-DEEA193590EA}" type="slidenum">
              <a:rPr lang="fr-FR"/>
              <a:pPr>
                <a:defRPr/>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6"/>
          <p:cNvSpPr>
            <a:spLocks noGrp="1" noChangeArrowheads="1"/>
          </p:cNvSpPr>
          <p:nvPr>
            <p:ph type="dt" sz="half" idx="10"/>
          </p:nvPr>
        </p:nvSpPr>
        <p:spPr>
          <a:ln/>
        </p:spPr>
        <p:txBody>
          <a:bodyPr/>
          <a:lstStyle>
            <a:lvl1pPr>
              <a:defRPr/>
            </a:lvl1pPr>
          </a:lstStyle>
          <a:p>
            <a:pPr>
              <a:defRPr/>
            </a:pPr>
            <a:fld id="{46789796-4C58-4453-9B0B-D918DE0C9ABB}" type="datetime1">
              <a:rPr lang="fr-FR"/>
              <a:pPr>
                <a:defRPr/>
              </a:pPr>
              <a:t>08/08/2018</a:t>
            </a:fld>
            <a:endParaRPr lang="fr-FR"/>
          </a:p>
        </p:txBody>
      </p:sp>
      <p:sp>
        <p:nvSpPr>
          <p:cNvPr id="8" name="Rectangle 7"/>
          <p:cNvSpPr>
            <a:spLocks noGrp="1" noChangeArrowheads="1"/>
          </p:cNvSpPr>
          <p:nvPr>
            <p:ph type="ftr" sz="quarter" idx="11"/>
          </p:nvPr>
        </p:nvSpPr>
        <p:spPr>
          <a:ln/>
        </p:spPr>
        <p:txBody>
          <a:bodyPr/>
          <a:lstStyle>
            <a:lvl1pPr>
              <a:defRPr/>
            </a:lvl1pPr>
          </a:lstStyle>
          <a:p>
            <a:pPr>
              <a:defRPr/>
            </a:pPr>
            <a:endParaRPr lang="fr-FR"/>
          </a:p>
        </p:txBody>
      </p:sp>
      <p:sp>
        <p:nvSpPr>
          <p:cNvPr id="9" name="Rectangle 8"/>
          <p:cNvSpPr>
            <a:spLocks noGrp="1" noChangeArrowheads="1"/>
          </p:cNvSpPr>
          <p:nvPr>
            <p:ph type="sldNum" sz="quarter" idx="12"/>
          </p:nvPr>
        </p:nvSpPr>
        <p:spPr>
          <a:ln/>
        </p:spPr>
        <p:txBody>
          <a:bodyPr/>
          <a:lstStyle>
            <a:lvl1pPr>
              <a:defRPr/>
            </a:lvl1pPr>
          </a:lstStyle>
          <a:p>
            <a:pPr>
              <a:defRPr/>
            </a:pPr>
            <a:fld id="{51B66332-611A-4BB7-A491-49CBEC40CD0E}" type="slidenum">
              <a:rPr lang="fr-FR"/>
              <a:pPr>
                <a:defRPr/>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Rectangle 6"/>
          <p:cNvSpPr>
            <a:spLocks noGrp="1" noChangeArrowheads="1"/>
          </p:cNvSpPr>
          <p:nvPr>
            <p:ph type="dt" sz="half" idx="10"/>
          </p:nvPr>
        </p:nvSpPr>
        <p:spPr>
          <a:ln/>
        </p:spPr>
        <p:txBody>
          <a:bodyPr/>
          <a:lstStyle>
            <a:lvl1pPr>
              <a:defRPr/>
            </a:lvl1pPr>
          </a:lstStyle>
          <a:p>
            <a:pPr>
              <a:defRPr/>
            </a:pPr>
            <a:fld id="{8CD167AE-09C1-4BA7-9650-F483F1870228}" type="datetime1">
              <a:rPr lang="fr-FR"/>
              <a:pPr>
                <a:defRPr/>
              </a:pPr>
              <a:t>08/08/2018</a:t>
            </a:fld>
            <a:endParaRPr lang="fr-FR"/>
          </a:p>
        </p:txBody>
      </p:sp>
      <p:sp>
        <p:nvSpPr>
          <p:cNvPr id="4" name="Rectangle 7"/>
          <p:cNvSpPr>
            <a:spLocks noGrp="1" noChangeArrowheads="1"/>
          </p:cNvSpPr>
          <p:nvPr>
            <p:ph type="ftr" sz="quarter" idx="11"/>
          </p:nvPr>
        </p:nvSpPr>
        <p:spPr>
          <a:ln/>
        </p:spPr>
        <p:txBody>
          <a:bodyPr/>
          <a:lstStyle>
            <a:lvl1pPr>
              <a:defRPr/>
            </a:lvl1pPr>
          </a:lstStyle>
          <a:p>
            <a:pPr>
              <a:defRPr/>
            </a:pPr>
            <a:endParaRPr lang="fr-FR"/>
          </a:p>
        </p:txBody>
      </p:sp>
      <p:sp>
        <p:nvSpPr>
          <p:cNvPr id="5" name="Rectangle 8"/>
          <p:cNvSpPr>
            <a:spLocks noGrp="1" noChangeArrowheads="1"/>
          </p:cNvSpPr>
          <p:nvPr>
            <p:ph type="sldNum" sz="quarter" idx="12"/>
          </p:nvPr>
        </p:nvSpPr>
        <p:spPr>
          <a:ln/>
        </p:spPr>
        <p:txBody>
          <a:bodyPr/>
          <a:lstStyle>
            <a:lvl1pPr>
              <a:defRPr/>
            </a:lvl1pPr>
          </a:lstStyle>
          <a:p>
            <a:pPr>
              <a:defRPr/>
            </a:pPr>
            <a:fld id="{0C303421-F308-4130-A41A-F0D7B6A1E6B4}" type="slidenum">
              <a:rPr lang="fr-FR"/>
              <a:pPr>
                <a:defRPr/>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fld id="{FD244680-74FB-4F68-9D4E-F0D2B3E0ECEE}" type="datetime1">
              <a:rPr lang="fr-FR"/>
              <a:pPr>
                <a:defRPr/>
              </a:pPr>
              <a:t>08/08/2018</a:t>
            </a:fld>
            <a:endParaRPr lang="fr-FR"/>
          </a:p>
        </p:txBody>
      </p:sp>
      <p:sp>
        <p:nvSpPr>
          <p:cNvPr id="3" name="Rectangle 7"/>
          <p:cNvSpPr>
            <a:spLocks noGrp="1" noChangeArrowheads="1"/>
          </p:cNvSpPr>
          <p:nvPr>
            <p:ph type="ftr" sz="quarter" idx="11"/>
          </p:nvPr>
        </p:nvSpPr>
        <p:spPr>
          <a:ln/>
        </p:spPr>
        <p:txBody>
          <a:bodyPr/>
          <a:lstStyle>
            <a:lvl1pPr>
              <a:defRPr/>
            </a:lvl1pPr>
          </a:lstStyle>
          <a:p>
            <a:pPr>
              <a:defRPr/>
            </a:pPr>
            <a:endParaRPr lang="fr-FR"/>
          </a:p>
        </p:txBody>
      </p:sp>
      <p:sp>
        <p:nvSpPr>
          <p:cNvPr id="4" name="Rectangle 8"/>
          <p:cNvSpPr>
            <a:spLocks noGrp="1" noChangeArrowheads="1"/>
          </p:cNvSpPr>
          <p:nvPr>
            <p:ph type="sldNum" sz="quarter" idx="12"/>
          </p:nvPr>
        </p:nvSpPr>
        <p:spPr>
          <a:ln/>
        </p:spPr>
        <p:txBody>
          <a:bodyPr/>
          <a:lstStyle>
            <a:lvl1pPr>
              <a:defRPr/>
            </a:lvl1pPr>
          </a:lstStyle>
          <a:p>
            <a:pPr>
              <a:defRPr/>
            </a:pPr>
            <a:fld id="{C40C20C3-635B-4C40-B602-A55223362AD4}" type="slidenum">
              <a:rPr lang="fr-FR"/>
              <a:pPr>
                <a:defRPr/>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6"/>
          <p:cNvSpPr>
            <a:spLocks noGrp="1" noChangeArrowheads="1"/>
          </p:cNvSpPr>
          <p:nvPr>
            <p:ph type="dt" sz="half" idx="10"/>
          </p:nvPr>
        </p:nvSpPr>
        <p:spPr>
          <a:ln/>
        </p:spPr>
        <p:txBody>
          <a:bodyPr/>
          <a:lstStyle>
            <a:lvl1pPr>
              <a:defRPr/>
            </a:lvl1pPr>
          </a:lstStyle>
          <a:p>
            <a:pPr>
              <a:defRPr/>
            </a:pPr>
            <a:fld id="{C9580192-61F8-4E1A-9939-8BDBBB71516E}" type="datetime1">
              <a:rPr lang="fr-FR"/>
              <a:pPr>
                <a:defRPr/>
              </a:pPr>
              <a:t>08/08/2018</a:t>
            </a:fld>
            <a:endParaRPr lang="fr-FR"/>
          </a:p>
        </p:txBody>
      </p:sp>
      <p:sp>
        <p:nvSpPr>
          <p:cNvPr id="6" name="Rectangle 7"/>
          <p:cNvSpPr>
            <a:spLocks noGrp="1" noChangeArrowheads="1"/>
          </p:cNvSpPr>
          <p:nvPr>
            <p:ph type="ftr" sz="quarter" idx="11"/>
          </p:nvPr>
        </p:nvSpPr>
        <p:spPr>
          <a:ln/>
        </p:spPr>
        <p:txBody>
          <a:bodyPr/>
          <a:lstStyle>
            <a:lvl1pPr>
              <a:defRPr/>
            </a:lvl1pPr>
          </a:lstStyle>
          <a:p>
            <a:pPr>
              <a:defRPr/>
            </a:pPr>
            <a:endParaRPr lang="fr-FR"/>
          </a:p>
        </p:txBody>
      </p:sp>
      <p:sp>
        <p:nvSpPr>
          <p:cNvPr id="7" name="Rectangle 8"/>
          <p:cNvSpPr>
            <a:spLocks noGrp="1" noChangeArrowheads="1"/>
          </p:cNvSpPr>
          <p:nvPr>
            <p:ph type="sldNum" sz="quarter" idx="12"/>
          </p:nvPr>
        </p:nvSpPr>
        <p:spPr>
          <a:ln/>
        </p:spPr>
        <p:txBody>
          <a:bodyPr/>
          <a:lstStyle>
            <a:lvl1pPr>
              <a:defRPr/>
            </a:lvl1pPr>
          </a:lstStyle>
          <a:p>
            <a:pPr>
              <a:defRPr/>
            </a:pPr>
            <a:fld id="{24E287BD-45A5-494F-A5CC-72CCA105CF66}" type="slidenum">
              <a:rPr lang="fr-FR"/>
              <a:pPr>
                <a:defRPr/>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6"/>
          <p:cNvSpPr>
            <a:spLocks noGrp="1" noChangeArrowheads="1"/>
          </p:cNvSpPr>
          <p:nvPr>
            <p:ph type="dt" sz="half" idx="10"/>
          </p:nvPr>
        </p:nvSpPr>
        <p:spPr>
          <a:ln/>
        </p:spPr>
        <p:txBody>
          <a:bodyPr/>
          <a:lstStyle>
            <a:lvl1pPr>
              <a:defRPr/>
            </a:lvl1pPr>
          </a:lstStyle>
          <a:p>
            <a:pPr>
              <a:defRPr/>
            </a:pPr>
            <a:fld id="{5A8F09CC-B806-472D-9424-9CC204FDCA3E}" type="datetime1">
              <a:rPr lang="fr-FR"/>
              <a:pPr>
                <a:defRPr/>
              </a:pPr>
              <a:t>08/08/2018</a:t>
            </a:fld>
            <a:endParaRPr lang="fr-FR"/>
          </a:p>
        </p:txBody>
      </p:sp>
      <p:sp>
        <p:nvSpPr>
          <p:cNvPr id="6" name="Rectangle 7"/>
          <p:cNvSpPr>
            <a:spLocks noGrp="1" noChangeArrowheads="1"/>
          </p:cNvSpPr>
          <p:nvPr>
            <p:ph type="ftr" sz="quarter" idx="11"/>
          </p:nvPr>
        </p:nvSpPr>
        <p:spPr>
          <a:ln/>
        </p:spPr>
        <p:txBody>
          <a:bodyPr/>
          <a:lstStyle>
            <a:lvl1pPr>
              <a:defRPr/>
            </a:lvl1pPr>
          </a:lstStyle>
          <a:p>
            <a:pPr>
              <a:defRPr/>
            </a:pPr>
            <a:endParaRPr lang="fr-FR"/>
          </a:p>
        </p:txBody>
      </p:sp>
      <p:sp>
        <p:nvSpPr>
          <p:cNvPr id="7" name="Rectangle 8"/>
          <p:cNvSpPr>
            <a:spLocks noGrp="1" noChangeArrowheads="1"/>
          </p:cNvSpPr>
          <p:nvPr>
            <p:ph type="sldNum" sz="quarter" idx="12"/>
          </p:nvPr>
        </p:nvSpPr>
        <p:spPr>
          <a:ln/>
        </p:spPr>
        <p:txBody>
          <a:bodyPr/>
          <a:lstStyle>
            <a:lvl1pPr>
              <a:defRPr/>
            </a:lvl1pPr>
          </a:lstStyle>
          <a:p>
            <a:pPr>
              <a:defRPr/>
            </a:pPr>
            <a:fld id="{41F7FF5E-26FA-497D-A9F5-D9D17A610326}" type="slidenum">
              <a:rPr lang="fr-FR"/>
              <a:pPr>
                <a:defRPr/>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ltHorz">
          <a:fgClr>
            <a:schemeClr val="bg2"/>
          </a:fgClr>
          <a:bgClr>
            <a:schemeClr val="bg1"/>
          </a:bgClr>
        </a:patt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74675" y="304800"/>
            <a:ext cx="8001000" cy="12160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fr-FR" altLang="fr-FR" smtClean="0"/>
              <a:t>Cliquez pour modifier le style du titre</a:t>
            </a:r>
          </a:p>
        </p:txBody>
      </p:sp>
      <p:sp>
        <p:nvSpPr>
          <p:cNvPr id="1027" name="Rectangle 3"/>
          <p:cNvSpPr>
            <a:spLocks noGrp="1" noChangeArrowheads="1"/>
          </p:cNvSpPr>
          <p:nvPr>
            <p:ph type="body" idx="1"/>
          </p:nvPr>
        </p:nvSpPr>
        <p:spPr bwMode="auto">
          <a:xfrm>
            <a:off x="566738" y="1752600"/>
            <a:ext cx="8001000"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altLang="fr-FR" smtClean="0"/>
              <a:t>Cliquez pour modifier les styles du texte du masque</a:t>
            </a:r>
          </a:p>
          <a:p>
            <a:pPr lvl="1"/>
            <a:r>
              <a:rPr lang="fr-FR" altLang="fr-FR" smtClean="0"/>
              <a:t>Deuxième niveau</a:t>
            </a:r>
          </a:p>
          <a:p>
            <a:pPr lvl="2"/>
            <a:r>
              <a:rPr lang="fr-FR" altLang="fr-FR" smtClean="0"/>
              <a:t>Troisième niveau</a:t>
            </a:r>
          </a:p>
          <a:p>
            <a:pPr lvl="3"/>
            <a:r>
              <a:rPr lang="fr-FR" altLang="fr-FR" smtClean="0"/>
              <a:t>Quatrième niveau</a:t>
            </a:r>
          </a:p>
          <a:p>
            <a:pPr lvl="4"/>
            <a:r>
              <a:rPr lang="fr-FR" altLang="fr-FR" smtClean="0"/>
              <a:t>Cinquième niveau</a:t>
            </a:r>
          </a:p>
        </p:txBody>
      </p:sp>
      <p:sp>
        <p:nvSpPr>
          <p:cNvPr id="1028" name="AutoShape 4"/>
          <p:cNvSpPr>
            <a:spLocks noChangeArrowheads="1"/>
          </p:cNvSpPr>
          <p:nvPr/>
        </p:nvSpPr>
        <p:spPr bwMode="auto">
          <a:xfrm>
            <a:off x="609600" y="1566863"/>
            <a:ext cx="7958138" cy="109537"/>
          </a:xfrm>
          <a:custGeom>
            <a:avLst/>
            <a:gdLst>
              <a:gd name="T0" fmla="*/ 0 w 1000"/>
              <a:gd name="T1" fmla="*/ 0 h 1000"/>
              <a:gd name="T2" fmla="*/ 2147483647 w 1000"/>
              <a:gd name="T3" fmla="*/ 0 h 1000"/>
              <a:gd name="T4" fmla="*/ 2147483647 w 1000"/>
              <a:gd name="T5" fmla="*/ 11998354 h 1000"/>
              <a:gd name="T6" fmla="*/ 0 w 1000"/>
              <a:gd name="T7" fmla="*/ 11998354 h 1000"/>
              <a:gd name="T8" fmla="*/ 0 w 1000"/>
              <a:gd name="T9" fmla="*/ 0 h 1000"/>
              <a:gd name="T10" fmla="*/ 2147483647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a:solidFill>
              <a:schemeClr val="accent2"/>
            </a:solidFill>
            <a:round/>
            <a:headEnd/>
            <a:tailEnd/>
          </a:ln>
        </p:spPr>
        <p:txBody>
          <a:bodyPr/>
          <a:lstStyle/>
          <a:p>
            <a:endParaRPr lang="en-GB"/>
          </a:p>
        </p:txBody>
      </p:sp>
      <p:sp>
        <p:nvSpPr>
          <p:cNvPr id="1029" name="Line 5"/>
          <p:cNvSpPr>
            <a:spLocks noChangeShapeType="1"/>
          </p:cNvSpPr>
          <p:nvPr/>
        </p:nvSpPr>
        <p:spPr bwMode="auto">
          <a:xfrm flipV="1">
            <a:off x="609600" y="6172200"/>
            <a:ext cx="7924800" cy="0"/>
          </a:xfrm>
          <a:prstGeom prst="line">
            <a:avLst/>
          </a:prstGeom>
          <a:noFill/>
          <a:ln w="3175">
            <a:solidFill>
              <a:schemeClr val="accent2"/>
            </a:solidFill>
            <a:round/>
            <a:headEnd/>
            <a:tailEnd/>
          </a:ln>
        </p:spPr>
        <p:txBody>
          <a:bodyPr/>
          <a:lstStyle/>
          <a:p>
            <a:endParaRPr lang="en-GB"/>
          </a:p>
        </p:txBody>
      </p:sp>
      <p:sp>
        <p:nvSpPr>
          <p:cNvPr id="4102" name="Rectangle 6"/>
          <p:cNvSpPr>
            <a:spLocks noGrp="1" noChangeArrowheads="1"/>
          </p:cNvSpPr>
          <p:nvPr>
            <p:ph type="dt" sz="half" idx="2"/>
          </p:nvPr>
        </p:nvSpPr>
        <p:spPr bwMode="auto">
          <a:xfrm>
            <a:off x="6096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fld id="{C2B1D2A1-4CCB-499C-8FCD-9751868C666A}" type="datetime1">
              <a:rPr lang="fr-FR"/>
              <a:pPr>
                <a:defRPr/>
              </a:pPr>
              <a:t>08/08/2018</a:t>
            </a:fld>
            <a:endParaRPr lang="fr-FR"/>
          </a:p>
        </p:txBody>
      </p:sp>
      <p:sp>
        <p:nvSpPr>
          <p:cNvPr id="4103" name="Rectangle 7"/>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latin typeface="Verdana" pitchFamily="34" charset="0"/>
                <a:ea typeface="+mn-ea"/>
                <a:cs typeface="Arial" charset="0"/>
              </a:defRPr>
            </a:lvl1pPr>
          </a:lstStyle>
          <a:p>
            <a:pPr>
              <a:defRPr/>
            </a:pPr>
            <a:endParaRPr lang="fr-FR"/>
          </a:p>
        </p:txBody>
      </p:sp>
      <p:sp>
        <p:nvSpPr>
          <p:cNvPr id="4104" name="Rectangle 8"/>
          <p:cNvSpPr>
            <a:spLocks noGrp="1" noChangeArrowheads="1"/>
          </p:cNvSpPr>
          <p:nvPr>
            <p:ph type="sldNum" sz="quarter" idx="4"/>
          </p:nvPr>
        </p:nvSpPr>
        <p:spPr bwMode="auto">
          <a:xfrm>
            <a:off x="65532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fld id="{9FCA161C-FA18-4AAD-A440-509FC7959677}"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3924"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timing>
    <p:tnLst>
      <p:par>
        <p:cTn id="1" dur="indefinite" restart="never" nodeType="tmRoot"/>
      </p:par>
    </p:tnLst>
  </p:timing>
  <p:hf hdr="0" ftr="0" dt="0"/>
  <p:txStyles>
    <p:titleStyle>
      <a:lvl1pPr algn="l" rtl="0" eaLnBrk="0" fontAlgn="base" hangingPunct="0">
        <a:spcBef>
          <a:spcPct val="0"/>
        </a:spcBef>
        <a:spcAft>
          <a:spcPct val="0"/>
        </a:spcAft>
        <a:defRPr sz="3800">
          <a:solidFill>
            <a:schemeClr val="tx2"/>
          </a:solidFill>
          <a:latin typeface="+mj-lt"/>
          <a:ea typeface="MS PGothic" pitchFamily="34" charset="-128"/>
          <a:cs typeface="+mj-cs"/>
        </a:defRPr>
      </a:lvl1pPr>
      <a:lvl2pPr algn="l" rtl="0" eaLnBrk="0" fontAlgn="base" hangingPunct="0">
        <a:spcBef>
          <a:spcPct val="0"/>
        </a:spcBef>
        <a:spcAft>
          <a:spcPct val="0"/>
        </a:spcAft>
        <a:defRPr sz="3800">
          <a:solidFill>
            <a:schemeClr val="tx2"/>
          </a:solidFill>
          <a:latin typeface="Verdana" pitchFamily="34" charset="0"/>
          <a:ea typeface="MS PGothic" pitchFamily="34" charset="-128"/>
          <a:cs typeface="Arial" charset="0"/>
        </a:defRPr>
      </a:lvl2pPr>
      <a:lvl3pPr algn="l" rtl="0" eaLnBrk="0" fontAlgn="base" hangingPunct="0">
        <a:spcBef>
          <a:spcPct val="0"/>
        </a:spcBef>
        <a:spcAft>
          <a:spcPct val="0"/>
        </a:spcAft>
        <a:defRPr sz="3800">
          <a:solidFill>
            <a:schemeClr val="tx2"/>
          </a:solidFill>
          <a:latin typeface="Verdana" pitchFamily="34" charset="0"/>
          <a:ea typeface="MS PGothic" pitchFamily="34" charset="-128"/>
          <a:cs typeface="Arial" charset="0"/>
        </a:defRPr>
      </a:lvl3pPr>
      <a:lvl4pPr algn="l" rtl="0" eaLnBrk="0" fontAlgn="base" hangingPunct="0">
        <a:spcBef>
          <a:spcPct val="0"/>
        </a:spcBef>
        <a:spcAft>
          <a:spcPct val="0"/>
        </a:spcAft>
        <a:defRPr sz="3800">
          <a:solidFill>
            <a:schemeClr val="tx2"/>
          </a:solidFill>
          <a:latin typeface="Verdana" pitchFamily="34" charset="0"/>
          <a:ea typeface="MS PGothic" pitchFamily="34" charset="-128"/>
          <a:cs typeface="Arial" charset="0"/>
        </a:defRPr>
      </a:lvl4pPr>
      <a:lvl5pPr algn="l" rtl="0" eaLnBrk="0" fontAlgn="base" hangingPunct="0">
        <a:spcBef>
          <a:spcPct val="0"/>
        </a:spcBef>
        <a:spcAft>
          <a:spcPct val="0"/>
        </a:spcAft>
        <a:defRPr sz="3800">
          <a:solidFill>
            <a:schemeClr val="tx2"/>
          </a:solidFill>
          <a:latin typeface="Verdana" pitchFamily="34" charset="0"/>
          <a:ea typeface="MS PGothic" pitchFamily="34" charset="-128"/>
          <a:cs typeface="Arial" charset="0"/>
        </a:defRPr>
      </a:lvl5pPr>
      <a:lvl6pPr marL="457200" algn="l" rtl="0" fontAlgn="base">
        <a:spcBef>
          <a:spcPct val="0"/>
        </a:spcBef>
        <a:spcAft>
          <a:spcPct val="0"/>
        </a:spcAft>
        <a:defRPr sz="3800">
          <a:solidFill>
            <a:schemeClr val="tx2"/>
          </a:solidFill>
          <a:latin typeface="Verdana" pitchFamily="34" charset="0"/>
          <a:cs typeface="Arial" charset="0"/>
        </a:defRPr>
      </a:lvl6pPr>
      <a:lvl7pPr marL="914400" algn="l" rtl="0" fontAlgn="base">
        <a:spcBef>
          <a:spcPct val="0"/>
        </a:spcBef>
        <a:spcAft>
          <a:spcPct val="0"/>
        </a:spcAft>
        <a:defRPr sz="3800">
          <a:solidFill>
            <a:schemeClr val="tx2"/>
          </a:solidFill>
          <a:latin typeface="Verdana" pitchFamily="34" charset="0"/>
          <a:cs typeface="Arial" charset="0"/>
        </a:defRPr>
      </a:lvl7pPr>
      <a:lvl8pPr marL="1371600" algn="l" rtl="0" fontAlgn="base">
        <a:spcBef>
          <a:spcPct val="0"/>
        </a:spcBef>
        <a:spcAft>
          <a:spcPct val="0"/>
        </a:spcAft>
        <a:defRPr sz="3800">
          <a:solidFill>
            <a:schemeClr val="tx2"/>
          </a:solidFill>
          <a:latin typeface="Verdana" pitchFamily="34" charset="0"/>
          <a:cs typeface="Arial" charset="0"/>
        </a:defRPr>
      </a:lvl8pPr>
      <a:lvl9pPr marL="1828800" algn="l" rtl="0" fontAlgn="base">
        <a:spcBef>
          <a:spcPct val="0"/>
        </a:spcBef>
        <a:spcAft>
          <a:spcPct val="0"/>
        </a:spcAft>
        <a:defRPr sz="3800">
          <a:solidFill>
            <a:schemeClr val="tx2"/>
          </a:solidFill>
          <a:latin typeface="Verdana" pitchFamily="34" charset="0"/>
          <a:cs typeface="Arial" charset="0"/>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S PGothic" pitchFamily="34" charset="-128"/>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ea typeface="Arial" charset="0"/>
          <a:cs typeface="+mn-cs"/>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ea typeface="Arial" charset="0"/>
          <a:cs typeface="+mn-cs"/>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ea typeface="Arial" charset="0"/>
          <a:cs typeface="+mn-cs"/>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ea typeface="Arial" charset="0"/>
          <a:cs typeface="+mn-cs"/>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www.uemoa.int/"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www.bceao.int/"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www.bceao.int/"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www.afdb.or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worldbank.org/" TargetMode="External"/><Relationship Id="rId2" Type="http://schemas.openxmlformats.org/officeDocument/2006/relationships/hyperlink" Target="http://www.imf.int/" TargetMode="External"/><Relationship Id="rId1" Type="http://schemas.openxmlformats.org/officeDocument/2006/relationships/slideLayout" Target="../slideLayouts/slideLayout2.xml"/><Relationship Id="rId6" Type="http://schemas.openxmlformats.org/officeDocument/2006/relationships/hyperlink" Target="http://www.unido.org/" TargetMode="External"/><Relationship Id="rId5" Type="http://schemas.openxmlformats.org/officeDocument/2006/relationships/hyperlink" Target="http://www.oecd.org/" TargetMode="External"/><Relationship Id="rId4" Type="http://schemas.openxmlformats.org/officeDocument/2006/relationships/hyperlink" Target="http://www.unstats.org/"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www.cns.bf/" TargetMode="External"/><Relationship Id="rId2" Type="http://schemas.openxmlformats.org/officeDocument/2006/relationships/hyperlink" Target="http://www.insd.bf/"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2"/>
          <p:cNvSpPr>
            <a:spLocks noGrp="1"/>
          </p:cNvSpPr>
          <p:nvPr>
            <p:ph type="ctrTitle"/>
          </p:nvPr>
        </p:nvSpPr>
        <p:spPr>
          <a:xfrm>
            <a:off x="714375" y="2571750"/>
            <a:ext cx="7772400" cy="1371600"/>
          </a:xfrm>
        </p:spPr>
        <p:txBody>
          <a:bodyPr/>
          <a:lstStyle/>
          <a:p>
            <a:pPr algn="ctr"/>
            <a:r>
              <a:rPr lang="fr-FR" altLang="fr-FR" sz="2800" dirty="0" smtClean="0"/>
              <a:t>Atelier de formation </a:t>
            </a:r>
            <a:br>
              <a:rPr lang="fr-FR" altLang="fr-FR" sz="2800" dirty="0" smtClean="0"/>
            </a:br>
            <a:r>
              <a:rPr lang="fr-FR" altLang="fr-FR" sz="2800" dirty="0" smtClean="0"/>
              <a:t>des utilisateurs des statistiques</a:t>
            </a:r>
            <a:br>
              <a:rPr lang="fr-FR" altLang="fr-FR" sz="2800" dirty="0" smtClean="0"/>
            </a:br>
            <a:r>
              <a:rPr lang="fr-FR" altLang="fr-FR" sz="2800" dirty="0" smtClean="0"/>
              <a:t>« Statistiques d’entreprises »</a:t>
            </a:r>
          </a:p>
        </p:txBody>
      </p:sp>
      <p:sp>
        <p:nvSpPr>
          <p:cNvPr id="3075" name="Rectangle 3"/>
          <p:cNvSpPr>
            <a:spLocks noGrp="1" noChangeArrowheads="1"/>
          </p:cNvSpPr>
          <p:nvPr>
            <p:ph type="subTitle" idx="1"/>
          </p:nvPr>
        </p:nvSpPr>
        <p:spPr>
          <a:xfrm>
            <a:off x="785813" y="4149080"/>
            <a:ext cx="7010400" cy="1880245"/>
          </a:xfrm>
        </p:spPr>
        <p:txBody>
          <a:bodyPr/>
          <a:lstStyle/>
          <a:p>
            <a:pPr algn="ctr" eaLnBrk="1" hangingPunct="1"/>
            <a:r>
              <a:rPr lang="fr-FR" altLang="fr-FR" b="1" dirty="0" smtClean="0"/>
              <a:t>MODULE 4</a:t>
            </a:r>
          </a:p>
          <a:p>
            <a:pPr algn="ctr" eaLnBrk="1" hangingPunct="1"/>
            <a:r>
              <a:rPr lang="fr-FR" altLang="fr-FR" b="1" dirty="0" smtClean="0"/>
              <a:t>Où et comment trouver les statistiques d’entreprises ?</a:t>
            </a:r>
          </a:p>
        </p:txBody>
      </p:sp>
      <p:sp>
        <p:nvSpPr>
          <p:cNvPr id="3076" name="Rectangle 6"/>
          <p:cNvSpPr>
            <a:spLocks noGrp="1" noChangeArrowheads="1"/>
          </p:cNvSpPr>
          <p:nvPr>
            <p:ph type="sldNum" sz="quarter" idx="12"/>
          </p:nvPr>
        </p:nvSpPr>
        <p:spPr>
          <a:noFill/>
        </p:spPr>
        <p:txBody>
          <a:bodyPr/>
          <a:lstStyle/>
          <a:p>
            <a:fld id="{08B69815-3BD7-441B-8BF8-F734019D935A}" type="slidenum">
              <a:rPr lang="fr-FR" altLang="fr-FR" smtClean="0"/>
              <a:pPr/>
              <a:t>1</a:t>
            </a:fld>
            <a:endParaRPr lang="fr-FR" altLang="fr-FR" smtClean="0"/>
          </a:p>
        </p:txBody>
      </p:sp>
      <p:grpSp>
        <p:nvGrpSpPr>
          <p:cNvPr id="3077" name="Groupe 10"/>
          <p:cNvGrpSpPr>
            <a:grpSpLocks/>
          </p:cNvGrpSpPr>
          <p:nvPr/>
        </p:nvGrpSpPr>
        <p:grpSpPr bwMode="auto">
          <a:xfrm>
            <a:off x="142875" y="285750"/>
            <a:ext cx="9001125" cy="1415058"/>
            <a:chOff x="795070" y="285728"/>
            <a:chExt cx="7929616" cy="1136639"/>
          </a:xfrm>
        </p:grpSpPr>
        <p:sp>
          <p:nvSpPr>
            <p:cNvPr id="3079" name="Text Box 3"/>
            <p:cNvSpPr txBox="1">
              <a:spLocks noChangeArrowheads="1"/>
            </p:cNvSpPr>
            <p:nvPr/>
          </p:nvSpPr>
          <p:spPr bwMode="auto">
            <a:xfrm>
              <a:off x="795070" y="1071547"/>
              <a:ext cx="1214445" cy="214313"/>
            </a:xfrm>
            <a:prstGeom prst="rect">
              <a:avLst/>
            </a:prstGeom>
            <a:noFill/>
            <a:ln w="12700">
              <a:noFill/>
              <a:prstDash val="dash"/>
              <a:miter lim="800000"/>
              <a:headEnd/>
              <a:tailEnd/>
            </a:ln>
          </p:spPr>
          <p:txBody>
            <a:bodyPr/>
            <a:lstStyle/>
            <a:p>
              <a:pPr algn="ctr"/>
              <a:r>
                <a:rPr lang="en-GB" altLang="fr-FR" sz="1000" b="1" dirty="0">
                  <a:solidFill>
                    <a:srgbClr val="002060"/>
                  </a:solidFill>
                </a:rPr>
                <a:t>BURKINA FASO</a:t>
              </a:r>
            </a:p>
            <a:p>
              <a:pPr algn="ctr" eaLnBrk="0" hangingPunct="0"/>
              <a:endParaRPr lang="en-GB" altLang="fr-FR" sz="1000" b="1" dirty="0"/>
            </a:p>
          </p:txBody>
        </p:sp>
        <p:pic>
          <p:nvPicPr>
            <p:cNvPr id="3080" name="Picture 1" descr="bf"/>
            <p:cNvPicPr>
              <a:picLocks noChangeAspect="1" noChangeArrowheads="1"/>
            </p:cNvPicPr>
            <p:nvPr/>
          </p:nvPicPr>
          <p:blipFill>
            <a:blip r:embed="rId2" cstate="print"/>
            <a:srcRect/>
            <a:stretch>
              <a:fillRect/>
            </a:stretch>
          </p:blipFill>
          <p:spPr bwMode="auto">
            <a:xfrm>
              <a:off x="857224" y="357167"/>
              <a:ext cx="1143000" cy="642942"/>
            </a:xfrm>
            <a:prstGeom prst="rect">
              <a:avLst/>
            </a:prstGeom>
            <a:noFill/>
            <a:ln w="9525">
              <a:noFill/>
              <a:miter lim="800000"/>
              <a:headEnd/>
              <a:tailEnd/>
            </a:ln>
          </p:spPr>
        </p:pic>
        <p:pic>
          <p:nvPicPr>
            <p:cNvPr id="3081" name="Picture 2" descr="ue"/>
            <p:cNvPicPr>
              <a:picLocks noChangeAspect="1" noChangeArrowheads="1"/>
            </p:cNvPicPr>
            <p:nvPr/>
          </p:nvPicPr>
          <p:blipFill>
            <a:blip r:embed="rId3" cstate="print"/>
            <a:srcRect/>
            <a:stretch>
              <a:fillRect/>
            </a:stretch>
          </p:blipFill>
          <p:spPr bwMode="auto">
            <a:xfrm>
              <a:off x="7286644" y="285728"/>
              <a:ext cx="1143000" cy="714380"/>
            </a:xfrm>
            <a:prstGeom prst="rect">
              <a:avLst/>
            </a:prstGeom>
            <a:noFill/>
            <a:ln w="9525">
              <a:noFill/>
              <a:miter lim="800000"/>
              <a:headEnd/>
              <a:tailEnd/>
            </a:ln>
          </p:spPr>
        </p:pic>
        <p:sp>
          <p:nvSpPr>
            <p:cNvPr id="3082" name="Text Box 5"/>
            <p:cNvSpPr txBox="1">
              <a:spLocks noChangeArrowheads="1"/>
            </p:cNvSpPr>
            <p:nvPr/>
          </p:nvSpPr>
          <p:spPr bwMode="auto">
            <a:xfrm>
              <a:off x="2274706" y="357121"/>
              <a:ext cx="4757770" cy="667495"/>
            </a:xfrm>
            <a:prstGeom prst="rect">
              <a:avLst/>
            </a:prstGeom>
            <a:noFill/>
            <a:ln w="9525">
              <a:noFill/>
              <a:miter lim="800000"/>
              <a:headEnd/>
              <a:tailEnd/>
            </a:ln>
          </p:spPr>
          <p:txBody>
            <a:bodyPr>
              <a:spAutoFit/>
            </a:bodyPr>
            <a:lstStyle/>
            <a:p>
              <a:pPr algn="ctr"/>
              <a:r>
                <a:rPr lang="fr-FR" altLang="fr-FR" sz="1600" b="1" dirty="0">
                  <a:solidFill>
                    <a:srgbClr val="002060"/>
                  </a:solidFill>
                </a:rPr>
                <a:t>Programme d</a:t>
              </a:r>
              <a:r>
                <a:rPr lang="ja-JP" altLang="fr-FR" sz="1600" b="1" dirty="0">
                  <a:solidFill>
                    <a:srgbClr val="002060"/>
                  </a:solidFill>
                </a:rPr>
                <a:t>’</a:t>
              </a:r>
              <a:r>
                <a:rPr lang="fr-FR" altLang="ja-JP" sz="1600" b="1" dirty="0">
                  <a:solidFill>
                    <a:srgbClr val="002060"/>
                  </a:solidFill>
                </a:rPr>
                <a:t>appui au </a:t>
              </a:r>
              <a:r>
                <a:rPr lang="fr-FR" altLang="ja-JP" sz="1600" b="1" dirty="0" smtClean="0">
                  <a:solidFill>
                    <a:srgbClr val="002060"/>
                  </a:solidFill>
                </a:rPr>
                <a:t>renforcement</a:t>
              </a:r>
              <a:br>
                <a:rPr lang="fr-FR" altLang="ja-JP" sz="1600" b="1" dirty="0" smtClean="0">
                  <a:solidFill>
                    <a:srgbClr val="002060"/>
                  </a:solidFill>
                </a:rPr>
              </a:br>
              <a:r>
                <a:rPr lang="fr-FR" altLang="ja-JP" sz="1600" b="1" dirty="0" smtClean="0">
                  <a:solidFill>
                    <a:srgbClr val="002060"/>
                  </a:solidFill>
                </a:rPr>
                <a:t>de </a:t>
              </a:r>
              <a:r>
                <a:rPr lang="fr-FR" altLang="ja-JP" sz="1600" b="1" dirty="0">
                  <a:solidFill>
                    <a:srgbClr val="002060"/>
                  </a:solidFill>
                </a:rPr>
                <a:t>la gestion des finances </a:t>
              </a:r>
              <a:r>
                <a:rPr lang="fr-FR" altLang="ja-JP" sz="1600" b="1" dirty="0" smtClean="0">
                  <a:solidFill>
                    <a:srgbClr val="002060"/>
                  </a:solidFill>
                </a:rPr>
                <a:t>publiques</a:t>
              </a:r>
              <a:br>
                <a:rPr lang="fr-FR" altLang="ja-JP" sz="1600" b="1" dirty="0" smtClean="0">
                  <a:solidFill>
                    <a:srgbClr val="002060"/>
                  </a:solidFill>
                </a:rPr>
              </a:br>
              <a:r>
                <a:rPr lang="fr-FR" altLang="ja-JP" sz="1600" b="1" dirty="0" smtClean="0">
                  <a:solidFill>
                    <a:srgbClr val="002060"/>
                  </a:solidFill>
                </a:rPr>
                <a:t>et </a:t>
              </a:r>
              <a:r>
                <a:rPr lang="fr-FR" altLang="ja-JP" sz="1600" b="1" dirty="0">
                  <a:solidFill>
                    <a:srgbClr val="002060"/>
                  </a:solidFill>
                </a:rPr>
                <a:t>des statistiques – PAR GS</a:t>
              </a:r>
              <a:r>
                <a:rPr lang="fr-FR" altLang="ja-JP" sz="1600" dirty="0"/>
                <a:t> </a:t>
              </a:r>
              <a:endParaRPr lang="fr-FR" altLang="fr-FR" sz="1600" dirty="0"/>
            </a:p>
          </p:txBody>
        </p:sp>
        <p:sp>
          <p:nvSpPr>
            <p:cNvPr id="3083" name="Text Box 3"/>
            <p:cNvSpPr txBox="1">
              <a:spLocks noChangeArrowheads="1"/>
            </p:cNvSpPr>
            <p:nvPr/>
          </p:nvSpPr>
          <p:spPr bwMode="auto">
            <a:xfrm>
              <a:off x="7140347" y="1071546"/>
              <a:ext cx="1584339" cy="350821"/>
            </a:xfrm>
            <a:prstGeom prst="rect">
              <a:avLst/>
            </a:prstGeom>
            <a:noFill/>
            <a:ln w="12700">
              <a:noFill/>
              <a:prstDash val="dash"/>
              <a:miter lim="800000"/>
              <a:headEnd/>
              <a:tailEnd/>
            </a:ln>
          </p:spPr>
          <p:txBody>
            <a:bodyPr/>
            <a:lstStyle/>
            <a:p>
              <a:r>
                <a:rPr lang="en-GB" altLang="fr-FR" sz="1000" b="1" dirty="0">
                  <a:solidFill>
                    <a:srgbClr val="002060"/>
                  </a:solidFill>
                </a:rPr>
                <a:t>UNION EUROPEENNE</a:t>
              </a:r>
            </a:p>
            <a:p>
              <a:pPr eaLnBrk="0" hangingPunct="0"/>
              <a:endParaRPr lang="en-GB" altLang="fr-FR" sz="1000" b="1" dirty="0">
                <a:solidFill>
                  <a:srgbClr val="002060"/>
                </a:solidFill>
              </a:endParaRPr>
            </a:p>
          </p:txBody>
        </p:sp>
      </p:grpSp>
      <p:sp>
        <p:nvSpPr>
          <p:cNvPr id="3078" name="Rectangle 10"/>
          <p:cNvSpPr>
            <a:spLocks noChangeArrowheads="1"/>
          </p:cNvSpPr>
          <p:nvPr/>
        </p:nvSpPr>
        <p:spPr bwMode="auto">
          <a:xfrm>
            <a:off x="1928813" y="6286500"/>
            <a:ext cx="5286375" cy="369888"/>
          </a:xfrm>
          <a:prstGeom prst="rect">
            <a:avLst/>
          </a:prstGeom>
          <a:noFill/>
          <a:ln w="9525">
            <a:noFill/>
            <a:miter lim="800000"/>
            <a:headEnd/>
            <a:tailEnd/>
          </a:ln>
        </p:spPr>
        <p:txBody>
          <a:bodyPr>
            <a:spAutoFit/>
          </a:bodyPr>
          <a:lstStyle/>
          <a:p>
            <a:pPr algn="ctr"/>
            <a:r>
              <a:rPr lang="fr-FR" altLang="fr-FR" dirty="0">
                <a:solidFill>
                  <a:srgbClr val="8B0000"/>
                </a:solidFill>
              </a:rPr>
              <a:t>Programme financé par l</a:t>
            </a:r>
            <a:r>
              <a:rPr lang="ja-JP" altLang="fr-FR" dirty="0">
                <a:solidFill>
                  <a:srgbClr val="8B0000"/>
                </a:solidFill>
              </a:rPr>
              <a:t>’</a:t>
            </a:r>
            <a:r>
              <a:rPr lang="fr-FR" altLang="ja-JP" dirty="0">
                <a:solidFill>
                  <a:srgbClr val="8B0000"/>
                </a:solidFill>
              </a:rPr>
              <a:t>Union européenne</a:t>
            </a:r>
            <a:endParaRPr lang="en-GB" altLang="fr-FR" dirty="0">
              <a:solidFill>
                <a:srgbClr val="8B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39552" y="1700808"/>
            <a:ext cx="8352928" cy="4267200"/>
          </a:xfrm>
        </p:spPr>
        <p:txBody>
          <a:bodyPr/>
          <a:lstStyle/>
          <a:p>
            <a:pPr eaLnBrk="1" hangingPunct="1">
              <a:lnSpc>
                <a:spcPct val="90000"/>
              </a:lnSpc>
              <a:buNone/>
            </a:pPr>
            <a:r>
              <a:rPr lang="fr-FR" altLang="fr-FR" sz="2400" b="1" dirty="0" smtClean="0">
                <a:solidFill>
                  <a:srgbClr val="00B050"/>
                </a:solidFill>
              </a:rPr>
              <a:t>Ministère de la culture et du tourisme: </a:t>
            </a:r>
            <a:endParaRPr lang="fr-FR" altLang="fr-FR" sz="2400" b="1" dirty="0">
              <a:solidFill>
                <a:srgbClr val="00B050"/>
              </a:solidFill>
            </a:endParaRPr>
          </a:p>
          <a:p>
            <a:pPr eaLnBrk="1" hangingPunct="1">
              <a:lnSpc>
                <a:spcPct val="90000"/>
              </a:lnSpc>
              <a:buFont typeface="Wingdings" panose="05000000000000000000" pitchFamily="2" charset="2"/>
              <a:buChar char="q"/>
            </a:pPr>
            <a:r>
              <a:rPr lang="fr-FR" altLang="fr-FR" sz="2400" b="1" dirty="0" smtClean="0">
                <a:solidFill>
                  <a:srgbClr val="7030A0"/>
                </a:solidFill>
              </a:rPr>
              <a:t>Annuaire statistique de la culture et du tourisme</a:t>
            </a:r>
          </a:p>
          <a:p>
            <a:pPr algn="just" eaLnBrk="1" hangingPunct="1">
              <a:lnSpc>
                <a:spcPct val="90000"/>
              </a:lnSpc>
              <a:buFont typeface="Wingdings" pitchFamily="2" charset="2"/>
              <a:buChar char="ü"/>
            </a:pPr>
            <a:r>
              <a:rPr lang="fr-FR" altLang="fr-FR" sz="1800" b="1" dirty="0" smtClean="0">
                <a:solidFill>
                  <a:srgbClr val="7030A0"/>
                </a:solidFill>
              </a:rPr>
              <a:t>Les principales données d’entreprises touchant le secteur de l’hôtellerie</a:t>
            </a:r>
            <a:r>
              <a:rPr lang="fr-FR" altLang="fr-FR" sz="1800" b="1" dirty="0">
                <a:solidFill>
                  <a:srgbClr val="7030A0"/>
                </a:solidFill>
              </a:rPr>
              <a:t> </a:t>
            </a:r>
            <a:r>
              <a:rPr lang="fr-FR" altLang="fr-FR" sz="1800" b="1" dirty="0" smtClean="0">
                <a:solidFill>
                  <a:srgbClr val="7030A0"/>
                </a:solidFill>
              </a:rPr>
              <a:t>: nombre d’hôtels, nombre de chambres, nombre de lits,   investissements,  nuitées, etc.</a:t>
            </a:r>
          </a:p>
          <a:p>
            <a:pPr algn="just" eaLnBrk="1" hangingPunct="1">
              <a:lnSpc>
                <a:spcPct val="90000"/>
              </a:lnSpc>
              <a:buFont typeface="Wingdings" pitchFamily="2" charset="2"/>
              <a:buChar char="ü"/>
            </a:pPr>
            <a:r>
              <a:rPr lang="fr-FR" altLang="fr-FR" sz="1800" b="1" dirty="0" smtClean="0">
                <a:solidFill>
                  <a:srgbClr val="7030A0"/>
                </a:solidFill>
              </a:rPr>
              <a:t>Répartition spatiale des hôtels;</a:t>
            </a:r>
          </a:p>
          <a:p>
            <a:pPr algn="just" eaLnBrk="1" hangingPunct="1">
              <a:lnSpc>
                <a:spcPct val="90000"/>
              </a:lnSpc>
              <a:buFont typeface="Wingdings" pitchFamily="2" charset="2"/>
              <a:buChar char="ü"/>
            </a:pPr>
            <a:r>
              <a:rPr lang="fr-FR" altLang="fr-FR" sz="1800" b="1" dirty="0" smtClean="0">
                <a:solidFill>
                  <a:srgbClr val="7030A0"/>
                </a:solidFill>
              </a:rPr>
              <a:t>Ratio de gestion: taux d’occupation, nombre moyen de jour de touristes, </a:t>
            </a:r>
          </a:p>
          <a:p>
            <a:pPr algn="just" eaLnBrk="1" hangingPunct="1">
              <a:lnSpc>
                <a:spcPct val="90000"/>
              </a:lnSpc>
              <a:buFont typeface="Wingdings" pitchFamily="2" charset="2"/>
              <a:buChar char="ü"/>
            </a:pPr>
            <a:r>
              <a:rPr lang="fr-FR" altLang="fr-FR" sz="1800" b="1" dirty="0" smtClean="0">
                <a:solidFill>
                  <a:srgbClr val="7030A0"/>
                </a:solidFill>
              </a:rPr>
              <a:t>L’activité </a:t>
            </a:r>
            <a:r>
              <a:rPr lang="fr-FR" altLang="fr-FR" sz="1800" b="1" dirty="0">
                <a:solidFill>
                  <a:srgbClr val="7030A0"/>
                </a:solidFill>
              </a:rPr>
              <a:t>des agences de </a:t>
            </a:r>
            <a:r>
              <a:rPr lang="fr-FR" altLang="fr-FR" sz="1800" b="1" dirty="0" smtClean="0">
                <a:solidFill>
                  <a:srgbClr val="7030A0"/>
                </a:solidFill>
              </a:rPr>
              <a:t>voyage;</a:t>
            </a:r>
          </a:p>
          <a:p>
            <a:pPr eaLnBrk="1" hangingPunct="1">
              <a:lnSpc>
                <a:spcPct val="90000"/>
              </a:lnSpc>
              <a:buFont typeface="Wingdings" pitchFamily="2" charset="2"/>
              <a:buChar char="ü"/>
            </a:pPr>
            <a:r>
              <a:rPr lang="fr-FR" altLang="fr-FR" sz="1800" b="1" dirty="0" smtClean="0">
                <a:solidFill>
                  <a:srgbClr val="7030A0"/>
                </a:solidFill>
              </a:rPr>
              <a:t>Arrivées </a:t>
            </a:r>
            <a:r>
              <a:rPr lang="fr-FR" altLang="fr-FR" sz="1800" b="1" dirty="0">
                <a:solidFill>
                  <a:srgbClr val="7030A0"/>
                </a:solidFill>
              </a:rPr>
              <a:t>de touristes, activités de foires, SIAO, FESPACO, etc.</a:t>
            </a:r>
          </a:p>
          <a:p>
            <a:pPr algn="just" eaLnBrk="1" hangingPunct="1">
              <a:lnSpc>
                <a:spcPct val="90000"/>
              </a:lnSpc>
              <a:buFont typeface="Wingdings" pitchFamily="2" charset="2"/>
              <a:buChar char="ü"/>
            </a:pPr>
            <a:r>
              <a:rPr lang="fr-FR" altLang="fr-FR" sz="1800" b="1" dirty="0">
                <a:solidFill>
                  <a:srgbClr val="7030A0"/>
                </a:solidFill>
              </a:rPr>
              <a:t>Les données sur les salles de spectacles, la fréquentation de centres de lecture, etc.</a:t>
            </a:r>
            <a:endParaRPr lang="fr-FR" altLang="fr-FR" sz="1800" b="1" dirty="0">
              <a:solidFill>
                <a:srgbClr val="00B0F0"/>
              </a:solidFill>
            </a:endParaRPr>
          </a:p>
          <a:p>
            <a:pPr algn="just" eaLnBrk="1" hangingPunct="1">
              <a:lnSpc>
                <a:spcPct val="90000"/>
              </a:lnSpc>
              <a:buFont typeface="Wingdings" pitchFamily="2" charset="2"/>
              <a:buChar char="ü"/>
            </a:pPr>
            <a:endParaRPr lang="fr-FR" altLang="fr-FR" sz="2000" b="1" dirty="0" smtClean="0">
              <a:solidFill>
                <a:srgbClr val="00B0F0"/>
              </a:solidFill>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10</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10</a:t>
            </a:fld>
            <a:endParaRPr lang="fr-FR" altLang="fr-FR" sz="1200"/>
          </a:p>
        </p:txBody>
      </p:sp>
      <p:sp>
        <p:nvSpPr>
          <p:cNvPr id="7" name="Rectangle 2"/>
          <p:cNvSpPr>
            <a:spLocks noGrp="1" noChangeArrowheads="1"/>
          </p:cNvSpPr>
          <p:nvPr>
            <p:ph type="title"/>
          </p:nvPr>
        </p:nvSpPr>
        <p:spPr>
          <a:xfrm>
            <a:off x="574675" y="304801"/>
            <a:ext cx="8001000" cy="747936"/>
          </a:xfrm>
        </p:spPr>
        <p:txBody>
          <a:bodyPr/>
          <a:lstStyle/>
          <a:p>
            <a:pPr marL="469900" lvl="0" indent="-469900" algn="ctr" eaLnBrk="1" hangingPunct="1">
              <a:lnSpc>
                <a:spcPct val="90000"/>
              </a:lnSpc>
              <a:spcBef>
                <a:spcPct val="20000"/>
              </a:spcBef>
            </a:pPr>
            <a:r>
              <a:rPr lang="fr-FR" altLang="fr-FR" sz="3000" b="1" dirty="0">
                <a:solidFill>
                  <a:srgbClr val="FF3399"/>
                </a:solidFill>
              </a:rPr>
              <a:t>Sources nationales</a:t>
            </a:r>
          </a:p>
        </p:txBody>
      </p:sp>
    </p:spTree>
    <p:extLst>
      <p:ext uri="{BB962C8B-B14F-4D97-AF65-F5344CB8AC3E}">
        <p14:creationId xmlns:p14="http://schemas.microsoft.com/office/powerpoint/2010/main" val="9973111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39552" y="1700808"/>
            <a:ext cx="8148638" cy="4267200"/>
          </a:xfrm>
        </p:spPr>
        <p:txBody>
          <a:bodyPr/>
          <a:lstStyle/>
          <a:p>
            <a:pPr eaLnBrk="1" hangingPunct="1">
              <a:lnSpc>
                <a:spcPct val="90000"/>
              </a:lnSpc>
              <a:buNone/>
            </a:pPr>
            <a:r>
              <a:rPr lang="fr-FR" altLang="fr-FR" sz="2400" b="1" dirty="0" smtClean="0">
                <a:solidFill>
                  <a:srgbClr val="00B050"/>
                </a:solidFill>
              </a:rPr>
              <a:t>Ministère de l’économie et des finances (hors INSD): </a:t>
            </a:r>
            <a:endParaRPr lang="fr-FR" altLang="fr-FR" sz="2400" b="1" dirty="0">
              <a:solidFill>
                <a:srgbClr val="00B050"/>
              </a:solidFill>
            </a:endParaRPr>
          </a:p>
          <a:p>
            <a:pPr marL="0" indent="0" eaLnBrk="1" hangingPunct="1">
              <a:lnSpc>
                <a:spcPct val="90000"/>
              </a:lnSpc>
              <a:buNone/>
            </a:pPr>
            <a:r>
              <a:rPr lang="fr-FR" altLang="fr-FR" sz="2400" b="1" dirty="0" smtClean="0">
                <a:solidFill>
                  <a:srgbClr val="7030A0"/>
                </a:solidFill>
              </a:rPr>
              <a:t>Annuaire statistique du MEF:</a:t>
            </a:r>
          </a:p>
          <a:p>
            <a:pPr eaLnBrk="1" hangingPunct="1">
              <a:lnSpc>
                <a:spcPct val="90000"/>
              </a:lnSpc>
              <a:buFont typeface="Wingdings" panose="05000000000000000000" pitchFamily="2" charset="2"/>
              <a:buChar char="q"/>
            </a:pPr>
            <a:r>
              <a:rPr lang="fr-FR" altLang="fr-FR" sz="2400" b="1" dirty="0" smtClean="0">
                <a:solidFill>
                  <a:srgbClr val="7030A0"/>
                </a:solidFill>
              </a:rPr>
              <a:t>Les indicateurs de gestion des Etablissements publics de l’Etat (EPE) et des Sociétés d’Etats;</a:t>
            </a:r>
          </a:p>
          <a:p>
            <a:pPr algn="just" eaLnBrk="1" hangingPunct="1">
              <a:lnSpc>
                <a:spcPct val="90000"/>
              </a:lnSpc>
              <a:buFont typeface="Wingdings" panose="05000000000000000000" pitchFamily="2" charset="2"/>
              <a:buChar char="q"/>
            </a:pPr>
            <a:r>
              <a:rPr lang="fr-FR" altLang="fr-FR" sz="2400" b="1" dirty="0" smtClean="0">
                <a:solidFill>
                  <a:srgbClr val="7030A0"/>
                </a:solidFill>
              </a:rPr>
              <a:t>La situation consolidée des banques commerciales;</a:t>
            </a:r>
          </a:p>
          <a:p>
            <a:pPr algn="just" eaLnBrk="1" hangingPunct="1">
              <a:lnSpc>
                <a:spcPct val="90000"/>
              </a:lnSpc>
              <a:buFont typeface="Wingdings" panose="05000000000000000000" pitchFamily="2" charset="2"/>
              <a:buChar char="q"/>
            </a:pPr>
            <a:r>
              <a:rPr lang="fr-FR" altLang="fr-FR" sz="2400" b="1" dirty="0" smtClean="0">
                <a:solidFill>
                  <a:srgbClr val="7030A0"/>
                </a:solidFill>
              </a:rPr>
              <a:t>Les statistiques financières notamment sur le volet recettes fiscales.</a:t>
            </a: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11</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11</a:t>
            </a:fld>
            <a:endParaRPr lang="fr-FR" altLang="fr-FR" sz="1200"/>
          </a:p>
        </p:txBody>
      </p:sp>
      <p:sp>
        <p:nvSpPr>
          <p:cNvPr id="7" name="Rectangle 2"/>
          <p:cNvSpPr>
            <a:spLocks noGrp="1" noChangeArrowheads="1"/>
          </p:cNvSpPr>
          <p:nvPr>
            <p:ph type="title"/>
          </p:nvPr>
        </p:nvSpPr>
        <p:spPr>
          <a:xfrm>
            <a:off x="574675" y="304801"/>
            <a:ext cx="8001000" cy="819944"/>
          </a:xfrm>
        </p:spPr>
        <p:txBody>
          <a:bodyPr/>
          <a:lstStyle/>
          <a:p>
            <a:pPr marL="469900" lvl="0" indent="-469900" algn="ctr" eaLnBrk="1" hangingPunct="1">
              <a:lnSpc>
                <a:spcPct val="90000"/>
              </a:lnSpc>
              <a:spcBef>
                <a:spcPct val="20000"/>
              </a:spcBef>
            </a:pPr>
            <a:r>
              <a:rPr lang="fr-FR" altLang="fr-FR" sz="3000" b="1" dirty="0">
                <a:solidFill>
                  <a:srgbClr val="FF3399"/>
                </a:solidFill>
              </a:rPr>
              <a:t>Sources nationales</a:t>
            </a:r>
          </a:p>
        </p:txBody>
      </p:sp>
    </p:spTree>
    <p:extLst>
      <p:ext uri="{BB962C8B-B14F-4D97-AF65-F5344CB8AC3E}">
        <p14:creationId xmlns:p14="http://schemas.microsoft.com/office/powerpoint/2010/main" val="33811492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928813"/>
            <a:ext cx="8148638" cy="4267200"/>
          </a:xfrm>
        </p:spPr>
        <p:txBody>
          <a:bodyPr/>
          <a:lstStyle/>
          <a:p>
            <a:pPr eaLnBrk="1" hangingPunct="1">
              <a:lnSpc>
                <a:spcPct val="90000"/>
              </a:lnSpc>
              <a:buNone/>
            </a:pPr>
            <a:r>
              <a:rPr lang="fr-FR" altLang="fr-FR" sz="2400" b="1" dirty="0" smtClean="0">
                <a:solidFill>
                  <a:srgbClr val="00B050"/>
                </a:solidFill>
              </a:rPr>
              <a:t>Autres ministères et structures: </a:t>
            </a:r>
            <a:endParaRPr lang="fr-FR" altLang="fr-FR" sz="2400" b="1" dirty="0">
              <a:solidFill>
                <a:srgbClr val="00B050"/>
              </a:solidFill>
            </a:endParaRPr>
          </a:p>
          <a:p>
            <a:pPr eaLnBrk="1" hangingPunct="1">
              <a:lnSpc>
                <a:spcPct val="90000"/>
              </a:lnSpc>
              <a:buFont typeface="Wingdings" panose="05000000000000000000" pitchFamily="2" charset="2"/>
              <a:buChar char="q"/>
            </a:pPr>
            <a:r>
              <a:rPr lang="fr-FR" altLang="fr-FR" sz="2400" b="1" dirty="0" smtClean="0">
                <a:solidFill>
                  <a:srgbClr val="7030A0"/>
                </a:solidFill>
              </a:rPr>
              <a:t>Ministère de la santé (effectif des centres de santé  y compris privés et répartition spatiale);</a:t>
            </a:r>
          </a:p>
          <a:p>
            <a:pPr algn="just" eaLnBrk="1" hangingPunct="1">
              <a:lnSpc>
                <a:spcPct val="90000"/>
              </a:lnSpc>
              <a:buFont typeface="Wingdings" panose="05000000000000000000" pitchFamily="2" charset="2"/>
              <a:buChar char="q"/>
            </a:pPr>
            <a:r>
              <a:rPr lang="fr-FR" altLang="fr-FR" sz="2400" b="1" dirty="0" smtClean="0">
                <a:solidFill>
                  <a:srgbClr val="7030A0"/>
                </a:solidFill>
              </a:rPr>
              <a:t>Ministères en charge de l’éducation (effectif des centres de formation techniques, écoles primaires, secondaires, supérieures, etc.);</a:t>
            </a:r>
          </a:p>
          <a:p>
            <a:pPr algn="just" eaLnBrk="1" hangingPunct="1">
              <a:lnSpc>
                <a:spcPct val="90000"/>
              </a:lnSpc>
              <a:buFont typeface="Wingdings" panose="05000000000000000000" pitchFamily="2" charset="2"/>
              <a:buChar char="q"/>
            </a:pPr>
            <a:r>
              <a:rPr lang="fr-FR" altLang="fr-FR" sz="2400" b="1" dirty="0" smtClean="0">
                <a:solidFill>
                  <a:srgbClr val="7030A0"/>
                </a:solidFill>
              </a:rPr>
              <a:t>Ministère de l’environnement et des ressources halieutiques (effectif des ranchs, chiffre d’affaires, etc.).</a:t>
            </a: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12</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12</a:t>
            </a:fld>
            <a:endParaRPr lang="fr-FR" altLang="fr-FR" sz="1200"/>
          </a:p>
        </p:txBody>
      </p:sp>
      <p:sp>
        <p:nvSpPr>
          <p:cNvPr id="7" name="Rectangle 2"/>
          <p:cNvSpPr>
            <a:spLocks noGrp="1" noChangeArrowheads="1"/>
          </p:cNvSpPr>
          <p:nvPr>
            <p:ph type="title"/>
          </p:nvPr>
        </p:nvSpPr>
        <p:spPr>
          <a:xfrm>
            <a:off x="574675" y="304801"/>
            <a:ext cx="8001000" cy="819944"/>
          </a:xfrm>
        </p:spPr>
        <p:txBody>
          <a:bodyPr/>
          <a:lstStyle/>
          <a:p>
            <a:pPr marL="469900" lvl="0" indent="-469900" algn="ctr" eaLnBrk="1" hangingPunct="1">
              <a:lnSpc>
                <a:spcPct val="90000"/>
              </a:lnSpc>
              <a:spcBef>
                <a:spcPct val="20000"/>
              </a:spcBef>
            </a:pPr>
            <a:r>
              <a:rPr lang="fr-FR" altLang="fr-FR" sz="3000" b="1" dirty="0">
                <a:solidFill>
                  <a:srgbClr val="FF3399"/>
                </a:solidFill>
              </a:rPr>
              <a:t>Sources nationales</a:t>
            </a:r>
          </a:p>
        </p:txBody>
      </p:sp>
    </p:spTree>
    <p:extLst>
      <p:ext uri="{BB962C8B-B14F-4D97-AF65-F5344CB8AC3E}">
        <p14:creationId xmlns:p14="http://schemas.microsoft.com/office/powerpoint/2010/main" val="23399364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928813"/>
            <a:ext cx="8148638" cy="4267200"/>
          </a:xfrm>
        </p:spPr>
        <p:txBody>
          <a:bodyPr/>
          <a:lstStyle/>
          <a:p>
            <a:pPr eaLnBrk="1" hangingPunct="1">
              <a:lnSpc>
                <a:spcPct val="90000"/>
              </a:lnSpc>
              <a:buNone/>
            </a:pPr>
            <a:r>
              <a:rPr lang="fr-FR" altLang="fr-FR" sz="2400" b="1" dirty="0" smtClean="0">
                <a:solidFill>
                  <a:srgbClr val="00B050"/>
                </a:solidFill>
              </a:rPr>
              <a:t>Autres ministères et structures: </a:t>
            </a:r>
            <a:endParaRPr lang="fr-FR" altLang="fr-FR" sz="2400" b="1" dirty="0">
              <a:solidFill>
                <a:srgbClr val="00B050"/>
              </a:solidFill>
            </a:endParaRPr>
          </a:p>
          <a:p>
            <a:pPr eaLnBrk="1" hangingPunct="1">
              <a:lnSpc>
                <a:spcPct val="90000"/>
              </a:lnSpc>
              <a:buFont typeface="Wingdings" panose="05000000000000000000" pitchFamily="2" charset="2"/>
              <a:buChar char="q"/>
            </a:pPr>
            <a:r>
              <a:rPr lang="fr-FR" altLang="fr-FR" sz="2400" b="1" dirty="0" smtClean="0">
                <a:solidFill>
                  <a:srgbClr val="7030A0"/>
                </a:solidFill>
              </a:rPr>
              <a:t>ONEF (offre d’emploi par les entreprises);</a:t>
            </a:r>
          </a:p>
          <a:p>
            <a:pPr algn="just" eaLnBrk="1" hangingPunct="1">
              <a:lnSpc>
                <a:spcPct val="90000"/>
              </a:lnSpc>
              <a:buFont typeface="Wingdings" panose="05000000000000000000" pitchFamily="2" charset="2"/>
              <a:buChar char="q"/>
            </a:pPr>
            <a:r>
              <a:rPr lang="fr-FR" altLang="fr-FR" sz="2400" b="1" dirty="0" smtClean="0">
                <a:solidFill>
                  <a:srgbClr val="7030A0"/>
                </a:solidFill>
              </a:rPr>
              <a:t>CNSS (cotisations, immatriculations, prestations, accidents de travail, etc.);</a:t>
            </a:r>
          </a:p>
          <a:p>
            <a:pPr algn="just" eaLnBrk="1" hangingPunct="1">
              <a:lnSpc>
                <a:spcPct val="90000"/>
              </a:lnSpc>
              <a:buFont typeface="Wingdings" panose="05000000000000000000" pitchFamily="2" charset="2"/>
              <a:buChar char="q"/>
            </a:pPr>
            <a:r>
              <a:rPr lang="fr-FR" altLang="fr-FR" sz="2400" b="1" dirty="0" smtClean="0">
                <a:solidFill>
                  <a:srgbClr val="7030A0"/>
                </a:solidFill>
              </a:rPr>
              <a:t>Ministère en charge des transports (activités routières, ferroviaires, aéroportuaires, )</a:t>
            </a:r>
          </a:p>
          <a:p>
            <a:pPr algn="just" eaLnBrk="1" hangingPunct="1">
              <a:lnSpc>
                <a:spcPct val="90000"/>
              </a:lnSpc>
              <a:buFont typeface="Wingdings" panose="05000000000000000000" pitchFamily="2" charset="2"/>
              <a:buChar char="q"/>
            </a:pPr>
            <a:r>
              <a:rPr lang="fr-FR" altLang="fr-FR" sz="2400" b="1" dirty="0" smtClean="0">
                <a:solidFill>
                  <a:srgbClr val="7030A0"/>
                </a:solidFill>
              </a:rPr>
              <a:t>ARCEP (activités des sociétés de télécommunication);</a:t>
            </a:r>
          </a:p>
          <a:p>
            <a:pPr algn="just" eaLnBrk="1" hangingPunct="1">
              <a:lnSpc>
                <a:spcPct val="90000"/>
              </a:lnSpc>
              <a:buFont typeface="Wingdings" panose="05000000000000000000" pitchFamily="2" charset="2"/>
              <a:buChar char="q"/>
            </a:pPr>
            <a:r>
              <a:rPr lang="fr-FR" altLang="fr-FR" sz="2400" b="1" dirty="0" smtClean="0">
                <a:solidFill>
                  <a:srgbClr val="7030A0"/>
                </a:solidFill>
              </a:rPr>
              <a:t>Etc..</a:t>
            </a: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13</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13</a:t>
            </a:fld>
            <a:endParaRPr lang="fr-FR" altLang="fr-FR" sz="1200"/>
          </a:p>
        </p:txBody>
      </p:sp>
      <p:sp>
        <p:nvSpPr>
          <p:cNvPr id="7" name="Rectangle 2"/>
          <p:cNvSpPr>
            <a:spLocks noGrp="1" noChangeArrowheads="1"/>
          </p:cNvSpPr>
          <p:nvPr>
            <p:ph type="title"/>
          </p:nvPr>
        </p:nvSpPr>
        <p:spPr>
          <a:xfrm>
            <a:off x="574675" y="304801"/>
            <a:ext cx="8001000" cy="747936"/>
          </a:xfrm>
        </p:spPr>
        <p:txBody>
          <a:bodyPr/>
          <a:lstStyle/>
          <a:p>
            <a:pPr marL="469900" lvl="0" indent="-469900" algn="ctr" eaLnBrk="1" hangingPunct="1">
              <a:lnSpc>
                <a:spcPct val="90000"/>
              </a:lnSpc>
              <a:spcBef>
                <a:spcPct val="20000"/>
              </a:spcBef>
            </a:pPr>
            <a:r>
              <a:rPr lang="fr-FR" altLang="fr-FR" sz="3000" b="1" dirty="0">
                <a:solidFill>
                  <a:srgbClr val="FF3399"/>
                </a:solidFill>
              </a:rPr>
              <a:t>Sources nationales</a:t>
            </a:r>
          </a:p>
        </p:txBody>
      </p:sp>
    </p:spTree>
    <p:extLst>
      <p:ext uri="{BB962C8B-B14F-4D97-AF65-F5344CB8AC3E}">
        <p14:creationId xmlns:p14="http://schemas.microsoft.com/office/powerpoint/2010/main" val="27652010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928813"/>
            <a:ext cx="8148638" cy="4267200"/>
          </a:xfrm>
        </p:spPr>
        <p:txBody>
          <a:bodyPr/>
          <a:lstStyle/>
          <a:p>
            <a:pPr marL="0" eaLnBrk="1" hangingPunct="1">
              <a:lnSpc>
                <a:spcPct val="90000"/>
              </a:lnSpc>
              <a:buNone/>
            </a:pPr>
            <a:r>
              <a:rPr lang="fr-FR" altLang="fr-FR" sz="2400" b="1" dirty="0" smtClean="0">
                <a:solidFill>
                  <a:srgbClr val="0070C0"/>
                </a:solidFill>
              </a:rPr>
              <a:t>Les </a:t>
            </a:r>
            <a:r>
              <a:rPr lang="fr-FR" altLang="fr-FR" sz="2400" b="1" dirty="0" smtClean="0">
                <a:solidFill>
                  <a:srgbClr val="FF0000"/>
                </a:solidFill>
              </a:rPr>
              <a:t>Organes, Institutions et organismes régionaux et communautaires </a:t>
            </a:r>
            <a:r>
              <a:rPr lang="fr-FR" altLang="fr-FR" sz="2400" b="1" dirty="0" smtClean="0">
                <a:solidFill>
                  <a:srgbClr val="0070C0"/>
                </a:solidFill>
              </a:rPr>
              <a:t>collectent et gèrent des bases de données comprenant </a:t>
            </a:r>
            <a:r>
              <a:rPr lang="fr-FR" altLang="fr-FR" sz="2400" b="1" dirty="0" smtClean="0">
                <a:solidFill>
                  <a:srgbClr val="00B050"/>
                </a:solidFill>
              </a:rPr>
              <a:t>des séries </a:t>
            </a:r>
            <a:r>
              <a:rPr lang="fr-FR" altLang="fr-FR" sz="2400" b="1" dirty="0" smtClean="0">
                <a:solidFill>
                  <a:srgbClr val="0070C0"/>
                </a:solidFill>
              </a:rPr>
              <a:t>de données portant sur les entreprises et pouvant servir pour des comparaisons internationales.</a:t>
            </a:r>
          </a:p>
          <a:p>
            <a:pPr eaLnBrk="1" hangingPunct="1">
              <a:lnSpc>
                <a:spcPct val="90000"/>
              </a:lnSpc>
              <a:buNone/>
            </a:pPr>
            <a:endParaRPr lang="fr-FR" altLang="fr-FR" sz="2400" b="1" dirty="0" smtClean="0">
              <a:solidFill>
                <a:srgbClr val="00B0F0"/>
              </a:solidFill>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14</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14</a:t>
            </a:fld>
            <a:endParaRPr lang="fr-FR" altLang="fr-FR" sz="1200"/>
          </a:p>
        </p:txBody>
      </p:sp>
      <p:sp>
        <p:nvSpPr>
          <p:cNvPr id="2" name="Titre 1"/>
          <p:cNvSpPr>
            <a:spLocks noGrp="1"/>
          </p:cNvSpPr>
          <p:nvPr>
            <p:ph type="title"/>
          </p:nvPr>
        </p:nvSpPr>
        <p:spPr>
          <a:xfrm>
            <a:off x="395536" y="304801"/>
            <a:ext cx="8568952" cy="747935"/>
          </a:xfrm>
        </p:spPr>
        <p:txBody>
          <a:bodyPr/>
          <a:lstStyle/>
          <a:p>
            <a:pPr marL="469900" lvl="0" indent="-469900" eaLnBrk="1" hangingPunct="1">
              <a:lnSpc>
                <a:spcPct val="90000"/>
              </a:lnSpc>
              <a:spcBef>
                <a:spcPct val="20000"/>
              </a:spcBef>
            </a:pPr>
            <a:r>
              <a:rPr lang="fr-FR" altLang="fr-FR" sz="3000" b="1" dirty="0">
                <a:solidFill>
                  <a:srgbClr val="FF3399"/>
                </a:solidFill>
              </a:rPr>
              <a:t>Sources régionales </a:t>
            </a:r>
            <a:r>
              <a:rPr lang="fr-FR" altLang="fr-FR" sz="3000" b="1" dirty="0" smtClean="0">
                <a:solidFill>
                  <a:srgbClr val="FF3399"/>
                </a:solidFill>
              </a:rPr>
              <a:t>et communautaires</a:t>
            </a:r>
            <a:endParaRPr lang="fr-FR"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928813"/>
            <a:ext cx="8148638" cy="4267200"/>
          </a:xfrm>
        </p:spPr>
        <p:txBody>
          <a:bodyPr/>
          <a:lstStyle/>
          <a:p>
            <a:pPr eaLnBrk="1" hangingPunct="1">
              <a:lnSpc>
                <a:spcPct val="90000"/>
              </a:lnSpc>
            </a:pPr>
            <a:r>
              <a:rPr lang="fr-FR" altLang="fr-FR" sz="2400" b="1" dirty="0" smtClean="0">
                <a:solidFill>
                  <a:srgbClr val="FF0000"/>
                </a:solidFill>
              </a:rPr>
              <a:t>la Commission de l’UEMOA</a:t>
            </a:r>
            <a:r>
              <a:rPr lang="fr-FR" altLang="fr-FR" sz="2400" b="1" dirty="0" smtClean="0">
                <a:solidFill>
                  <a:srgbClr val="0070C0"/>
                </a:solidFill>
              </a:rPr>
              <a:t>, dans le cadre de la surveillance multilatérale des performances macroéconomiques des pays membres, collecte les IHPI, les productions minières, les TOFE (volet contribution des entreprises au financement des Etats à travers les différents impôts et taxes).</a:t>
            </a:r>
          </a:p>
          <a:p>
            <a:pPr marL="0" eaLnBrk="1" hangingPunct="1">
              <a:lnSpc>
                <a:spcPct val="90000"/>
              </a:lnSpc>
              <a:buNone/>
            </a:pPr>
            <a:r>
              <a:rPr lang="fr-FR" altLang="fr-FR" sz="2400" b="1" dirty="0">
                <a:solidFill>
                  <a:srgbClr val="7030A0"/>
                </a:solidFill>
              </a:rPr>
              <a:t>Ces statistiques sont disponibles notamment dans les </a:t>
            </a:r>
            <a:r>
              <a:rPr lang="fr-FR" altLang="fr-FR" sz="2400" b="1" dirty="0">
                <a:solidFill>
                  <a:srgbClr val="00B0F0"/>
                </a:solidFill>
              </a:rPr>
              <a:t>rapports de la surveillance multilatérale </a:t>
            </a:r>
            <a:r>
              <a:rPr lang="fr-FR" altLang="fr-FR" sz="2400" b="1" dirty="0">
                <a:solidFill>
                  <a:srgbClr val="7030A0"/>
                </a:solidFill>
              </a:rPr>
              <a:t>et sur </a:t>
            </a:r>
            <a:r>
              <a:rPr lang="fr-FR" altLang="fr-FR" sz="2400" b="1" dirty="0">
                <a:solidFill>
                  <a:srgbClr val="00B0F0"/>
                </a:solidFill>
              </a:rPr>
              <a:t>son site </a:t>
            </a:r>
            <a:r>
              <a:rPr lang="fr-FR" altLang="fr-FR" sz="2400" b="1" dirty="0">
                <a:solidFill>
                  <a:srgbClr val="00B0F0"/>
                </a:solidFill>
                <a:hlinkClick r:id="rId2"/>
              </a:rPr>
              <a:t>www.uemoa.int</a:t>
            </a:r>
            <a:r>
              <a:rPr lang="fr-FR" altLang="fr-FR" sz="2400" b="1" dirty="0">
                <a:solidFill>
                  <a:srgbClr val="00B0F0"/>
                </a:solidFill>
              </a:rPr>
              <a:t>.</a:t>
            </a:r>
            <a:r>
              <a:rPr lang="fr-FR" altLang="fr-FR" sz="2400" b="1" dirty="0">
                <a:solidFill>
                  <a:srgbClr val="0070C0"/>
                </a:solidFill>
              </a:rPr>
              <a:t> </a:t>
            </a:r>
          </a:p>
          <a:p>
            <a:pPr marL="0" eaLnBrk="1" hangingPunct="1">
              <a:lnSpc>
                <a:spcPct val="90000"/>
              </a:lnSpc>
              <a:buNone/>
            </a:pPr>
            <a:r>
              <a:rPr lang="fr-FR" altLang="fr-FR" sz="2400" b="1" dirty="0">
                <a:solidFill>
                  <a:srgbClr val="0070C0"/>
                </a:solidFill>
              </a:rPr>
              <a:t>Des requêtes spécifiques peuvent être faites auprès de l’UEMOA (Centre statistique</a:t>
            </a:r>
            <a:r>
              <a:rPr lang="fr-FR" altLang="fr-FR" sz="2400" b="1" dirty="0" smtClean="0">
                <a:solidFill>
                  <a:srgbClr val="0070C0"/>
                </a:solidFill>
              </a:rPr>
              <a:t>).</a:t>
            </a:r>
            <a:endParaRPr lang="fr-FR" altLang="fr-FR" sz="2400" b="1" dirty="0">
              <a:solidFill>
                <a:srgbClr val="0070C0"/>
              </a:solidFill>
            </a:endParaRPr>
          </a:p>
          <a:p>
            <a:pPr eaLnBrk="1" hangingPunct="1">
              <a:lnSpc>
                <a:spcPct val="90000"/>
              </a:lnSpc>
            </a:pPr>
            <a:endParaRPr lang="fr-FR" altLang="fr-FR" sz="2400" b="1" dirty="0" smtClean="0">
              <a:solidFill>
                <a:srgbClr val="0070C0"/>
              </a:solidFill>
            </a:endParaRPr>
          </a:p>
          <a:p>
            <a:pPr eaLnBrk="1" hangingPunct="1">
              <a:lnSpc>
                <a:spcPct val="90000"/>
              </a:lnSpc>
              <a:buNone/>
            </a:pPr>
            <a:endParaRPr lang="fr-FR" altLang="fr-FR" sz="2400" b="1" dirty="0" smtClean="0">
              <a:solidFill>
                <a:srgbClr val="00B0F0"/>
              </a:solidFill>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15</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15</a:t>
            </a:fld>
            <a:endParaRPr lang="fr-FR" altLang="fr-FR" sz="1200"/>
          </a:p>
        </p:txBody>
      </p:sp>
      <p:sp>
        <p:nvSpPr>
          <p:cNvPr id="2" name="Titre 1"/>
          <p:cNvSpPr>
            <a:spLocks noGrp="1"/>
          </p:cNvSpPr>
          <p:nvPr>
            <p:ph type="title"/>
          </p:nvPr>
        </p:nvSpPr>
        <p:spPr>
          <a:xfrm>
            <a:off x="179512" y="304801"/>
            <a:ext cx="8856983" cy="819943"/>
          </a:xfrm>
        </p:spPr>
        <p:txBody>
          <a:bodyPr/>
          <a:lstStyle/>
          <a:p>
            <a:r>
              <a:rPr lang="fr-FR" altLang="fr-FR" sz="3000" b="1" dirty="0">
                <a:solidFill>
                  <a:srgbClr val="FF3399"/>
                </a:solidFill>
              </a:rPr>
              <a:t>Sources régionales et communautaires</a:t>
            </a:r>
            <a:endParaRPr lang="fr-FR"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928813"/>
            <a:ext cx="8148638" cy="4267200"/>
          </a:xfrm>
        </p:spPr>
        <p:txBody>
          <a:bodyPr/>
          <a:lstStyle/>
          <a:p>
            <a:pPr eaLnBrk="1" hangingPunct="1">
              <a:lnSpc>
                <a:spcPct val="90000"/>
              </a:lnSpc>
            </a:pPr>
            <a:r>
              <a:rPr lang="fr-FR" altLang="fr-FR" sz="2400" b="1" dirty="0" smtClean="0">
                <a:solidFill>
                  <a:srgbClr val="FF0000"/>
                </a:solidFill>
              </a:rPr>
              <a:t>La BCEAO</a:t>
            </a:r>
            <a:r>
              <a:rPr lang="fr-FR" altLang="fr-FR" sz="2400" b="1" dirty="0" smtClean="0">
                <a:solidFill>
                  <a:srgbClr val="0070C0"/>
                </a:solidFill>
              </a:rPr>
              <a:t> produit et </a:t>
            </a:r>
            <a:r>
              <a:rPr lang="fr-FR" altLang="fr-FR" sz="2400" b="1" dirty="0" smtClean="0"/>
              <a:t>diffuse notamment </a:t>
            </a:r>
            <a:r>
              <a:rPr lang="fr-FR" altLang="fr-FR" sz="2400" b="1" dirty="0" smtClean="0">
                <a:solidFill>
                  <a:srgbClr val="0070C0"/>
                </a:solidFill>
              </a:rPr>
              <a:t>diverses publications (annuaire statistique, bilans des banques et établissements financiers (y compris micro finance), rapport d’activité des systèmes financiers décentralisés, la centrale des bilans des entreprises à partir de la DSF, etc.</a:t>
            </a:r>
          </a:p>
          <a:p>
            <a:pPr eaLnBrk="1" hangingPunct="1">
              <a:lnSpc>
                <a:spcPct val="90000"/>
              </a:lnSpc>
            </a:pPr>
            <a:r>
              <a:rPr lang="fr-FR" altLang="fr-FR" sz="2400" b="1" dirty="0" smtClean="0">
                <a:solidFill>
                  <a:srgbClr val="0070C0"/>
                </a:solidFill>
              </a:rPr>
              <a:t>web </a:t>
            </a:r>
            <a:r>
              <a:rPr lang="fr-FR" altLang="fr-FR" sz="2400" b="1" dirty="0" smtClean="0">
                <a:solidFill>
                  <a:srgbClr val="0070C0"/>
                </a:solidFill>
                <a:hlinkClick r:id="rId2"/>
              </a:rPr>
              <a:t>www.bceao.int</a:t>
            </a:r>
            <a:r>
              <a:rPr lang="fr-FR" altLang="fr-FR" sz="2400" b="1" dirty="0">
                <a:solidFill>
                  <a:srgbClr val="0070C0"/>
                </a:solidFill>
              </a:rPr>
              <a:t>.</a:t>
            </a:r>
            <a:endParaRPr lang="fr-FR" altLang="fr-FR" sz="2400" b="1" dirty="0" smtClean="0">
              <a:solidFill>
                <a:srgbClr val="00B0F0"/>
              </a:solidFill>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16</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16</a:t>
            </a:fld>
            <a:endParaRPr lang="fr-FR" altLang="fr-FR" sz="1200"/>
          </a:p>
        </p:txBody>
      </p:sp>
      <p:sp>
        <p:nvSpPr>
          <p:cNvPr id="2" name="Titre 1"/>
          <p:cNvSpPr>
            <a:spLocks noGrp="1"/>
          </p:cNvSpPr>
          <p:nvPr>
            <p:ph type="title"/>
          </p:nvPr>
        </p:nvSpPr>
        <p:spPr>
          <a:xfrm>
            <a:off x="179512" y="260649"/>
            <a:ext cx="8856983" cy="792087"/>
          </a:xfrm>
        </p:spPr>
        <p:txBody>
          <a:bodyPr/>
          <a:lstStyle/>
          <a:p>
            <a:r>
              <a:rPr lang="fr-FR" altLang="fr-FR" sz="3000" b="1" dirty="0">
                <a:solidFill>
                  <a:srgbClr val="FF3399"/>
                </a:solidFill>
              </a:rPr>
              <a:t>Sources régionales et communautaires</a:t>
            </a:r>
            <a:endParaRPr lang="fr-FR"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928813"/>
            <a:ext cx="8148638" cy="4267200"/>
          </a:xfrm>
        </p:spPr>
        <p:txBody>
          <a:bodyPr/>
          <a:lstStyle/>
          <a:p>
            <a:pPr algn="just" eaLnBrk="1" hangingPunct="1">
              <a:lnSpc>
                <a:spcPct val="90000"/>
              </a:lnSpc>
            </a:pPr>
            <a:r>
              <a:rPr lang="fr-FR" altLang="fr-FR" sz="2400" b="1" dirty="0" smtClean="0">
                <a:solidFill>
                  <a:srgbClr val="FF0000"/>
                </a:solidFill>
              </a:rPr>
              <a:t>L’Observatoire économique et statistique d’Afrique subsaharienne</a:t>
            </a:r>
            <a:r>
              <a:rPr lang="fr-FR" altLang="fr-FR" sz="2400" b="1" dirty="0" smtClean="0">
                <a:solidFill>
                  <a:srgbClr val="0070C0"/>
                </a:solidFill>
              </a:rPr>
              <a:t>  collecte auprès des Etats membres et </a:t>
            </a:r>
            <a:r>
              <a:rPr lang="fr-FR" altLang="fr-FR" sz="2400" b="1" dirty="0" smtClean="0"/>
              <a:t>diffuse, </a:t>
            </a:r>
            <a:r>
              <a:rPr lang="fr-FR" altLang="fr-FR" sz="2400" b="1" dirty="0" smtClean="0">
                <a:solidFill>
                  <a:srgbClr val="0070C0"/>
                </a:solidFill>
              </a:rPr>
              <a:t>à travers son site web </a:t>
            </a:r>
            <a:r>
              <a:rPr lang="fr-FR" altLang="fr-FR" sz="2400" b="1" dirty="0" smtClean="0">
                <a:solidFill>
                  <a:srgbClr val="0070C0"/>
                </a:solidFill>
                <a:hlinkClick r:id="rId2"/>
              </a:rPr>
              <a:t>www.afristat.org</a:t>
            </a:r>
            <a:r>
              <a:rPr lang="fr-FR" altLang="fr-FR" sz="2400" b="1" dirty="0" smtClean="0">
                <a:solidFill>
                  <a:srgbClr val="0070C0"/>
                </a:solidFill>
              </a:rPr>
              <a:t> </a:t>
            </a:r>
            <a:r>
              <a:rPr lang="fr-FR" altLang="fr-FR" sz="2400" b="1" dirty="0" smtClean="0"/>
              <a:t>des données sur la conjoncture économique  touchant l’environnement des entreprises (cours internationaux des matières premières) ou leurs activités (IHPI, Indices de la BRVM, etc.). </a:t>
            </a:r>
          </a:p>
          <a:p>
            <a:pPr marL="0" indent="0" algn="just" eaLnBrk="1" hangingPunct="1">
              <a:lnSpc>
                <a:spcPct val="90000"/>
              </a:lnSpc>
              <a:buNone/>
            </a:pPr>
            <a:r>
              <a:rPr lang="fr-FR" altLang="fr-FR" sz="2400" b="1" dirty="0" smtClean="0"/>
              <a:t>AFRISTAT publie un bulletin de données de conjoncture des Etats membres. </a:t>
            </a:r>
          </a:p>
          <a:p>
            <a:pPr eaLnBrk="1" hangingPunct="1">
              <a:lnSpc>
                <a:spcPct val="90000"/>
              </a:lnSpc>
              <a:buNone/>
            </a:pPr>
            <a:endParaRPr lang="fr-FR" altLang="fr-FR" sz="2400" b="1" dirty="0" smtClean="0">
              <a:solidFill>
                <a:srgbClr val="00B0F0"/>
              </a:solidFill>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17</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17</a:t>
            </a:fld>
            <a:endParaRPr lang="fr-FR" altLang="fr-FR" sz="1200"/>
          </a:p>
        </p:txBody>
      </p:sp>
      <p:sp>
        <p:nvSpPr>
          <p:cNvPr id="2" name="Titre 1"/>
          <p:cNvSpPr>
            <a:spLocks noGrp="1"/>
          </p:cNvSpPr>
          <p:nvPr>
            <p:ph type="title"/>
          </p:nvPr>
        </p:nvSpPr>
        <p:spPr>
          <a:xfrm>
            <a:off x="574674" y="304801"/>
            <a:ext cx="8569325" cy="675928"/>
          </a:xfrm>
        </p:spPr>
        <p:txBody>
          <a:bodyPr/>
          <a:lstStyle/>
          <a:p>
            <a:r>
              <a:rPr lang="fr-FR" altLang="fr-FR" sz="3000" b="1" dirty="0">
                <a:solidFill>
                  <a:srgbClr val="FF3399"/>
                </a:solidFill>
              </a:rPr>
              <a:t>Sources régionales et communautaires</a:t>
            </a:r>
            <a:endParaRPr lang="fr-FR"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928813"/>
            <a:ext cx="8148638" cy="4267200"/>
          </a:xfrm>
        </p:spPr>
        <p:txBody>
          <a:bodyPr/>
          <a:lstStyle/>
          <a:p>
            <a:pPr algn="just" eaLnBrk="1" hangingPunct="1">
              <a:lnSpc>
                <a:spcPct val="90000"/>
              </a:lnSpc>
            </a:pPr>
            <a:r>
              <a:rPr lang="fr-FR" altLang="fr-FR" sz="2400" b="1" dirty="0" smtClean="0">
                <a:solidFill>
                  <a:srgbClr val="FF0000"/>
                </a:solidFill>
              </a:rPr>
              <a:t>Bourse Régionale des valeurs mobilières (BRVM): </a:t>
            </a:r>
            <a:r>
              <a:rPr lang="fr-FR" altLang="fr-FR" sz="2400" b="1" dirty="0" smtClean="0"/>
              <a:t>Collecte et publie des données de conjoncture relatives aux activités de la bourse:  Indices BRVM, cours des actions et obligations des entreprises cotées, etc. </a:t>
            </a:r>
            <a:r>
              <a:rPr lang="fr-FR" altLang="fr-FR" sz="2400" b="1" dirty="0"/>
              <a:t>(http://bfin.brvm.org</a:t>
            </a:r>
            <a:r>
              <a:rPr lang="fr-FR" altLang="fr-FR" sz="2400" b="1" dirty="0" smtClean="0"/>
              <a:t>/).</a:t>
            </a:r>
          </a:p>
          <a:p>
            <a:pPr algn="just" eaLnBrk="1" hangingPunct="1">
              <a:lnSpc>
                <a:spcPct val="90000"/>
              </a:lnSpc>
            </a:pPr>
            <a:r>
              <a:rPr lang="fr-FR" altLang="fr-FR" sz="2400" b="1" dirty="0" smtClean="0"/>
              <a:t>Bulletin hebdomadaire de la bourse publié (repris sur fasonet.bf)</a:t>
            </a:r>
          </a:p>
          <a:p>
            <a:pPr eaLnBrk="1" hangingPunct="1">
              <a:lnSpc>
                <a:spcPct val="90000"/>
              </a:lnSpc>
              <a:buNone/>
            </a:pPr>
            <a:endParaRPr lang="fr-FR" altLang="fr-FR" sz="2400" b="1" dirty="0" smtClean="0">
              <a:solidFill>
                <a:srgbClr val="00B0F0"/>
              </a:solidFill>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18</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18</a:t>
            </a:fld>
            <a:endParaRPr lang="fr-FR" altLang="fr-FR" sz="1200"/>
          </a:p>
        </p:txBody>
      </p:sp>
      <p:sp>
        <p:nvSpPr>
          <p:cNvPr id="2" name="Titre 1"/>
          <p:cNvSpPr>
            <a:spLocks noGrp="1"/>
          </p:cNvSpPr>
          <p:nvPr>
            <p:ph type="title"/>
          </p:nvPr>
        </p:nvSpPr>
        <p:spPr>
          <a:xfrm>
            <a:off x="251520" y="304801"/>
            <a:ext cx="8712967" cy="675927"/>
          </a:xfrm>
        </p:spPr>
        <p:txBody>
          <a:bodyPr/>
          <a:lstStyle/>
          <a:p>
            <a:r>
              <a:rPr lang="fr-FR" altLang="fr-FR" sz="3000" b="1" dirty="0">
                <a:solidFill>
                  <a:srgbClr val="FF3399"/>
                </a:solidFill>
              </a:rPr>
              <a:t>Sources régionales et communautaires</a:t>
            </a:r>
            <a:endParaRPr lang="fr-FR" dirty="0"/>
          </a:p>
        </p:txBody>
      </p:sp>
    </p:spTree>
    <p:extLst>
      <p:ext uri="{BB962C8B-B14F-4D97-AF65-F5344CB8AC3E}">
        <p14:creationId xmlns:p14="http://schemas.microsoft.com/office/powerpoint/2010/main" val="30987852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928813"/>
            <a:ext cx="8148638" cy="4267200"/>
          </a:xfrm>
        </p:spPr>
        <p:txBody>
          <a:bodyPr/>
          <a:lstStyle/>
          <a:p>
            <a:pPr eaLnBrk="1" hangingPunct="1">
              <a:lnSpc>
                <a:spcPct val="90000"/>
              </a:lnSpc>
            </a:pPr>
            <a:r>
              <a:rPr lang="fr-FR" altLang="fr-FR" sz="2400" b="1" dirty="0" smtClean="0">
                <a:solidFill>
                  <a:srgbClr val="FF0000"/>
                </a:solidFill>
              </a:rPr>
              <a:t>la Banque africaine de développement</a:t>
            </a:r>
            <a:r>
              <a:rPr lang="fr-FR" altLang="fr-FR" sz="2400" b="1" dirty="0" smtClean="0">
                <a:solidFill>
                  <a:srgbClr val="0070C0"/>
                </a:solidFill>
              </a:rPr>
              <a:t> </a:t>
            </a:r>
            <a:r>
              <a:rPr lang="fr-FR" altLang="fr-FR" sz="2400" b="1" dirty="0" smtClean="0">
                <a:solidFill>
                  <a:srgbClr val="FF0000"/>
                </a:solidFill>
              </a:rPr>
              <a:t>(BAD) </a:t>
            </a:r>
            <a:r>
              <a:rPr lang="fr-FR" altLang="fr-FR" sz="2400" b="1" dirty="0" smtClean="0"/>
              <a:t>diffuse, notamment </a:t>
            </a:r>
            <a:r>
              <a:rPr lang="fr-FR" altLang="fr-FR" sz="2400" b="1" dirty="0" smtClean="0">
                <a:solidFill>
                  <a:srgbClr val="00B0F0"/>
                </a:solidFill>
              </a:rPr>
              <a:t>à travers diverses publications et sur son site web </a:t>
            </a:r>
            <a:r>
              <a:rPr lang="fr-FR" altLang="fr-FR" sz="2400" b="1" dirty="0" smtClean="0">
                <a:solidFill>
                  <a:srgbClr val="0070C0"/>
                </a:solidFill>
                <a:hlinkClick r:id="rId2"/>
              </a:rPr>
              <a:t>www.afdb.org</a:t>
            </a:r>
            <a:r>
              <a:rPr lang="fr-FR" altLang="fr-FR" sz="2400" b="1" dirty="0" smtClean="0">
                <a:solidFill>
                  <a:srgbClr val="0070C0"/>
                </a:solidFill>
              </a:rPr>
              <a:t> </a:t>
            </a:r>
            <a:r>
              <a:rPr lang="fr-FR" altLang="fr-FR" sz="2400" b="1" dirty="0" smtClean="0">
                <a:solidFill>
                  <a:srgbClr val="00B050"/>
                </a:solidFill>
              </a:rPr>
              <a:t>des séries des statistiques d’environnement de l’entreprise (performances macroéconomiques et sociales des Etats, infrastructures de  développement telles que l’énergie, les routes, etc.)</a:t>
            </a:r>
            <a:endParaRPr lang="fr-FR" altLang="fr-FR" sz="2400" b="1" dirty="0" smtClean="0">
              <a:solidFill>
                <a:srgbClr val="0070C0"/>
              </a:solidFill>
            </a:endParaRPr>
          </a:p>
          <a:p>
            <a:pPr eaLnBrk="1" hangingPunct="1">
              <a:lnSpc>
                <a:spcPct val="90000"/>
              </a:lnSpc>
              <a:buNone/>
            </a:pPr>
            <a:endParaRPr lang="fr-FR" altLang="fr-FR" sz="2400" b="1" dirty="0" smtClean="0">
              <a:solidFill>
                <a:srgbClr val="00B0F0"/>
              </a:solidFill>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19</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19</a:t>
            </a:fld>
            <a:endParaRPr lang="fr-FR" altLang="fr-FR" sz="1200"/>
          </a:p>
        </p:txBody>
      </p:sp>
      <p:sp>
        <p:nvSpPr>
          <p:cNvPr id="2" name="Titre 1"/>
          <p:cNvSpPr>
            <a:spLocks noGrp="1"/>
          </p:cNvSpPr>
          <p:nvPr>
            <p:ph type="title"/>
          </p:nvPr>
        </p:nvSpPr>
        <p:spPr>
          <a:xfrm>
            <a:off x="574674" y="304801"/>
            <a:ext cx="8569325" cy="675928"/>
          </a:xfrm>
        </p:spPr>
        <p:txBody>
          <a:bodyPr/>
          <a:lstStyle/>
          <a:p>
            <a:r>
              <a:rPr lang="fr-FR" altLang="fr-FR" sz="3000" b="1" dirty="0">
                <a:solidFill>
                  <a:srgbClr val="FF3399"/>
                </a:solidFill>
              </a:rPr>
              <a:t>Sources régionales et communautaires</a:t>
            </a:r>
            <a:endParaRPr lang="fr-FR"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571500" y="642938"/>
            <a:ext cx="8783638" cy="787400"/>
          </a:xfrm>
        </p:spPr>
        <p:txBody>
          <a:bodyPr/>
          <a:lstStyle/>
          <a:p>
            <a:pPr eaLnBrk="1" hangingPunct="1"/>
            <a:r>
              <a:rPr lang="fr-FR" altLang="fr-FR" sz="3200" dirty="0" smtClean="0"/>
              <a:t> Sommaire</a:t>
            </a:r>
          </a:p>
        </p:txBody>
      </p:sp>
      <p:sp>
        <p:nvSpPr>
          <p:cNvPr id="6147" name="Rectangle 3"/>
          <p:cNvSpPr>
            <a:spLocks noGrp="1" noChangeArrowheads="1"/>
          </p:cNvSpPr>
          <p:nvPr>
            <p:ph idx="1"/>
          </p:nvPr>
        </p:nvSpPr>
        <p:spPr>
          <a:xfrm>
            <a:off x="571500" y="1700808"/>
            <a:ext cx="8572500" cy="4495205"/>
          </a:xfrm>
        </p:spPr>
        <p:txBody>
          <a:bodyPr/>
          <a:lstStyle/>
          <a:p>
            <a:pPr eaLnBrk="1" hangingPunct="1">
              <a:lnSpc>
                <a:spcPct val="90000"/>
              </a:lnSpc>
              <a:buNone/>
            </a:pPr>
            <a:endParaRPr lang="fr-FR" altLang="fr-FR" sz="2100" dirty="0" smtClean="0"/>
          </a:p>
          <a:p>
            <a:pPr eaLnBrk="1" hangingPunct="1">
              <a:lnSpc>
                <a:spcPct val="90000"/>
              </a:lnSpc>
              <a:buNone/>
            </a:pPr>
            <a:endParaRPr lang="fr-FR" altLang="fr-FR" sz="2100" dirty="0" smtClean="0"/>
          </a:p>
          <a:p>
            <a:pPr eaLnBrk="1" hangingPunct="1">
              <a:lnSpc>
                <a:spcPct val="90000"/>
              </a:lnSpc>
              <a:buNone/>
            </a:pPr>
            <a:r>
              <a:rPr lang="fr-FR" altLang="fr-FR" sz="2800" b="1" dirty="0" smtClean="0">
                <a:solidFill>
                  <a:srgbClr val="7030A0"/>
                </a:solidFill>
              </a:rPr>
              <a:t>4.1- Sources nationales</a:t>
            </a:r>
          </a:p>
          <a:p>
            <a:pPr eaLnBrk="1" hangingPunct="1">
              <a:lnSpc>
                <a:spcPct val="90000"/>
              </a:lnSpc>
              <a:buNone/>
            </a:pPr>
            <a:endParaRPr lang="fr-FR" altLang="fr-FR" sz="2800" b="1" dirty="0" smtClean="0">
              <a:solidFill>
                <a:srgbClr val="7030A0"/>
              </a:solidFill>
            </a:endParaRPr>
          </a:p>
          <a:p>
            <a:pPr eaLnBrk="1" hangingPunct="1">
              <a:lnSpc>
                <a:spcPct val="90000"/>
              </a:lnSpc>
              <a:buNone/>
            </a:pPr>
            <a:r>
              <a:rPr lang="fr-FR" altLang="fr-FR" sz="2800" b="1" dirty="0" smtClean="0">
                <a:solidFill>
                  <a:srgbClr val="7030A0"/>
                </a:solidFill>
              </a:rPr>
              <a:t>4.2- Sources régionales </a:t>
            </a:r>
            <a:r>
              <a:rPr lang="fr-FR" altLang="fr-FR" sz="2800" b="1" smtClean="0">
                <a:solidFill>
                  <a:srgbClr val="7030A0"/>
                </a:solidFill>
              </a:rPr>
              <a:t>et communautaires</a:t>
            </a:r>
          </a:p>
          <a:p>
            <a:pPr eaLnBrk="1" hangingPunct="1">
              <a:lnSpc>
                <a:spcPct val="90000"/>
              </a:lnSpc>
              <a:buNone/>
            </a:pPr>
            <a:endParaRPr lang="fr-FR" altLang="fr-FR" sz="2800" b="1" dirty="0" smtClean="0">
              <a:solidFill>
                <a:srgbClr val="7030A0"/>
              </a:solidFill>
            </a:endParaRPr>
          </a:p>
          <a:p>
            <a:pPr eaLnBrk="1" hangingPunct="1">
              <a:lnSpc>
                <a:spcPct val="90000"/>
              </a:lnSpc>
              <a:buNone/>
            </a:pPr>
            <a:r>
              <a:rPr lang="fr-FR" altLang="fr-FR" sz="2800" b="1" dirty="0" smtClean="0">
                <a:solidFill>
                  <a:srgbClr val="7030A0"/>
                </a:solidFill>
              </a:rPr>
              <a:t>4.3- Sources internationales</a:t>
            </a:r>
          </a:p>
          <a:p>
            <a:pPr eaLnBrk="1" hangingPunct="1">
              <a:lnSpc>
                <a:spcPct val="90000"/>
              </a:lnSpc>
              <a:buNone/>
            </a:pPr>
            <a:endParaRPr lang="fr-FR" altLang="fr-FR" sz="2100" b="1" dirty="0" smtClean="0"/>
          </a:p>
          <a:p>
            <a:pPr eaLnBrk="1" hangingPunct="1">
              <a:lnSpc>
                <a:spcPct val="90000"/>
              </a:lnSpc>
              <a:buFont typeface="Wingdings" pitchFamily="2" charset="2"/>
              <a:buNone/>
            </a:pPr>
            <a:endParaRPr lang="fr-FR" altLang="fr-FR" sz="2100" dirty="0" smtClean="0">
              <a:solidFill>
                <a:schemeClr val="accent2"/>
              </a:solidFill>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2</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2</a:t>
            </a:fld>
            <a:endParaRPr lang="fr-FR" altLang="fr-FR" sz="12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7">
                                            <p:txEl>
                                              <p:pRg st="2" end="2"/>
                                            </p:txEl>
                                          </p:spTgt>
                                        </p:tgtEl>
                                        <p:attrNameLst>
                                          <p:attrName>style.visibility</p:attrName>
                                        </p:attrNameLst>
                                      </p:cBhvr>
                                      <p:to>
                                        <p:strVal val="visible"/>
                                      </p:to>
                                    </p:set>
                                    <p:anim calcmode="lin" valueType="num">
                                      <p:cBhvr additive="base">
                                        <p:cTn id="7" dur="500" fill="hold"/>
                                        <p:tgtEl>
                                          <p:spTgt spid="6147">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147">
                                            <p:txEl>
                                              <p:pRg st="4" end="4"/>
                                            </p:txEl>
                                          </p:spTgt>
                                        </p:tgtEl>
                                        <p:attrNameLst>
                                          <p:attrName>style.visibility</p:attrName>
                                        </p:attrNameLst>
                                      </p:cBhvr>
                                      <p:to>
                                        <p:strVal val="visible"/>
                                      </p:to>
                                    </p:set>
                                    <p:anim calcmode="lin" valueType="num">
                                      <p:cBhvr additive="base">
                                        <p:cTn id="13" dur="500" fill="hold"/>
                                        <p:tgtEl>
                                          <p:spTgt spid="6147">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14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147">
                                            <p:txEl>
                                              <p:pRg st="6" end="6"/>
                                            </p:txEl>
                                          </p:spTgt>
                                        </p:tgtEl>
                                        <p:attrNameLst>
                                          <p:attrName>style.visibility</p:attrName>
                                        </p:attrNameLst>
                                      </p:cBhvr>
                                      <p:to>
                                        <p:strVal val="visible"/>
                                      </p:to>
                                    </p:set>
                                    <p:anim calcmode="lin" valueType="num">
                                      <p:cBhvr additive="base">
                                        <p:cTn id="19" dur="500" fill="hold"/>
                                        <p:tgtEl>
                                          <p:spTgt spid="6147">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14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928813"/>
            <a:ext cx="8148638" cy="4267200"/>
          </a:xfrm>
        </p:spPr>
        <p:txBody>
          <a:bodyPr/>
          <a:lstStyle/>
          <a:p>
            <a:pPr marL="0" eaLnBrk="1" hangingPunct="1">
              <a:lnSpc>
                <a:spcPct val="90000"/>
              </a:lnSpc>
              <a:buNone/>
            </a:pPr>
            <a:r>
              <a:rPr lang="fr-FR" altLang="fr-FR" sz="2400" b="1" dirty="0" smtClean="0">
                <a:solidFill>
                  <a:srgbClr val="0070C0"/>
                </a:solidFill>
              </a:rPr>
              <a:t>Les sources internationales (FMI, Banque mondiale, OCDE, UNSTAT, ONUDI, etc.) </a:t>
            </a:r>
            <a:r>
              <a:rPr lang="fr-FR" altLang="fr-FR" sz="2400" b="1" dirty="0" smtClean="0"/>
              <a:t>tiennent et diffusent </a:t>
            </a:r>
            <a:r>
              <a:rPr lang="fr-FR" altLang="fr-FR" sz="2400" b="1" dirty="0" smtClean="0">
                <a:solidFill>
                  <a:srgbClr val="0070C0"/>
                </a:solidFill>
              </a:rPr>
              <a:t>des </a:t>
            </a:r>
            <a:r>
              <a:rPr lang="fr-FR" altLang="fr-FR" sz="2400" b="1" dirty="0" smtClean="0">
                <a:solidFill>
                  <a:srgbClr val="00B050"/>
                </a:solidFill>
              </a:rPr>
              <a:t>séries de données sur l’économie des pays dont certaines se réfèrent  au climat des affaires </a:t>
            </a:r>
            <a:r>
              <a:rPr lang="fr-FR" altLang="fr-FR" sz="2400" b="1" dirty="0" smtClean="0">
                <a:solidFill>
                  <a:srgbClr val="0070C0"/>
                </a:solidFill>
              </a:rPr>
              <a:t>(infrastructures, indices de corruption, délais de création d’entreprises, taxation des entreprises, indices de la production industrielle, nombre d’entreprises enregistrées, etc.).</a:t>
            </a:r>
            <a:endParaRPr lang="fr-FR" altLang="fr-FR" sz="2400" b="1" dirty="0" smtClean="0">
              <a:solidFill>
                <a:srgbClr val="00B0F0"/>
              </a:solidFill>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20</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20</a:t>
            </a:fld>
            <a:endParaRPr lang="fr-FR" altLang="fr-FR" sz="1200"/>
          </a:p>
        </p:txBody>
      </p:sp>
      <p:sp>
        <p:nvSpPr>
          <p:cNvPr id="2" name="Titre 1"/>
          <p:cNvSpPr>
            <a:spLocks noGrp="1"/>
          </p:cNvSpPr>
          <p:nvPr>
            <p:ph type="title"/>
          </p:nvPr>
        </p:nvSpPr>
        <p:spPr>
          <a:xfrm>
            <a:off x="574675" y="304801"/>
            <a:ext cx="8001000" cy="891952"/>
          </a:xfrm>
        </p:spPr>
        <p:txBody>
          <a:bodyPr/>
          <a:lstStyle/>
          <a:p>
            <a:pPr eaLnBrk="1" hangingPunct="1">
              <a:lnSpc>
                <a:spcPct val="90000"/>
              </a:lnSpc>
            </a:pPr>
            <a:r>
              <a:rPr lang="fr-FR" altLang="fr-FR" b="1" dirty="0">
                <a:solidFill>
                  <a:srgbClr val="FF3399"/>
                </a:solidFill>
              </a:rPr>
              <a:t>Sources internationales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928813"/>
            <a:ext cx="8148638" cy="4267200"/>
          </a:xfrm>
        </p:spPr>
        <p:txBody>
          <a:bodyPr/>
          <a:lstStyle/>
          <a:p>
            <a:pPr marL="0" eaLnBrk="1" hangingPunct="1">
              <a:lnSpc>
                <a:spcPct val="90000"/>
              </a:lnSpc>
              <a:buNone/>
            </a:pPr>
            <a:r>
              <a:rPr lang="fr-FR" altLang="fr-FR" sz="2400" b="1" dirty="0" smtClean="0">
                <a:solidFill>
                  <a:srgbClr val="0070C0"/>
                </a:solidFill>
              </a:rPr>
              <a:t>Les informations et documents  en la matière sont accessibles, notamment sur leurs sites: </a:t>
            </a:r>
          </a:p>
          <a:p>
            <a:pPr eaLnBrk="1" hangingPunct="1">
              <a:lnSpc>
                <a:spcPct val="90000"/>
              </a:lnSpc>
            </a:pPr>
            <a:r>
              <a:rPr lang="fr-FR" altLang="fr-FR" sz="2400" b="1" dirty="0" smtClean="0">
                <a:solidFill>
                  <a:srgbClr val="0070C0"/>
                </a:solidFill>
                <a:hlinkClick r:id="rId2"/>
              </a:rPr>
              <a:t>www.imf.int</a:t>
            </a:r>
            <a:r>
              <a:rPr lang="fr-FR" altLang="fr-FR" sz="2400" b="1" dirty="0" smtClean="0">
                <a:solidFill>
                  <a:srgbClr val="0070C0"/>
                </a:solidFill>
              </a:rPr>
              <a:t> pour le FMI ;</a:t>
            </a:r>
          </a:p>
          <a:p>
            <a:pPr eaLnBrk="1" hangingPunct="1">
              <a:lnSpc>
                <a:spcPct val="90000"/>
              </a:lnSpc>
            </a:pPr>
            <a:r>
              <a:rPr lang="fr-FR" altLang="fr-FR" sz="2400" b="1" dirty="0" smtClean="0">
                <a:solidFill>
                  <a:srgbClr val="0070C0"/>
                </a:solidFill>
                <a:hlinkClick r:id="rId3"/>
              </a:rPr>
              <a:t>www.worldbank.org</a:t>
            </a:r>
            <a:r>
              <a:rPr lang="fr-FR" altLang="fr-FR" sz="2400" b="1" dirty="0" smtClean="0">
                <a:solidFill>
                  <a:srgbClr val="0070C0"/>
                </a:solidFill>
              </a:rPr>
              <a:t> pour la Banque mondiale ;</a:t>
            </a:r>
          </a:p>
          <a:p>
            <a:pPr eaLnBrk="1" hangingPunct="1">
              <a:lnSpc>
                <a:spcPct val="90000"/>
              </a:lnSpc>
            </a:pPr>
            <a:r>
              <a:rPr lang="fr-FR" altLang="fr-FR" sz="2400" b="1" dirty="0" smtClean="0">
                <a:solidFill>
                  <a:srgbClr val="0070C0"/>
                </a:solidFill>
                <a:hlinkClick r:id="rId4"/>
              </a:rPr>
              <a:t>www.unstats.org</a:t>
            </a:r>
            <a:r>
              <a:rPr lang="fr-FR" altLang="fr-FR" sz="2400" b="1" dirty="0" smtClean="0">
                <a:solidFill>
                  <a:srgbClr val="0070C0"/>
                </a:solidFill>
              </a:rPr>
              <a:t> pour l’ONU ;</a:t>
            </a:r>
          </a:p>
          <a:p>
            <a:pPr eaLnBrk="1" hangingPunct="1">
              <a:lnSpc>
                <a:spcPct val="90000"/>
              </a:lnSpc>
            </a:pPr>
            <a:r>
              <a:rPr lang="fr-FR" altLang="fr-FR" sz="2400" b="1" dirty="0" smtClean="0">
                <a:solidFill>
                  <a:srgbClr val="0070C0"/>
                </a:solidFill>
                <a:hlinkClick r:id="rId5"/>
              </a:rPr>
              <a:t>www.oecd.org</a:t>
            </a:r>
            <a:r>
              <a:rPr lang="fr-FR" altLang="fr-FR" sz="2400" b="1" dirty="0" smtClean="0">
                <a:solidFill>
                  <a:srgbClr val="0070C0"/>
                </a:solidFill>
              </a:rPr>
              <a:t> pour l’OCDE.</a:t>
            </a:r>
          </a:p>
          <a:p>
            <a:pPr eaLnBrk="1" hangingPunct="1">
              <a:lnSpc>
                <a:spcPct val="90000"/>
              </a:lnSpc>
            </a:pPr>
            <a:r>
              <a:rPr lang="fr-FR" altLang="fr-FR" sz="2400" b="1" dirty="0" smtClean="0">
                <a:solidFill>
                  <a:srgbClr val="0070C0"/>
                </a:solidFill>
                <a:hlinkClick r:id="rId6"/>
              </a:rPr>
              <a:t>www.unido.org</a:t>
            </a:r>
            <a:r>
              <a:rPr lang="fr-FR" altLang="fr-FR" sz="2400" b="1" dirty="0" smtClean="0">
                <a:solidFill>
                  <a:srgbClr val="0070C0"/>
                </a:solidFill>
                <a:hlinkClick r:id="rId5"/>
              </a:rPr>
              <a:t> </a:t>
            </a:r>
            <a:r>
              <a:rPr lang="fr-FR" altLang="fr-FR" sz="2400" b="1" dirty="0" smtClean="0">
                <a:solidFill>
                  <a:srgbClr val="0070C0"/>
                </a:solidFill>
              </a:rPr>
              <a:t>pour l’ONUDI</a:t>
            </a:r>
          </a:p>
          <a:p>
            <a:pPr eaLnBrk="1" hangingPunct="1">
              <a:lnSpc>
                <a:spcPct val="90000"/>
              </a:lnSpc>
            </a:pPr>
            <a:endParaRPr lang="fr-FR" altLang="fr-FR" sz="2400" b="1" dirty="0" smtClean="0">
              <a:solidFill>
                <a:srgbClr val="00B0F0"/>
              </a:solidFill>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21</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21</a:t>
            </a:fld>
            <a:endParaRPr lang="fr-FR" altLang="fr-FR" sz="1200"/>
          </a:p>
        </p:txBody>
      </p:sp>
      <p:sp>
        <p:nvSpPr>
          <p:cNvPr id="2" name="Titre 1"/>
          <p:cNvSpPr>
            <a:spLocks noGrp="1"/>
          </p:cNvSpPr>
          <p:nvPr>
            <p:ph type="title"/>
          </p:nvPr>
        </p:nvSpPr>
        <p:spPr>
          <a:xfrm>
            <a:off x="574675" y="304801"/>
            <a:ext cx="8001000" cy="819944"/>
          </a:xfrm>
        </p:spPr>
        <p:txBody>
          <a:bodyPr/>
          <a:lstStyle/>
          <a:p>
            <a:r>
              <a:rPr lang="fr-FR" altLang="fr-FR" b="1" dirty="0">
                <a:solidFill>
                  <a:srgbClr val="FF3399"/>
                </a:solidFill>
              </a:rPr>
              <a:t>Sources </a:t>
            </a:r>
            <a:r>
              <a:rPr lang="fr-FR" altLang="fr-FR" b="1" dirty="0" smtClean="0">
                <a:solidFill>
                  <a:srgbClr val="FF3399"/>
                </a:solidFill>
              </a:rPr>
              <a:t>internationales</a:t>
            </a:r>
            <a:endParaRPr lang="fr-FR"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22</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22</a:t>
            </a:fld>
            <a:endParaRPr lang="fr-FR" altLang="fr-FR" sz="1200"/>
          </a:p>
        </p:txBody>
      </p:sp>
      <p:sp>
        <p:nvSpPr>
          <p:cNvPr id="2" name="Titre 1"/>
          <p:cNvSpPr>
            <a:spLocks noGrp="1"/>
          </p:cNvSpPr>
          <p:nvPr>
            <p:ph type="title"/>
          </p:nvPr>
        </p:nvSpPr>
        <p:spPr>
          <a:xfrm>
            <a:off x="574675" y="304801"/>
            <a:ext cx="8001000" cy="819944"/>
          </a:xfrm>
        </p:spPr>
        <p:txBody>
          <a:bodyPr/>
          <a:lstStyle/>
          <a:p>
            <a:r>
              <a:rPr lang="fr-FR" altLang="fr-FR" b="1" dirty="0">
                <a:solidFill>
                  <a:srgbClr val="FF3399"/>
                </a:solidFill>
              </a:rPr>
              <a:t>Sources </a:t>
            </a:r>
            <a:r>
              <a:rPr lang="fr-FR" altLang="fr-FR" b="1" dirty="0" smtClean="0">
                <a:solidFill>
                  <a:srgbClr val="FF3399"/>
                </a:solidFill>
              </a:rPr>
              <a:t>internationales</a:t>
            </a:r>
            <a:endParaRPr lang="fr-FR" dirty="0"/>
          </a:p>
        </p:txBody>
      </p:sp>
      <p:sp>
        <p:nvSpPr>
          <p:cNvPr id="6" name="Espace réservé du contenu 5"/>
          <p:cNvSpPr>
            <a:spLocks noGrp="1" noChangeArrowheads="1"/>
          </p:cNvSpPr>
          <p:nvPr>
            <p:ph idx="1"/>
          </p:nvPr>
        </p:nvSpPr>
        <p:spPr bwMode="auto">
          <a:xfrm>
            <a:off x="827584" y="2996952"/>
            <a:ext cx="8148638" cy="1008112"/>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l" rtl="0" eaLnBrk="0" fontAlgn="base" hangingPunct="0">
              <a:spcBef>
                <a:spcPct val="0"/>
              </a:spcBef>
              <a:spcAft>
                <a:spcPct val="0"/>
              </a:spcAft>
              <a:defRPr sz="3800">
                <a:solidFill>
                  <a:schemeClr val="tx2"/>
                </a:solidFill>
                <a:latin typeface="+mj-lt"/>
                <a:ea typeface="MS PGothic" pitchFamily="34" charset="-128"/>
                <a:cs typeface="+mj-cs"/>
              </a:defRPr>
            </a:lvl1pPr>
            <a:lvl2pPr algn="l" rtl="0" eaLnBrk="0" fontAlgn="base" hangingPunct="0">
              <a:spcBef>
                <a:spcPct val="0"/>
              </a:spcBef>
              <a:spcAft>
                <a:spcPct val="0"/>
              </a:spcAft>
              <a:defRPr sz="3800">
                <a:solidFill>
                  <a:schemeClr val="tx2"/>
                </a:solidFill>
                <a:latin typeface="Verdana" pitchFamily="34" charset="0"/>
                <a:ea typeface="MS PGothic" pitchFamily="34" charset="-128"/>
                <a:cs typeface="Arial" charset="0"/>
              </a:defRPr>
            </a:lvl2pPr>
            <a:lvl3pPr algn="l" rtl="0" eaLnBrk="0" fontAlgn="base" hangingPunct="0">
              <a:spcBef>
                <a:spcPct val="0"/>
              </a:spcBef>
              <a:spcAft>
                <a:spcPct val="0"/>
              </a:spcAft>
              <a:defRPr sz="3800">
                <a:solidFill>
                  <a:schemeClr val="tx2"/>
                </a:solidFill>
                <a:latin typeface="Verdana" pitchFamily="34" charset="0"/>
                <a:ea typeface="MS PGothic" pitchFamily="34" charset="-128"/>
                <a:cs typeface="Arial" charset="0"/>
              </a:defRPr>
            </a:lvl3pPr>
            <a:lvl4pPr algn="l" rtl="0" eaLnBrk="0" fontAlgn="base" hangingPunct="0">
              <a:spcBef>
                <a:spcPct val="0"/>
              </a:spcBef>
              <a:spcAft>
                <a:spcPct val="0"/>
              </a:spcAft>
              <a:defRPr sz="3800">
                <a:solidFill>
                  <a:schemeClr val="tx2"/>
                </a:solidFill>
                <a:latin typeface="Verdana" pitchFamily="34" charset="0"/>
                <a:ea typeface="MS PGothic" pitchFamily="34" charset="-128"/>
                <a:cs typeface="Arial" charset="0"/>
              </a:defRPr>
            </a:lvl4pPr>
            <a:lvl5pPr algn="l" rtl="0" eaLnBrk="0" fontAlgn="base" hangingPunct="0">
              <a:spcBef>
                <a:spcPct val="0"/>
              </a:spcBef>
              <a:spcAft>
                <a:spcPct val="0"/>
              </a:spcAft>
              <a:defRPr sz="3800">
                <a:solidFill>
                  <a:schemeClr val="tx2"/>
                </a:solidFill>
                <a:latin typeface="Verdana" pitchFamily="34" charset="0"/>
                <a:ea typeface="MS PGothic" pitchFamily="34" charset="-128"/>
                <a:cs typeface="Arial" charset="0"/>
              </a:defRPr>
            </a:lvl5pPr>
            <a:lvl6pPr marL="457200" algn="l" rtl="0" fontAlgn="base">
              <a:spcBef>
                <a:spcPct val="0"/>
              </a:spcBef>
              <a:spcAft>
                <a:spcPct val="0"/>
              </a:spcAft>
              <a:defRPr sz="3800">
                <a:solidFill>
                  <a:schemeClr val="tx2"/>
                </a:solidFill>
                <a:latin typeface="Verdana" pitchFamily="34" charset="0"/>
                <a:cs typeface="Arial" charset="0"/>
              </a:defRPr>
            </a:lvl6pPr>
            <a:lvl7pPr marL="914400" algn="l" rtl="0" fontAlgn="base">
              <a:spcBef>
                <a:spcPct val="0"/>
              </a:spcBef>
              <a:spcAft>
                <a:spcPct val="0"/>
              </a:spcAft>
              <a:defRPr sz="3800">
                <a:solidFill>
                  <a:schemeClr val="tx2"/>
                </a:solidFill>
                <a:latin typeface="Verdana" pitchFamily="34" charset="0"/>
                <a:cs typeface="Arial" charset="0"/>
              </a:defRPr>
            </a:lvl7pPr>
            <a:lvl8pPr marL="1371600" algn="l" rtl="0" fontAlgn="base">
              <a:spcBef>
                <a:spcPct val="0"/>
              </a:spcBef>
              <a:spcAft>
                <a:spcPct val="0"/>
              </a:spcAft>
              <a:defRPr sz="3800">
                <a:solidFill>
                  <a:schemeClr val="tx2"/>
                </a:solidFill>
                <a:latin typeface="Verdana" pitchFamily="34" charset="0"/>
                <a:cs typeface="Arial" charset="0"/>
              </a:defRPr>
            </a:lvl8pPr>
            <a:lvl9pPr marL="1828800" algn="l" rtl="0" fontAlgn="base">
              <a:spcBef>
                <a:spcPct val="0"/>
              </a:spcBef>
              <a:spcAft>
                <a:spcPct val="0"/>
              </a:spcAft>
              <a:defRPr sz="3800">
                <a:solidFill>
                  <a:schemeClr val="tx2"/>
                </a:solidFill>
                <a:latin typeface="Verdana" pitchFamily="34" charset="0"/>
                <a:cs typeface="Arial" charset="0"/>
              </a:defRPr>
            </a:lvl9pPr>
          </a:lstStyle>
          <a:p>
            <a:pPr eaLnBrk="1" hangingPunct="1">
              <a:buNone/>
            </a:pPr>
            <a:r>
              <a:rPr lang="fr-FR" altLang="fr-FR" sz="3200" b="1" dirty="0" smtClean="0"/>
              <a:t>MERCI DE VOTRE ATTENTION</a:t>
            </a:r>
            <a:endParaRPr lang="fr-FR" altLang="fr-FR" sz="32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571500" y="642938"/>
            <a:ext cx="8783638" cy="481806"/>
          </a:xfrm>
        </p:spPr>
        <p:txBody>
          <a:bodyPr/>
          <a:lstStyle/>
          <a:p>
            <a:pPr algn="ctr" eaLnBrk="1" hangingPunct="1">
              <a:lnSpc>
                <a:spcPct val="90000"/>
              </a:lnSpc>
            </a:pPr>
            <a:r>
              <a:rPr lang="fr-FR" altLang="fr-FR" sz="3000" b="1" dirty="0">
                <a:solidFill>
                  <a:srgbClr val="FF3399"/>
                </a:solidFill>
              </a:rPr>
              <a:t>Sources nationales</a:t>
            </a:r>
            <a:endParaRPr lang="fr-FR" altLang="fr-FR" sz="3000" b="1" dirty="0">
              <a:solidFill>
                <a:srgbClr val="00B050"/>
              </a:solidFill>
            </a:endParaRPr>
          </a:p>
        </p:txBody>
      </p:sp>
      <p:sp>
        <p:nvSpPr>
          <p:cNvPr id="6147" name="Rectangle 3"/>
          <p:cNvSpPr>
            <a:spLocks noGrp="1" noChangeArrowheads="1"/>
          </p:cNvSpPr>
          <p:nvPr>
            <p:ph idx="1"/>
          </p:nvPr>
        </p:nvSpPr>
        <p:spPr>
          <a:xfrm>
            <a:off x="571500" y="1928813"/>
            <a:ext cx="8148638" cy="4267200"/>
          </a:xfrm>
        </p:spPr>
        <p:txBody>
          <a:bodyPr/>
          <a:lstStyle/>
          <a:p>
            <a:pPr eaLnBrk="1" hangingPunct="1">
              <a:lnSpc>
                <a:spcPct val="90000"/>
              </a:lnSpc>
              <a:buNone/>
            </a:pPr>
            <a:r>
              <a:rPr lang="fr-FR" altLang="fr-FR" sz="2400" b="1" dirty="0" smtClean="0">
                <a:solidFill>
                  <a:srgbClr val="00B050"/>
                </a:solidFill>
              </a:rPr>
              <a:t>A l’INSD</a:t>
            </a:r>
            <a:r>
              <a:rPr lang="fr-FR" altLang="fr-FR" sz="2400" b="1" dirty="0" smtClean="0">
                <a:solidFill>
                  <a:srgbClr val="7030A0"/>
                </a:solidFill>
              </a:rPr>
              <a:t>:</a:t>
            </a:r>
            <a:endParaRPr lang="fr-FR" altLang="fr-FR" sz="2400" b="1" dirty="0" smtClean="0">
              <a:solidFill>
                <a:srgbClr val="0070C0"/>
              </a:solidFill>
            </a:endParaRPr>
          </a:p>
          <a:p>
            <a:pPr marL="0" eaLnBrk="1" hangingPunct="1">
              <a:lnSpc>
                <a:spcPct val="90000"/>
              </a:lnSpc>
              <a:buNone/>
            </a:pPr>
            <a:r>
              <a:rPr lang="fr-FR" altLang="fr-FR" sz="2400" b="1" dirty="0" smtClean="0">
                <a:solidFill>
                  <a:srgbClr val="7030A0"/>
                </a:solidFill>
              </a:rPr>
              <a:t>La principale </a:t>
            </a:r>
            <a:r>
              <a:rPr lang="fr-FR" altLang="fr-FR" sz="2400" b="1" dirty="0" smtClean="0">
                <a:solidFill>
                  <a:srgbClr val="FF0000"/>
                </a:solidFill>
              </a:rPr>
              <a:t>source officielle </a:t>
            </a:r>
            <a:r>
              <a:rPr lang="fr-FR" altLang="fr-FR" sz="2400" b="1" dirty="0" smtClean="0">
                <a:solidFill>
                  <a:srgbClr val="7030A0"/>
                </a:solidFill>
              </a:rPr>
              <a:t>d’information sur les statistiques d’entreprises est </a:t>
            </a:r>
            <a:r>
              <a:rPr lang="fr-FR" altLang="fr-FR" sz="2400" b="1" dirty="0" smtClean="0">
                <a:solidFill>
                  <a:srgbClr val="FF0000"/>
                </a:solidFill>
              </a:rPr>
              <a:t>l’INSD</a:t>
            </a:r>
            <a:r>
              <a:rPr lang="fr-FR" altLang="fr-FR" sz="2400" b="1" dirty="0" smtClean="0">
                <a:solidFill>
                  <a:srgbClr val="7030A0"/>
                </a:solidFill>
              </a:rPr>
              <a:t>.</a:t>
            </a:r>
          </a:p>
          <a:p>
            <a:pPr marL="0" eaLnBrk="1" hangingPunct="1">
              <a:lnSpc>
                <a:spcPct val="90000"/>
              </a:lnSpc>
              <a:buNone/>
            </a:pPr>
            <a:r>
              <a:rPr lang="fr-FR" altLang="fr-FR" sz="2400" b="1" dirty="0" smtClean="0">
                <a:solidFill>
                  <a:srgbClr val="7030A0"/>
                </a:solidFill>
              </a:rPr>
              <a:t>Les principales productions statistiques dans le domaine des statistiques d’entreprises sont publiées </a:t>
            </a:r>
          </a:p>
          <a:p>
            <a:pPr marL="0" eaLnBrk="1" hangingPunct="1">
              <a:lnSpc>
                <a:spcPct val="90000"/>
              </a:lnSpc>
            </a:pPr>
            <a:r>
              <a:rPr lang="fr-FR" altLang="fr-FR" sz="2400" b="1" dirty="0" smtClean="0">
                <a:solidFill>
                  <a:srgbClr val="7030A0"/>
                </a:solidFill>
              </a:rPr>
              <a:t>sur le </a:t>
            </a:r>
            <a:r>
              <a:rPr lang="fr-FR" altLang="fr-FR" sz="2400" b="1" dirty="0" smtClean="0">
                <a:solidFill>
                  <a:srgbClr val="00B0F0"/>
                </a:solidFill>
              </a:rPr>
              <a:t>site web de l’INSD</a:t>
            </a:r>
            <a:r>
              <a:rPr lang="fr-FR" altLang="fr-FR" sz="2400" b="1" dirty="0" smtClean="0">
                <a:solidFill>
                  <a:srgbClr val="FF0000"/>
                </a:solidFill>
              </a:rPr>
              <a:t> </a:t>
            </a:r>
            <a:r>
              <a:rPr lang="fr-FR" altLang="fr-FR" sz="2400" b="1" dirty="0" smtClean="0">
                <a:solidFill>
                  <a:srgbClr val="7030A0"/>
                </a:solidFill>
              </a:rPr>
              <a:t>(</a:t>
            </a:r>
            <a:r>
              <a:rPr lang="fr-FR" altLang="fr-FR" sz="2400" b="1" dirty="0" smtClean="0">
                <a:solidFill>
                  <a:srgbClr val="7030A0"/>
                </a:solidFill>
                <a:hlinkClick r:id="rId2"/>
              </a:rPr>
              <a:t>www.insd.bf</a:t>
            </a:r>
            <a:r>
              <a:rPr lang="fr-FR" altLang="fr-FR" sz="2400" b="1" dirty="0" smtClean="0">
                <a:solidFill>
                  <a:srgbClr val="7030A0"/>
                </a:solidFill>
              </a:rPr>
              <a:t>) et </a:t>
            </a:r>
          </a:p>
          <a:p>
            <a:pPr marL="0" eaLnBrk="1" hangingPunct="1">
              <a:lnSpc>
                <a:spcPct val="90000"/>
              </a:lnSpc>
            </a:pPr>
            <a:r>
              <a:rPr lang="fr-FR" altLang="fr-FR" sz="2400" b="1" dirty="0" smtClean="0">
                <a:solidFill>
                  <a:srgbClr val="7030A0"/>
                </a:solidFill>
              </a:rPr>
              <a:t>sur le </a:t>
            </a:r>
            <a:r>
              <a:rPr lang="fr-FR" altLang="fr-FR" sz="2400" b="1" dirty="0" smtClean="0">
                <a:solidFill>
                  <a:srgbClr val="00B0F0"/>
                </a:solidFill>
              </a:rPr>
              <a:t>site du Conseil national de la Statistique </a:t>
            </a:r>
            <a:r>
              <a:rPr lang="fr-FR" altLang="fr-FR" sz="2400" b="1" dirty="0" smtClean="0">
                <a:solidFill>
                  <a:srgbClr val="7030A0"/>
                </a:solidFill>
              </a:rPr>
              <a:t>(</a:t>
            </a:r>
            <a:r>
              <a:rPr lang="fr-FR" altLang="fr-FR" sz="2400" b="1" dirty="0" smtClean="0">
                <a:solidFill>
                  <a:srgbClr val="7030A0"/>
                </a:solidFill>
                <a:hlinkClick r:id="rId3"/>
              </a:rPr>
              <a:t>www.cns.bf</a:t>
            </a:r>
            <a:r>
              <a:rPr lang="fr-FR" altLang="fr-FR" sz="2400" b="1" dirty="0" smtClean="0">
                <a:solidFill>
                  <a:srgbClr val="7030A0"/>
                </a:solidFill>
              </a:rPr>
              <a:t>)</a:t>
            </a: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3</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3</a:t>
            </a:fld>
            <a:endParaRPr lang="fr-FR" altLang="fr-FR" sz="120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571500" y="642938"/>
            <a:ext cx="8783638" cy="553814"/>
          </a:xfrm>
        </p:spPr>
        <p:txBody>
          <a:bodyPr/>
          <a:lstStyle/>
          <a:p>
            <a:pPr marL="469900" lvl="0" indent="-469900" algn="ctr" eaLnBrk="1" hangingPunct="1">
              <a:lnSpc>
                <a:spcPct val="90000"/>
              </a:lnSpc>
              <a:spcBef>
                <a:spcPct val="20000"/>
              </a:spcBef>
            </a:pPr>
            <a:r>
              <a:rPr lang="fr-FR" altLang="fr-FR" sz="3000" b="1" dirty="0">
                <a:solidFill>
                  <a:srgbClr val="FF3399"/>
                </a:solidFill>
              </a:rPr>
              <a:t>Sources nationales</a:t>
            </a:r>
          </a:p>
        </p:txBody>
      </p:sp>
      <p:sp>
        <p:nvSpPr>
          <p:cNvPr id="6147" name="Rectangle 3"/>
          <p:cNvSpPr>
            <a:spLocks noGrp="1" noChangeArrowheads="1"/>
          </p:cNvSpPr>
          <p:nvPr>
            <p:ph idx="1"/>
          </p:nvPr>
        </p:nvSpPr>
        <p:spPr>
          <a:xfrm>
            <a:off x="571500" y="1928813"/>
            <a:ext cx="8320980" cy="4267200"/>
          </a:xfrm>
        </p:spPr>
        <p:txBody>
          <a:bodyPr/>
          <a:lstStyle/>
          <a:p>
            <a:pPr eaLnBrk="1" hangingPunct="1">
              <a:lnSpc>
                <a:spcPct val="90000"/>
              </a:lnSpc>
              <a:buNone/>
            </a:pPr>
            <a:r>
              <a:rPr lang="fr-FR" altLang="fr-FR" sz="2400" b="1" dirty="0" smtClean="0">
                <a:solidFill>
                  <a:srgbClr val="00B050"/>
                </a:solidFill>
              </a:rPr>
              <a:t>INSD </a:t>
            </a:r>
          </a:p>
          <a:p>
            <a:pPr marL="0" eaLnBrk="1" hangingPunct="1">
              <a:lnSpc>
                <a:spcPct val="90000"/>
              </a:lnSpc>
              <a:buNone/>
            </a:pPr>
            <a:r>
              <a:rPr lang="fr-FR" altLang="fr-FR" sz="2400" b="1" dirty="0" smtClean="0">
                <a:solidFill>
                  <a:srgbClr val="7030A0"/>
                </a:solidFill>
              </a:rPr>
              <a:t>Le site web donne l’ensemble des publications sur les statistiques d’entreprises disponibles (notes IHPI, notes de conjoncture, les rapports 1-2-3, comptes nationaux, rapports des recensements industriels et commerciaux, synthèse du RSE). </a:t>
            </a:r>
          </a:p>
          <a:p>
            <a:pPr marL="0" eaLnBrk="1" hangingPunct="1">
              <a:lnSpc>
                <a:spcPct val="90000"/>
              </a:lnSpc>
              <a:buNone/>
            </a:pPr>
            <a:endParaRPr lang="fr-FR" altLang="fr-FR" sz="2400" b="1" dirty="0">
              <a:solidFill>
                <a:srgbClr val="7030A0"/>
              </a:solidFill>
            </a:endParaRPr>
          </a:p>
          <a:p>
            <a:pPr marL="0" eaLnBrk="1" hangingPunct="1">
              <a:lnSpc>
                <a:spcPct val="90000"/>
              </a:lnSpc>
              <a:buNone/>
            </a:pPr>
            <a:r>
              <a:rPr lang="fr-FR" altLang="fr-FR" sz="2400" b="1" dirty="0" smtClean="0">
                <a:solidFill>
                  <a:srgbClr val="7030A0"/>
                </a:solidFill>
              </a:rPr>
              <a:t>Sur </a:t>
            </a:r>
            <a:r>
              <a:rPr lang="fr-FR" altLang="fr-FR" sz="2400" b="1" dirty="0" smtClean="0"/>
              <a:t>demande</a:t>
            </a:r>
            <a:r>
              <a:rPr lang="fr-FR" altLang="fr-FR" sz="2400" b="1" dirty="0" smtClean="0">
                <a:solidFill>
                  <a:srgbClr val="7030A0"/>
                </a:solidFill>
              </a:rPr>
              <a:t> adressée à l’INSD, d’autres données peuvent être obtenues (voir la rubrique contact sur le site web).</a:t>
            </a: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4</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4</a:t>
            </a:fld>
            <a:endParaRPr lang="fr-FR" altLang="fr-FR" sz="120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928813"/>
            <a:ext cx="8148638" cy="4267200"/>
          </a:xfrm>
        </p:spPr>
        <p:txBody>
          <a:bodyPr/>
          <a:lstStyle/>
          <a:p>
            <a:pPr marL="0" algn="just" eaLnBrk="1" hangingPunct="1">
              <a:lnSpc>
                <a:spcPct val="90000"/>
              </a:lnSpc>
              <a:buNone/>
            </a:pPr>
            <a:r>
              <a:rPr lang="fr-FR" altLang="fr-FR" sz="2400" b="1" dirty="0" smtClean="0">
                <a:solidFill>
                  <a:srgbClr val="00B050"/>
                </a:solidFill>
              </a:rPr>
              <a:t>Au Ministère de l’industrie, du commerce et de l’artisanat (MICA) </a:t>
            </a:r>
          </a:p>
          <a:p>
            <a:pPr marL="0" algn="just" eaLnBrk="1" hangingPunct="1">
              <a:lnSpc>
                <a:spcPct val="90000"/>
              </a:lnSpc>
              <a:buNone/>
            </a:pPr>
            <a:r>
              <a:rPr lang="fr-FR" altLang="fr-FR" sz="2400" b="1" dirty="0" smtClean="0">
                <a:solidFill>
                  <a:srgbClr val="7030A0"/>
                </a:solidFill>
              </a:rPr>
              <a:t>Certaines données sur les entreprises sont du ressort de ce ministère. Il s’agit notamment des données relatives aux statistiques sur les nouvelles créations  et des enregistrements à la Chambre de commerce et d’industrie (CCI-BF) et à la Maison de l’entreprise (MEBF): juridique, branche d’activité, effectif, capital, etc.. et au CEFORE</a:t>
            </a: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5</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5</a:t>
            </a:fld>
            <a:endParaRPr lang="fr-FR" altLang="fr-FR" sz="1200"/>
          </a:p>
        </p:txBody>
      </p:sp>
      <p:sp>
        <p:nvSpPr>
          <p:cNvPr id="7" name="Rectangle 2"/>
          <p:cNvSpPr>
            <a:spLocks noGrp="1" noChangeArrowheads="1"/>
          </p:cNvSpPr>
          <p:nvPr>
            <p:ph type="title"/>
          </p:nvPr>
        </p:nvSpPr>
        <p:spPr>
          <a:xfrm>
            <a:off x="574675" y="304801"/>
            <a:ext cx="8001000" cy="819944"/>
          </a:xfrm>
        </p:spPr>
        <p:txBody>
          <a:bodyPr/>
          <a:lstStyle/>
          <a:p>
            <a:pPr marL="469900" lvl="0" indent="-469900" algn="ctr" eaLnBrk="1" hangingPunct="1">
              <a:lnSpc>
                <a:spcPct val="90000"/>
              </a:lnSpc>
              <a:spcBef>
                <a:spcPct val="20000"/>
              </a:spcBef>
            </a:pPr>
            <a:r>
              <a:rPr lang="fr-FR" altLang="fr-FR" sz="3000" b="1" dirty="0">
                <a:solidFill>
                  <a:srgbClr val="FF3399"/>
                </a:solidFill>
              </a:rPr>
              <a:t>Sources nationales</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395536" y="1928813"/>
            <a:ext cx="8640960" cy="4267200"/>
          </a:xfrm>
        </p:spPr>
        <p:txBody>
          <a:bodyPr/>
          <a:lstStyle/>
          <a:p>
            <a:pPr marL="0" eaLnBrk="1" hangingPunct="1">
              <a:lnSpc>
                <a:spcPct val="90000"/>
              </a:lnSpc>
              <a:buNone/>
            </a:pPr>
            <a:r>
              <a:rPr lang="fr-FR" altLang="fr-FR" sz="2400" b="1" dirty="0" smtClean="0">
                <a:solidFill>
                  <a:srgbClr val="00B050"/>
                </a:solidFill>
              </a:rPr>
              <a:t>Chambre de Commerce et de l’Industrie du Burkina Faso CCI-BF</a:t>
            </a:r>
            <a:endParaRPr lang="fr-FR" altLang="fr-FR" sz="2400" b="1" dirty="0" smtClean="0">
              <a:solidFill>
                <a:srgbClr val="7030A0"/>
              </a:solidFill>
            </a:endParaRPr>
          </a:p>
          <a:p>
            <a:pPr marL="0" algn="just" eaLnBrk="1" hangingPunct="1">
              <a:lnSpc>
                <a:spcPct val="90000"/>
              </a:lnSpc>
              <a:buNone/>
            </a:pPr>
            <a:r>
              <a:rPr lang="fr-FR" altLang="fr-FR" sz="2400" b="1" dirty="0" smtClean="0">
                <a:solidFill>
                  <a:srgbClr val="7030A0"/>
                </a:solidFill>
              </a:rPr>
              <a:t> Le Fichier </a:t>
            </a:r>
            <a:r>
              <a:rPr lang="fr-FR" altLang="fr-FR" sz="2400" b="1" dirty="0">
                <a:solidFill>
                  <a:srgbClr val="7030A0"/>
                </a:solidFill>
              </a:rPr>
              <a:t>NERE(</a:t>
            </a:r>
            <a:r>
              <a:rPr lang="fr-FR" sz="2400" b="1" dirty="0">
                <a:solidFill>
                  <a:srgbClr val="7030A0"/>
                </a:solidFill>
              </a:rPr>
              <a:t>Fichier National des Entreprises et des Regroupements d' Entreprises</a:t>
            </a:r>
            <a:r>
              <a:rPr lang="fr-FR" sz="2400" dirty="0" smtClean="0"/>
              <a:t>)</a:t>
            </a:r>
            <a:r>
              <a:rPr lang="fr-FR" altLang="fr-FR" sz="2400" b="1" dirty="0" smtClean="0">
                <a:solidFill>
                  <a:srgbClr val="7030A0"/>
                </a:solidFill>
              </a:rPr>
              <a:t>: Les variables concernent: le statut</a:t>
            </a:r>
            <a:r>
              <a:rPr lang="fr-FR" sz="2400" b="1" dirty="0" smtClean="0">
                <a:solidFill>
                  <a:srgbClr val="7030A0"/>
                </a:solidFill>
              </a:rPr>
              <a:t> juridique, la branche d’activité, localisation, </a:t>
            </a:r>
          </a:p>
          <a:p>
            <a:pPr marL="0" eaLnBrk="1" hangingPunct="1">
              <a:lnSpc>
                <a:spcPct val="90000"/>
              </a:lnSpc>
              <a:buNone/>
            </a:pPr>
            <a:r>
              <a:rPr lang="fr-FR" sz="2400" b="1" dirty="0" smtClean="0">
                <a:solidFill>
                  <a:srgbClr val="7030A0"/>
                </a:solidFill>
              </a:rPr>
              <a:t>Des publications spécifiques existent au CCI-BF: </a:t>
            </a:r>
          </a:p>
          <a:p>
            <a:pPr algn="just" eaLnBrk="1" hangingPunct="1">
              <a:lnSpc>
                <a:spcPct val="90000"/>
              </a:lnSpc>
              <a:buFont typeface="Wingdings" pitchFamily="2" charset="2"/>
              <a:buChar char="ü"/>
            </a:pPr>
            <a:r>
              <a:rPr lang="fr-FR" sz="2400" b="1" dirty="0" smtClean="0">
                <a:solidFill>
                  <a:srgbClr val="7030A0"/>
                </a:solidFill>
              </a:rPr>
              <a:t>Répertoire des entreprises </a:t>
            </a:r>
          </a:p>
          <a:p>
            <a:pPr algn="just" eaLnBrk="1" hangingPunct="1">
              <a:lnSpc>
                <a:spcPct val="90000"/>
              </a:lnSpc>
              <a:buFont typeface="Wingdings" pitchFamily="2" charset="2"/>
              <a:buChar char="ü"/>
            </a:pPr>
            <a:r>
              <a:rPr lang="fr-FR" sz="2400" b="1" dirty="0" smtClean="0">
                <a:solidFill>
                  <a:srgbClr val="7030A0"/>
                </a:solidFill>
              </a:rPr>
              <a:t>Répertoire des professionnels du BTP; Répertoire des associations</a:t>
            </a:r>
          </a:p>
          <a:p>
            <a:pPr algn="just" eaLnBrk="1" hangingPunct="1">
              <a:lnSpc>
                <a:spcPct val="90000"/>
              </a:lnSpc>
              <a:buFont typeface="Wingdings" pitchFamily="2" charset="2"/>
              <a:buChar char="ü"/>
            </a:pPr>
            <a:r>
              <a:rPr lang="fr-FR" sz="2400" b="1" dirty="0" smtClean="0">
                <a:solidFill>
                  <a:srgbClr val="7030A0"/>
                </a:solidFill>
              </a:rPr>
              <a:t>Ordres professionnels d’entreprises. </a:t>
            </a:r>
            <a:endParaRPr lang="fr-FR" altLang="fr-FR" sz="2400" b="1" dirty="0" smtClean="0">
              <a:solidFill>
                <a:srgbClr val="7030A0"/>
              </a:solidFill>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6</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6</a:t>
            </a:fld>
            <a:endParaRPr lang="fr-FR" altLang="fr-FR" sz="1200"/>
          </a:p>
        </p:txBody>
      </p:sp>
      <p:sp>
        <p:nvSpPr>
          <p:cNvPr id="7" name="Rectangle 2"/>
          <p:cNvSpPr>
            <a:spLocks noGrp="1" noChangeArrowheads="1"/>
          </p:cNvSpPr>
          <p:nvPr>
            <p:ph type="title"/>
          </p:nvPr>
        </p:nvSpPr>
        <p:spPr>
          <a:xfrm>
            <a:off x="574675" y="304801"/>
            <a:ext cx="8001000" cy="747936"/>
          </a:xfrm>
        </p:spPr>
        <p:txBody>
          <a:bodyPr/>
          <a:lstStyle/>
          <a:p>
            <a:pPr marL="469900" lvl="0" indent="-469900" algn="ctr" eaLnBrk="1" hangingPunct="1">
              <a:lnSpc>
                <a:spcPct val="90000"/>
              </a:lnSpc>
              <a:spcBef>
                <a:spcPct val="20000"/>
              </a:spcBef>
            </a:pPr>
            <a:r>
              <a:rPr lang="fr-FR" altLang="fr-FR" sz="3000" b="1" dirty="0">
                <a:solidFill>
                  <a:srgbClr val="FF3399"/>
                </a:solidFill>
              </a:rPr>
              <a:t>Sources nationales</a:t>
            </a:r>
          </a:p>
        </p:txBody>
      </p:sp>
    </p:spTree>
    <p:extLst>
      <p:ext uri="{BB962C8B-B14F-4D97-AF65-F5344CB8AC3E}">
        <p14:creationId xmlns:p14="http://schemas.microsoft.com/office/powerpoint/2010/main" val="24203176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928813"/>
            <a:ext cx="8148638" cy="4267200"/>
          </a:xfrm>
        </p:spPr>
        <p:txBody>
          <a:bodyPr/>
          <a:lstStyle/>
          <a:p>
            <a:pPr algn="just" eaLnBrk="1" hangingPunct="1">
              <a:lnSpc>
                <a:spcPct val="90000"/>
              </a:lnSpc>
            </a:pPr>
            <a:r>
              <a:rPr lang="fr-FR" altLang="fr-FR" sz="2400" b="1" dirty="0" smtClean="0">
                <a:solidFill>
                  <a:srgbClr val="7030A0"/>
                </a:solidFill>
              </a:rPr>
              <a:t>MEBF: effectifs des nouvelles créations d’entreprises (forme juridique, effectif prévisionnel, capital, branche d’activité, etc.) </a:t>
            </a:r>
            <a:r>
              <a:rPr lang="fr-FR" sz="2400" b="1" dirty="0" smtClean="0">
                <a:solidFill>
                  <a:srgbClr val="7030A0"/>
                </a:solidFill>
              </a:rPr>
              <a:t>. </a:t>
            </a:r>
          </a:p>
          <a:p>
            <a:pPr algn="just" eaLnBrk="1" hangingPunct="1">
              <a:lnSpc>
                <a:spcPct val="90000"/>
              </a:lnSpc>
            </a:pPr>
            <a:r>
              <a:rPr lang="fr-FR" sz="2400" b="1" dirty="0" smtClean="0">
                <a:solidFill>
                  <a:srgbClr val="7030A0"/>
                </a:solidFill>
              </a:rPr>
              <a:t>Annuaire statistique du MICA : En plus des données mentionnées pour la CCI-BF et la MEBF, on a: les indicateurs de gestion des grandes entreprises publiques (SONAPOST, BUMIGEB, SONABHY, etc.), les prix , les  indicateurs d’environnement, etc.</a:t>
            </a:r>
            <a:endParaRPr lang="fr-FR" altLang="fr-FR" sz="2400" b="1" dirty="0" smtClean="0">
              <a:solidFill>
                <a:srgbClr val="7030A0"/>
              </a:solidFill>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7</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7</a:t>
            </a:fld>
            <a:endParaRPr lang="fr-FR" altLang="fr-FR" sz="1200"/>
          </a:p>
        </p:txBody>
      </p:sp>
      <p:sp>
        <p:nvSpPr>
          <p:cNvPr id="7" name="Rectangle 2"/>
          <p:cNvSpPr>
            <a:spLocks noGrp="1" noChangeArrowheads="1"/>
          </p:cNvSpPr>
          <p:nvPr>
            <p:ph type="title"/>
          </p:nvPr>
        </p:nvSpPr>
        <p:spPr>
          <a:xfrm>
            <a:off x="574675" y="304801"/>
            <a:ext cx="8001000" cy="747936"/>
          </a:xfrm>
        </p:spPr>
        <p:txBody>
          <a:bodyPr/>
          <a:lstStyle/>
          <a:p>
            <a:pPr marL="469900" lvl="0" indent="-469900" algn="ctr" eaLnBrk="1" hangingPunct="1">
              <a:lnSpc>
                <a:spcPct val="90000"/>
              </a:lnSpc>
              <a:spcBef>
                <a:spcPct val="20000"/>
              </a:spcBef>
            </a:pPr>
            <a:r>
              <a:rPr lang="fr-FR" altLang="fr-FR" sz="3000" b="1" dirty="0">
                <a:solidFill>
                  <a:srgbClr val="FF3399"/>
                </a:solidFill>
              </a:rPr>
              <a:t>Sources nationales</a:t>
            </a:r>
          </a:p>
        </p:txBody>
      </p:sp>
    </p:spTree>
    <p:extLst>
      <p:ext uri="{BB962C8B-B14F-4D97-AF65-F5344CB8AC3E}">
        <p14:creationId xmlns:p14="http://schemas.microsoft.com/office/powerpoint/2010/main" val="327635321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928813"/>
            <a:ext cx="8148638" cy="4267200"/>
          </a:xfrm>
        </p:spPr>
        <p:txBody>
          <a:bodyPr/>
          <a:lstStyle/>
          <a:p>
            <a:pPr eaLnBrk="1" hangingPunct="1">
              <a:lnSpc>
                <a:spcPct val="90000"/>
              </a:lnSpc>
              <a:buNone/>
            </a:pPr>
            <a:r>
              <a:rPr lang="fr-FR" altLang="fr-FR" sz="2400" b="1" dirty="0" smtClean="0">
                <a:solidFill>
                  <a:srgbClr val="00B050"/>
                </a:solidFill>
              </a:rPr>
              <a:t>Ministère des mines et de l’énergie: </a:t>
            </a:r>
          </a:p>
          <a:p>
            <a:pPr eaLnBrk="1" hangingPunct="1">
              <a:lnSpc>
                <a:spcPct val="90000"/>
              </a:lnSpc>
            </a:pPr>
            <a:r>
              <a:rPr lang="fr-FR" altLang="fr-FR" sz="2400" b="1" dirty="0" smtClean="0">
                <a:solidFill>
                  <a:srgbClr val="7030A0"/>
                </a:solidFill>
              </a:rPr>
              <a:t>L’annuaire statistique du </a:t>
            </a:r>
            <a:r>
              <a:rPr lang="fr-FR" altLang="fr-FR" sz="2400" b="1" dirty="0">
                <a:solidFill>
                  <a:srgbClr val="7030A0"/>
                </a:solidFill>
              </a:rPr>
              <a:t>m</a:t>
            </a:r>
            <a:r>
              <a:rPr lang="fr-FR" altLang="fr-FR" sz="2400" b="1" dirty="0" smtClean="0">
                <a:solidFill>
                  <a:srgbClr val="7030A0"/>
                </a:solidFill>
              </a:rPr>
              <a:t>inistère fournit des données sur l’activité des entreprises minières et aussi de fourniture d’énergie</a:t>
            </a:r>
            <a:r>
              <a:rPr lang="fr-FR" altLang="fr-FR" sz="2400" b="1" dirty="0">
                <a:solidFill>
                  <a:srgbClr val="00B0F0"/>
                </a:solidFill>
              </a:rPr>
              <a:t> </a:t>
            </a:r>
            <a:r>
              <a:rPr lang="fr-FR" altLang="fr-FR" sz="2400" b="1" dirty="0" smtClean="0">
                <a:solidFill>
                  <a:srgbClr val="00B0F0"/>
                </a:solidFill>
              </a:rPr>
              <a:t>(cf. site CNS: www.cns.bf).</a:t>
            </a:r>
          </a:p>
          <a:p>
            <a:pPr eaLnBrk="1" hangingPunct="1">
              <a:lnSpc>
                <a:spcPct val="90000"/>
              </a:lnSpc>
              <a:buFont typeface="Wingdings" panose="05000000000000000000" pitchFamily="2" charset="2"/>
              <a:buChar char="q"/>
            </a:pPr>
            <a:r>
              <a:rPr lang="fr-FR" altLang="fr-FR" sz="2400" b="1" dirty="0" smtClean="0">
                <a:solidFill>
                  <a:srgbClr val="7030A0"/>
                </a:solidFill>
              </a:rPr>
              <a:t>On y retrouve par exemple : les caractéristiques des entreprises minières (production potentielle, production effective, durée de vie projetée, effectif des employés, revenus tirés des mines par l’Etat, etc.)</a:t>
            </a:r>
          </a:p>
          <a:p>
            <a:pPr eaLnBrk="1" hangingPunct="1">
              <a:lnSpc>
                <a:spcPct val="90000"/>
              </a:lnSpc>
              <a:buNone/>
            </a:pPr>
            <a:endParaRPr lang="fr-FR" altLang="fr-FR" sz="2400" b="1" dirty="0" smtClean="0">
              <a:solidFill>
                <a:srgbClr val="00B0F0"/>
              </a:solidFill>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8</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8</a:t>
            </a:fld>
            <a:endParaRPr lang="fr-FR" altLang="fr-FR" sz="1200"/>
          </a:p>
        </p:txBody>
      </p:sp>
      <p:sp>
        <p:nvSpPr>
          <p:cNvPr id="7" name="Rectangle 2"/>
          <p:cNvSpPr>
            <a:spLocks noGrp="1" noChangeArrowheads="1"/>
          </p:cNvSpPr>
          <p:nvPr>
            <p:ph type="title"/>
          </p:nvPr>
        </p:nvSpPr>
        <p:spPr>
          <a:xfrm>
            <a:off x="574675" y="304801"/>
            <a:ext cx="8001000" cy="603920"/>
          </a:xfrm>
        </p:spPr>
        <p:txBody>
          <a:bodyPr/>
          <a:lstStyle/>
          <a:p>
            <a:pPr marL="469900" lvl="0" indent="-469900" algn="ctr" eaLnBrk="1" hangingPunct="1">
              <a:lnSpc>
                <a:spcPct val="90000"/>
              </a:lnSpc>
              <a:spcBef>
                <a:spcPct val="20000"/>
              </a:spcBef>
            </a:pPr>
            <a:r>
              <a:rPr lang="fr-FR" altLang="fr-FR" sz="3000" b="1" dirty="0">
                <a:solidFill>
                  <a:srgbClr val="FF3399"/>
                </a:solidFill>
              </a:rPr>
              <a:t>Sources nationales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928813"/>
            <a:ext cx="8148638" cy="4267200"/>
          </a:xfrm>
        </p:spPr>
        <p:txBody>
          <a:bodyPr/>
          <a:lstStyle/>
          <a:p>
            <a:pPr algn="just" eaLnBrk="1" hangingPunct="1">
              <a:lnSpc>
                <a:spcPct val="90000"/>
              </a:lnSpc>
              <a:buFont typeface="Wingdings" pitchFamily="2" charset="2"/>
              <a:buChar char="ü"/>
            </a:pPr>
            <a:r>
              <a:rPr lang="fr-FR" altLang="fr-FR" sz="2400" b="1" dirty="0" smtClean="0">
                <a:solidFill>
                  <a:srgbClr val="7030A0"/>
                </a:solidFill>
              </a:rPr>
              <a:t>La répartition spéciale des entreprises minières; </a:t>
            </a:r>
            <a:endParaRPr lang="fr-FR" altLang="fr-FR" sz="2400" b="1" dirty="0" smtClean="0">
              <a:solidFill>
                <a:srgbClr val="00B0F0"/>
              </a:solidFill>
            </a:endParaRPr>
          </a:p>
          <a:p>
            <a:pPr eaLnBrk="1" hangingPunct="1">
              <a:lnSpc>
                <a:spcPct val="90000"/>
              </a:lnSpc>
              <a:buFont typeface="Wingdings" pitchFamily="2" charset="2"/>
              <a:buChar char="ü"/>
            </a:pPr>
            <a:r>
              <a:rPr lang="fr-FR" altLang="fr-FR" sz="2400" b="1" dirty="0" smtClean="0">
                <a:solidFill>
                  <a:srgbClr val="7030A0"/>
                </a:solidFill>
              </a:rPr>
              <a:t>Les permis d’explorations minières, etc.</a:t>
            </a:r>
          </a:p>
          <a:p>
            <a:pPr algn="just" eaLnBrk="1" hangingPunct="1">
              <a:lnSpc>
                <a:spcPct val="90000"/>
              </a:lnSpc>
              <a:buFont typeface="Wingdings" pitchFamily="2" charset="2"/>
              <a:buChar char="ü"/>
            </a:pPr>
            <a:r>
              <a:rPr lang="fr-FR" altLang="fr-FR" sz="2400" b="1" dirty="0" smtClean="0">
                <a:solidFill>
                  <a:srgbClr val="7030A0"/>
                </a:solidFill>
              </a:rPr>
              <a:t>En matière d’énergie: Evolution de l’offre d’électricité (production par sources, importation), l’effectif des localités couvertes, longueur du réseau de distribution, etc.), la demande (nombre d’abonnés, énergie consommée, etc. ), les indicateurs de gestion de la SONABEL (taux de recouvrement, tarif).</a:t>
            </a:r>
            <a:endParaRPr lang="fr-FR" altLang="fr-FR" sz="2400" b="1" dirty="0" smtClean="0">
              <a:solidFill>
                <a:srgbClr val="00B0F0"/>
              </a:solidFill>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9</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9</a:t>
            </a:fld>
            <a:endParaRPr lang="fr-FR" altLang="fr-FR" sz="1200"/>
          </a:p>
        </p:txBody>
      </p:sp>
      <p:sp>
        <p:nvSpPr>
          <p:cNvPr id="7" name="Rectangle 2"/>
          <p:cNvSpPr>
            <a:spLocks noGrp="1" noChangeArrowheads="1"/>
          </p:cNvSpPr>
          <p:nvPr>
            <p:ph type="title"/>
          </p:nvPr>
        </p:nvSpPr>
        <p:spPr>
          <a:xfrm>
            <a:off x="574675" y="304801"/>
            <a:ext cx="8001000" cy="675928"/>
          </a:xfrm>
        </p:spPr>
        <p:txBody>
          <a:bodyPr/>
          <a:lstStyle/>
          <a:p>
            <a:pPr marL="469900" lvl="0" indent="-469900" algn="ctr" eaLnBrk="1" hangingPunct="1">
              <a:lnSpc>
                <a:spcPct val="90000"/>
              </a:lnSpc>
              <a:spcBef>
                <a:spcPct val="20000"/>
              </a:spcBef>
            </a:pPr>
            <a:r>
              <a:rPr lang="fr-FR" altLang="fr-FR" sz="3000" b="1" dirty="0">
                <a:solidFill>
                  <a:srgbClr val="FF3399"/>
                </a:solidFill>
              </a:rPr>
              <a:t>Sources nationales</a:t>
            </a:r>
          </a:p>
        </p:txBody>
      </p:sp>
    </p:spTree>
    <p:extLst>
      <p:ext uri="{BB962C8B-B14F-4D97-AF65-F5344CB8AC3E}">
        <p14:creationId xmlns:p14="http://schemas.microsoft.com/office/powerpoint/2010/main" val="558201035"/>
      </p:ext>
    </p:extLst>
  </p:cSld>
  <p:clrMapOvr>
    <a:masterClrMapping/>
  </p:clrMapOvr>
  <p:timing>
    <p:tnLst>
      <p:par>
        <p:cTn id="1" dur="indefinite" restart="never" nodeType="tmRoot"/>
      </p:par>
    </p:tnLst>
  </p:timing>
</p:sld>
</file>

<file path=ppt/theme/theme1.xml><?xml version="1.0" encoding="utf-8"?>
<a:theme xmlns:a="http://schemas.openxmlformats.org/drawingml/2006/main" name="Profil">
  <a:themeElements>
    <a:clrScheme name="Profil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Profil">
      <a:majorFont>
        <a:latin typeface="Verdana"/>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ofil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4185</TotalTime>
  <Words>1212</Words>
  <Application>Microsoft Office PowerPoint</Application>
  <PresentationFormat>Affichage à l'écran (4:3)</PresentationFormat>
  <Paragraphs>145</Paragraphs>
  <Slides>22</Slides>
  <Notes>0</Notes>
  <HiddenSlides>0</HiddenSlides>
  <MMClips>0</MMClips>
  <ScaleCrop>false</ScaleCrop>
  <HeadingPairs>
    <vt:vector size="4" baseType="variant">
      <vt:variant>
        <vt:lpstr>Thème</vt:lpstr>
      </vt:variant>
      <vt:variant>
        <vt:i4>1</vt:i4>
      </vt:variant>
      <vt:variant>
        <vt:lpstr>Titres des diapositives</vt:lpstr>
      </vt:variant>
      <vt:variant>
        <vt:i4>22</vt:i4>
      </vt:variant>
    </vt:vector>
  </HeadingPairs>
  <TitlesOfParts>
    <vt:vector size="23" baseType="lpstr">
      <vt:lpstr>Profil</vt:lpstr>
      <vt:lpstr>Atelier de formation  des utilisateurs des statistiques « Statistiques d’entreprises »</vt:lpstr>
      <vt:lpstr> Sommaire</vt:lpstr>
      <vt:lpstr>Sources nationales</vt:lpstr>
      <vt:lpstr>Sources nationales</vt:lpstr>
      <vt:lpstr>Sources nationales</vt:lpstr>
      <vt:lpstr>Sources nationales</vt:lpstr>
      <vt:lpstr>Sources nationales</vt:lpstr>
      <vt:lpstr>Sources nationales</vt:lpstr>
      <vt:lpstr>Sources nationales</vt:lpstr>
      <vt:lpstr>Sources nationales</vt:lpstr>
      <vt:lpstr>Sources nationales</vt:lpstr>
      <vt:lpstr>Sources nationales</vt:lpstr>
      <vt:lpstr>Sources nationales</vt:lpstr>
      <vt:lpstr>Sources régionales et communautaires</vt:lpstr>
      <vt:lpstr>Sources régionales et communautaires</vt:lpstr>
      <vt:lpstr>Sources régionales et communautaires</vt:lpstr>
      <vt:lpstr>Sources régionales et communautaires</vt:lpstr>
      <vt:lpstr>Sources régionales et communautaires</vt:lpstr>
      <vt:lpstr>Sources régionales et communautaires</vt:lpstr>
      <vt:lpstr>Sources internationales</vt:lpstr>
      <vt:lpstr>Sources internationales</vt:lpstr>
      <vt:lpstr>Sources internationales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pascal</dc:creator>
  <cp:lastModifiedBy>nom6</cp:lastModifiedBy>
  <cp:revision>350</cp:revision>
  <dcterms:created xsi:type="dcterms:W3CDTF">2009-07-28T07:12:33Z</dcterms:created>
  <dcterms:modified xsi:type="dcterms:W3CDTF">2018-08-08T17:32:56Z</dcterms:modified>
</cp:coreProperties>
</file>