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7"/>
  </p:notesMasterIdLst>
  <p:sldIdLst>
    <p:sldId id="256" r:id="rId2"/>
    <p:sldId id="257" r:id="rId3"/>
    <p:sldId id="382" r:id="rId4"/>
    <p:sldId id="383" r:id="rId5"/>
    <p:sldId id="400" r:id="rId6"/>
    <p:sldId id="401" r:id="rId7"/>
    <p:sldId id="407" r:id="rId8"/>
    <p:sldId id="402" r:id="rId9"/>
    <p:sldId id="403" r:id="rId10"/>
    <p:sldId id="404" r:id="rId11"/>
    <p:sldId id="405" r:id="rId12"/>
    <p:sldId id="411" r:id="rId13"/>
    <p:sldId id="406" r:id="rId14"/>
    <p:sldId id="408" r:id="rId15"/>
    <p:sldId id="384" r:id="rId16"/>
    <p:sldId id="409" r:id="rId17"/>
    <p:sldId id="410" r:id="rId18"/>
    <p:sldId id="415" r:id="rId19"/>
    <p:sldId id="386" r:id="rId20"/>
    <p:sldId id="412" r:id="rId21"/>
    <p:sldId id="413" r:id="rId22"/>
    <p:sldId id="414" r:id="rId23"/>
    <p:sldId id="392" r:id="rId24"/>
    <p:sldId id="399" r:id="rId25"/>
    <p:sldId id="416" r:id="rId26"/>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Verdan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Verdan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Verdan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Verdan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Verdana" pitchFamily="34" charset="0"/>
        <a:ea typeface="MS PGothic" pitchFamily="34" charset="-128"/>
        <a:cs typeface="+mn-cs"/>
      </a:defRPr>
    </a:lvl5pPr>
    <a:lvl6pPr marL="2286000" algn="l" defTabSz="914400" rtl="0" eaLnBrk="1" latinLnBrk="0" hangingPunct="1">
      <a:defRPr kern="1200">
        <a:solidFill>
          <a:schemeClr val="tx1"/>
        </a:solidFill>
        <a:latin typeface="Verdana" pitchFamily="34" charset="0"/>
        <a:ea typeface="MS PGothic" pitchFamily="34" charset="-128"/>
        <a:cs typeface="+mn-cs"/>
      </a:defRPr>
    </a:lvl6pPr>
    <a:lvl7pPr marL="2743200" algn="l" defTabSz="914400" rtl="0" eaLnBrk="1" latinLnBrk="0" hangingPunct="1">
      <a:defRPr kern="1200">
        <a:solidFill>
          <a:schemeClr val="tx1"/>
        </a:solidFill>
        <a:latin typeface="Verdana" pitchFamily="34" charset="0"/>
        <a:ea typeface="MS PGothic" pitchFamily="34" charset="-128"/>
        <a:cs typeface="+mn-cs"/>
      </a:defRPr>
    </a:lvl7pPr>
    <a:lvl8pPr marL="3200400" algn="l" defTabSz="914400" rtl="0" eaLnBrk="1" latinLnBrk="0" hangingPunct="1">
      <a:defRPr kern="1200">
        <a:solidFill>
          <a:schemeClr val="tx1"/>
        </a:solidFill>
        <a:latin typeface="Verdana" pitchFamily="34" charset="0"/>
        <a:ea typeface="MS PGothic" pitchFamily="34" charset="-128"/>
        <a:cs typeface="+mn-cs"/>
      </a:defRPr>
    </a:lvl8pPr>
    <a:lvl9pPr marL="3657600" algn="l" defTabSz="914400" rtl="0" eaLnBrk="1" latinLnBrk="0" hangingPunct="1">
      <a:defRPr kern="1200">
        <a:solidFill>
          <a:schemeClr val="tx1"/>
        </a:solidFill>
        <a:latin typeface="Verdana" pitchFamily="34" charset="0"/>
        <a:ea typeface="MS PGothic" pitchFamily="34" charset="-128"/>
        <a:cs typeface="+mn-cs"/>
      </a:defRPr>
    </a:lvl9pPr>
  </p:defaultTextStyle>
  <p:extLst>
    <p:ext uri="{521415D9-36F7-43E2-AB2F-B90AF26B5E84}">
      <p14:sectionLst xmlns:p14="http://schemas.microsoft.com/office/powerpoint/2010/main">
        <p14:section name="Section par défaut" id="{A0E9CCC3-846E-40FA-8622-143EDFEA7882}">
          <p14:sldIdLst>
            <p14:sldId id="256"/>
            <p14:sldId id="257"/>
            <p14:sldId id="382"/>
            <p14:sldId id="383"/>
            <p14:sldId id="400"/>
            <p14:sldId id="401"/>
            <p14:sldId id="407"/>
            <p14:sldId id="402"/>
          </p14:sldIdLst>
        </p14:section>
        <p14:section name="Section sans titre" id="{88EFFEF7-C9BE-4B66-A90D-8ACDD96B6B04}">
          <p14:sldIdLst>
            <p14:sldId id="403"/>
            <p14:sldId id="404"/>
            <p14:sldId id="405"/>
            <p14:sldId id="411"/>
            <p14:sldId id="406"/>
            <p14:sldId id="408"/>
            <p14:sldId id="384"/>
            <p14:sldId id="409"/>
            <p14:sldId id="410"/>
            <p14:sldId id="415"/>
            <p14:sldId id="386"/>
            <p14:sldId id="412"/>
            <p14:sldId id="413"/>
            <p14:sldId id="414"/>
            <p14:sldId id="392"/>
            <p14:sldId id="399"/>
            <p14:sldId id="416"/>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6" d="100"/>
          <a:sy n="76" d="100"/>
        </p:scale>
        <p:origin x="-1194" y="21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fr-FR"/>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8E3DE99B-099D-4252-B2C6-8BDE2BE2DBFD}" type="slidenum">
              <a:rPr lang="fr-FR"/>
              <a:pPr>
                <a:defRPr/>
              </a:pPr>
              <a:t>‹N°›</a:t>
            </a:fld>
            <a:endParaRPr lang="fr-FR"/>
          </a:p>
        </p:txBody>
      </p:sp>
    </p:spTree>
    <p:extLst>
      <p:ext uri="{BB962C8B-B14F-4D97-AF65-F5344CB8AC3E}">
        <p14:creationId xmlns:p14="http://schemas.microsoft.com/office/powerpoint/2010/main" val="2894467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11998573 h 1000"/>
              <a:gd name="T6" fmla="*/ 0 w 1000"/>
              <a:gd name="T7" fmla="*/ 11998573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fr-FR"/>
              <a:t>Cliquez pour modifier le style du titre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fr-FR"/>
              <a:t>Cliquez pour modifier le style des sous-titres du masque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fld id="{3EA15D4E-F7BF-4682-B7F7-26F83BD2E2B5}" type="datetime1">
              <a:rPr lang="fr-FR"/>
              <a:pPr>
                <a:defRPr/>
              </a:pPr>
              <a:t>08/08/2018</a:t>
            </a:fld>
            <a:endParaRPr lang="fr-F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fr-F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5A66AB41-47F4-471A-A804-81CE733B5ACF}"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AD4B2693-8A09-4965-8CF9-A16AA1204B7E}"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2E044DFE-F525-440E-B70A-CF39C8CF056D}"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73838" y="304800"/>
            <a:ext cx="2001837" cy="57150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566738" y="304800"/>
            <a:ext cx="5854700" cy="57150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B6CDF2B3-7361-4A84-87E0-D558A6D967E3}"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C9C929F9-38D2-4D9C-BF01-E0C856C80E8A}"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71C92840-DEA3-4E67-873E-F646CF3D2661}"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0902E5D3-DD40-460E-9109-8F20FD9DD06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dt" sz="half" idx="10"/>
          </p:nvPr>
        </p:nvSpPr>
        <p:spPr>
          <a:ln/>
        </p:spPr>
        <p:txBody>
          <a:bodyPr/>
          <a:lstStyle>
            <a:lvl1pPr>
              <a:defRPr/>
            </a:lvl1pPr>
          </a:lstStyle>
          <a:p>
            <a:pPr>
              <a:defRPr/>
            </a:pPr>
            <a:fld id="{50B2F58C-D48B-4ABD-A535-1A833DFB79D8}"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941ACB46-D936-4959-BC07-C6BF28A92290}"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fld id="{675B3B78-711A-4969-9943-A1FAA1C4DE83}"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AA72F889-D6D4-424F-BB4E-DEEA193590EA}"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dt" sz="half" idx="10"/>
          </p:nvPr>
        </p:nvSpPr>
        <p:spPr>
          <a:ln/>
        </p:spPr>
        <p:txBody>
          <a:bodyPr/>
          <a:lstStyle>
            <a:lvl1pPr>
              <a:defRPr/>
            </a:lvl1pPr>
          </a:lstStyle>
          <a:p>
            <a:pPr>
              <a:defRPr/>
            </a:pPr>
            <a:fld id="{46789796-4C58-4453-9B0B-D918DE0C9ABB}" type="datetime1">
              <a:rPr lang="fr-FR"/>
              <a:pPr>
                <a:defRPr/>
              </a:pPr>
              <a:t>08/08/2018</a:t>
            </a:fld>
            <a:endParaRPr lang="fr-FR"/>
          </a:p>
        </p:txBody>
      </p:sp>
      <p:sp>
        <p:nvSpPr>
          <p:cNvPr id="8" name="Rectangle 7"/>
          <p:cNvSpPr>
            <a:spLocks noGrp="1" noChangeArrowheads="1"/>
          </p:cNvSpPr>
          <p:nvPr>
            <p:ph type="ftr" sz="quarter" idx="11"/>
          </p:nvPr>
        </p:nvSpPr>
        <p:spPr>
          <a:ln/>
        </p:spPr>
        <p:txBody>
          <a:bodyPr/>
          <a:lstStyle>
            <a:lvl1pPr>
              <a:defRPr/>
            </a:lvl1pPr>
          </a:lstStyle>
          <a:p>
            <a:pPr>
              <a:defRPr/>
            </a:pPr>
            <a:endParaRPr lang="fr-FR"/>
          </a:p>
        </p:txBody>
      </p:sp>
      <p:sp>
        <p:nvSpPr>
          <p:cNvPr id="9" name="Rectangle 8"/>
          <p:cNvSpPr>
            <a:spLocks noGrp="1" noChangeArrowheads="1"/>
          </p:cNvSpPr>
          <p:nvPr>
            <p:ph type="sldNum" sz="quarter" idx="12"/>
          </p:nvPr>
        </p:nvSpPr>
        <p:spPr>
          <a:ln/>
        </p:spPr>
        <p:txBody>
          <a:bodyPr/>
          <a:lstStyle>
            <a:lvl1pPr>
              <a:defRPr/>
            </a:lvl1pPr>
          </a:lstStyle>
          <a:p>
            <a:pPr>
              <a:defRPr/>
            </a:pPr>
            <a:fld id="{51B66332-611A-4BB7-A491-49CBEC40CD0E}"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
          <p:cNvSpPr>
            <a:spLocks noGrp="1" noChangeArrowheads="1"/>
          </p:cNvSpPr>
          <p:nvPr>
            <p:ph type="dt" sz="half" idx="10"/>
          </p:nvPr>
        </p:nvSpPr>
        <p:spPr>
          <a:ln/>
        </p:spPr>
        <p:txBody>
          <a:bodyPr/>
          <a:lstStyle>
            <a:lvl1pPr>
              <a:defRPr/>
            </a:lvl1pPr>
          </a:lstStyle>
          <a:p>
            <a:pPr>
              <a:defRPr/>
            </a:pPr>
            <a:fld id="{8CD167AE-09C1-4BA7-9650-F483F1870228}" type="datetime1">
              <a:rPr lang="fr-FR"/>
              <a:pPr>
                <a:defRPr/>
              </a:pPr>
              <a:t>08/08/2018</a:t>
            </a:fld>
            <a:endParaRPr lang="fr-FR"/>
          </a:p>
        </p:txBody>
      </p:sp>
      <p:sp>
        <p:nvSpPr>
          <p:cNvPr id="4" name="Rectangle 7"/>
          <p:cNvSpPr>
            <a:spLocks noGrp="1" noChangeArrowheads="1"/>
          </p:cNvSpPr>
          <p:nvPr>
            <p:ph type="ftr" sz="quarter" idx="11"/>
          </p:nvPr>
        </p:nvSpPr>
        <p:spPr>
          <a:ln/>
        </p:spPr>
        <p:txBody>
          <a:bodyPr/>
          <a:lstStyle>
            <a:lvl1pPr>
              <a:defRPr/>
            </a:lvl1pPr>
          </a:lstStyle>
          <a:p>
            <a:pPr>
              <a:defRPr/>
            </a:pPr>
            <a:endParaRPr lang="fr-FR"/>
          </a:p>
        </p:txBody>
      </p:sp>
      <p:sp>
        <p:nvSpPr>
          <p:cNvPr id="5" name="Rectangle 8"/>
          <p:cNvSpPr>
            <a:spLocks noGrp="1" noChangeArrowheads="1"/>
          </p:cNvSpPr>
          <p:nvPr>
            <p:ph type="sldNum" sz="quarter" idx="12"/>
          </p:nvPr>
        </p:nvSpPr>
        <p:spPr>
          <a:ln/>
        </p:spPr>
        <p:txBody>
          <a:bodyPr/>
          <a:lstStyle>
            <a:lvl1pPr>
              <a:defRPr/>
            </a:lvl1pPr>
          </a:lstStyle>
          <a:p>
            <a:pPr>
              <a:defRPr/>
            </a:pPr>
            <a:fld id="{0C303421-F308-4130-A41A-F0D7B6A1E6B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FD244680-74FB-4F68-9D4E-F0D2B3E0ECEE}" type="datetime1">
              <a:rPr lang="fr-FR"/>
              <a:pPr>
                <a:defRPr/>
              </a:pPr>
              <a:t>08/08/2018</a:t>
            </a:fld>
            <a:endParaRPr lang="fr-FR"/>
          </a:p>
        </p:txBody>
      </p:sp>
      <p:sp>
        <p:nvSpPr>
          <p:cNvPr id="3" name="Rectangle 7"/>
          <p:cNvSpPr>
            <a:spLocks noGrp="1" noChangeArrowheads="1"/>
          </p:cNvSpPr>
          <p:nvPr>
            <p:ph type="ftr" sz="quarter" idx="11"/>
          </p:nvPr>
        </p:nvSpPr>
        <p:spPr>
          <a:ln/>
        </p:spPr>
        <p:txBody>
          <a:bodyPr/>
          <a:lstStyle>
            <a:lvl1pPr>
              <a:defRPr/>
            </a:lvl1pPr>
          </a:lstStyle>
          <a:p>
            <a:pPr>
              <a:defRPr/>
            </a:pPr>
            <a:endParaRPr lang="fr-FR"/>
          </a:p>
        </p:txBody>
      </p:sp>
      <p:sp>
        <p:nvSpPr>
          <p:cNvPr id="4" name="Rectangle 8"/>
          <p:cNvSpPr>
            <a:spLocks noGrp="1" noChangeArrowheads="1"/>
          </p:cNvSpPr>
          <p:nvPr>
            <p:ph type="sldNum" sz="quarter" idx="12"/>
          </p:nvPr>
        </p:nvSpPr>
        <p:spPr>
          <a:ln/>
        </p:spPr>
        <p:txBody>
          <a:bodyPr/>
          <a:lstStyle>
            <a:lvl1pPr>
              <a:defRPr/>
            </a:lvl1pPr>
          </a:lstStyle>
          <a:p>
            <a:pPr>
              <a:defRPr/>
            </a:pPr>
            <a:fld id="{C40C20C3-635B-4C40-B602-A55223362AD4}"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C9580192-61F8-4E1A-9939-8BDBBB71516E}"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24E287BD-45A5-494F-A5CC-72CCA105CF66}"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5A8F09CC-B806-472D-9424-9CC204FDCA3E}"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41F7FF5E-26FA-497D-A9F5-D9D17A610326}"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7 w 1000"/>
              <a:gd name="T3" fmla="*/ 0 h 1000"/>
              <a:gd name="T4" fmla="*/ 2147483647 w 1000"/>
              <a:gd name="T5" fmla="*/ 11998354 h 1000"/>
              <a:gd name="T6" fmla="*/ 0 w 1000"/>
              <a:gd name="T7" fmla="*/ 11998354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p:spPr>
        <p:txBody>
          <a:bodyPr/>
          <a:lstStyle/>
          <a:p>
            <a:endParaRPr lang="en-GB"/>
          </a:p>
        </p:txBody>
      </p:sp>
      <p:sp>
        <p:nvSpPr>
          <p:cNvPr id="410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fld id="{C2B1D2A1-4CCB-499C-8FCD-9751868C666A}" type="datetime1">
              <a:rPr lang="fr-FR"/>
              <a:pPr>
                <a:defRPr/>
              </a:pPr>
              <a:t>08/08/2018</a:t>
            </a:fld>
            <a:endParaRPr lang="fr-F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Verdana" pitchFamily="34" charset="0"/>
                <a:ea typeface="+mn-ea"/>
                <a:cs typeface="Arial" charset="0"/>
              </a:defRPr>
            </a:lvl1pPr>
          </a:lstStyle>
          <a:p>
            <a:pPr>
              <a:defRPr/>
            </a:pPr>
            <a:endParaRPr lang="fr-F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9FCA161C-FA18-4AAD-A440-509FC7959677}"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924"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800">
          <a:solidFill>
            <a:schemeClr val="tx2"/>
          </a:solidFill>
          <a:latin typeface="+mj-lt"/>
          <a:ea typeface="MS PGothic" pitchFamily="34" charset="-128"/>
          <a:cs typeface="+mj-cs"/>
        </a:defRPr>
      </a:lvl1pPr>
      <a:lvl2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2pPr>
      <a:lvl3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3pPr>
      <a:lvl4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4pPr>
      <a:lvl5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S PGothic" pitchFamily="34" charset="-128"/>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Arial" charset="0"/>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Arial" charset="0"/>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Arial" charset="0"/>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Arial" charset="0"/>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2"/>
          <p:cNvSpPr>
            <a:spLocks noGrp="1"/>
          </p:cNvSpPr>
          <p:nvPr>
            <p:ph type="ctrTitle"/>
          </p:nvPr>
        </p:nvSpPr>
        <p:spPr>
          <a:xfrm>
            <a:off x="714375" y="2571750"/>
            <a:ext cx="7772400" cy="1371600"/>
          </a:xfrm>
        </p:spPr>
        <p:txBody>
          <a:bodyPr/>
          <a:lstStyle/>
          <a:p>
            <a:pPr algn="ctr"/>
            <a:r>
              <a:rPr lang="fr-FR" altLang="fr-FR" sz="2800" dirty="0" smtClean="0"/>
              <a:t>Atelier de formation </a:t>
            </a:r>
            <a:br>
              <a:rPr lang="fr-FR" altLang="fr-FR" sz="2800" dirty="0" smtClean="0"/>
            </a:br>
            <a:r>
              <a:rPr lang="fr-FR" altLang="fr-FR" sz="2800" dirty="0" smtClean="0"/>
              <a:t>des utilisateurs des statistiques</a:t>
            </a:r>
            <a:br>
              <a:rPr lang="fr-FR" altLang="fr-FR" sz="2800" dirty="0" smtClean="0"/>
            </a:br>
            <a:r>
              <a:rPr lang="fr-FR" altLang="fr-FR" sz="2800" dirty="0" smtClean="0"/>
              <a:t>« Données de comptabilité nationale »</a:t>
            </a:r>
          </a:p>
        </p:txBody>
      </p:sp>
      <p:sp>
        <p:nvSpPr>
          <p:cNvPr id="3075" name="Rectangle 3"/>
          <p:cNvSpPr>
            <a:spLocks noGrp="1" noChangeArrowheads="1"/>
          </p:cNvSpPr>
          <p:nvPr>
            <p:ph type="subTitle" idx="1"/>
          </p:nvPr>
        </p:nvSpPr>
        <p:spPr>
          <a:xfrm>
            <a:off x="467544" y="4005064"/>
            <a:ext cx="8280920" cy="2024261"/>
          </a:xfrm>
        </p:spPr>
        <p:txBody>
          <a:bodyPr/>
          <a:lstStyle/>
          <a:p>
            <a:pPr algn="ctr" eaLnBrk="1" hangingPunct="1"/>
            <a:r>
              <a:rPr lang="fr-FR" altLang="fr-FR" b="1" dirty="0" smtClean="0"/>
              <a:t>MODULE 5</a:t>
            </a:r>
          </a:p>
          <a:p>
            <a:pPr algn="ctr" eaLnBrk="1" hangingPunct="1"/>
            <a:r>
              <a:rPr lang="fr-FR" altLang="fr-FR" b="1" dirty="0" smtClean="0"/>
              <a:t>Utiliser les statistiques d’entreprises: quelques exemples</a:t>
            </a:r>
          </a:p>
        </p:txBody>
      </p:sp>
      <p:sp>
        <p:nvSpPr>
          <p:cNvPr id="3076" name="Rectangle 6"/>
          <p:cNvSpPr>
            <a:spLocks noGrp="1" noChangeArrowheads="1"/>
          </p:cNvSpPr>
          <p:nvPr>
            <p:ph type="sldNum" sz="quarter" idx="12"/>
          </p:nvPr>
        </p:nvSpPr>
        <p:spPr>
          <a:noFill/>
        </p:spPr>
        <p:txBody>
          <a:bodyPr/>
          <a:lstStyle/>
          <a:p>
            <a:fld id="{08B69815-3BD7-441B-8BF8-F734019D935A}" type="slidenum">
              <a:rPr lang="fr-FR" altLang="fr-FR" smtClean="0"/>
              <a:pPr/>
              <a:t>1</a:t>
            </a:fld>
            <a:endParaRPr lang="fr-FR" altLang="fr-FR" smtClean="0"/>
          </a:p>
        </p:txBody>
      </p:sp>
      <p:grpSp>
        <p:nvGrpSpPr>
          <p:cNvPr id="3077" name="Groupe 10"/>
          <p:cNvGrpSpPr>
            <a:grpSpLocks/>
          </p:cNvGrpSpPr>
          <p:nvPr/>
        </p:nvGrpSpPr>
        <p:grpSpPr bwMode="auto">
          <a:xfrm>
            <a:off x="142875" y="285750"/>
            <a:ext cx="9001125" cy="1415058"/>
            <a:chOff x="795070" y="285728"/>
            <a:chExt cx="7929616" cy="1136639"/>
          </a:xfrm>
        </p:grpSpPr>
        <p:sp>
          <p:nvSpPr>
            <p:cNvPr id="3079" name="Text Box 3"/>
            <p:cNvSpPr txBox="1">
              <a:spLocks noChangeArrowheads="1"/>
            </p:cNvSpPr>
            <p:nvPr/>
          </p:nvSpPr>
          <p:spPr bwMode="auto">
            <a:xfrm>
              <a:off x="795070" y="1071547"/>
              <a:ext cx="1214445" cy="214313"/>
            </a:xfrm>
            <a:prstGeom prst="rect">
              <a:avLst/>
            </a:prstGeom>
            <a:noFill/>
            <a:ln w="12700">
              <a:noFill/>
              <a:prstDash val="dash"/>
              <a:miter lim="800000"/>
              <a:headEnd/>
              <a:tailEnd/>
            </a:ln>
          </p:spPr>
          <p:txBody>
            <a:bodyPr/>
            <a:lstStyle/>
            <a:p>
              <a:pPr algn="ctr"/>
              <a:r>
                <a:rPr lang="en-GB" altLang="fr-FR" sz="1000" b="1" dirty="0">
                  <a:solidFill>
                    <a:srgbClr val="002060"/>
                  </a:solidFill>
                </a:rPr>
                <a:t>BURKINA FASO</a:t>
              </a:r>
            </a:p>
            <a:p>
              <a:pPr algn="ctr" eaLnBrk="0" hangingPunct="0"/>
              <a:endParaRPr lang="en-GB" altLang="fr-FR" sz="1000" b="1" dirty="0"/>
            </a:p>
          </p:txBody>
        </p:sp>
        <p:pic>
          <p:nvPicPr>
            <p:cNvPr id="3080" name="Picture 1" descr="bf"/>
            <p:cNvPicPr>
              <a:picLocks noChangeAspect="1" noChangeArrowheads="1"/>
            </p:cNvPicPr>
            <p:nvPr/>
          </p:nvPicPr>
          <p:blipFill>
            <a:blip r:embed="rId2" cstate="print"/>
            <a:srcRect/>
            <a:stretch>
              <a:fillRect/>
            </a:stretch>
          </p:blipFill>
          <p:spPr bwMode="auto">
            <a:xfrm>
              <a:off x="857224" y="357167"/>
              <a:ext cx="1143000" cy="642942"/>
            </a:xfrm>
            <a:prstGeom prst="rect">
              <a:avLst/>
            </a:prstGeom>
            <a:noFill/>
            <a:ln w="9525">
              <a:noFill/>
              <a:miter lim="800000"/>
              <a:headEnd/>
              <a:tailEnd/>
            </a:ln>
          </p:spPr>
        </p:pic>
        <p:pic>
          <p:nvPicPr>
            <p:cNvPr id="3081" name="Picture 2" descr="ue"/>
            <p:cNvPicPr>
              <a:picLocks noChangeAspect="1" noChangeArrowheads="1"/>
            </p:cNvPicPr>
            <p:nvPr/>
          </p:nvPicPr>
          <p:blipFill>
            <a:blip r:embed="rId3" cstate="print"/>
            <a:srcRect/>
            <a:stretch>
              <a:fillRect/>
            </a:stretch>
          </p:blipFill>
          <p:spPr bwMode="auto">
            <a:xfrm>
              <a:off x="7286644" y="285728"/>
              <a:ext cx="1143000" cy="714380"/>
            </a:xfrm>
            <a:prstGeom prst="rect">
              <a:avLst/>
            </a:prstGeom>
            <a:noFill/>
            <a:ln w="9525">
              <a:noFill/>
              <a:miter lim="800000"/>
              <a:headEnd/>
              <a:tailEnd/>
            </a:ln>
          </p:spPr>
        </p:pic>
        <p:sp>
          <p:nvSpPr>
            <p:cNvPr id="3082" name="Text Box 5"/>
            <p:cNvSpPr txBox="1">
              <a:spLocks noChangeArrowheads="1"/>
            </p:cNvSpPr>
            <p:nvPr/>
          </p:nvSpPr>
          <p:spPr bwMode="auto">
            <a:xfrm>
              <a:off x="2274706" y="357121"/>
              <a:ext cx="4757770" cy="667495"/>
            </a:xfrm>
            <a:prstGeom prst="rect">
              <a:avLst/>
            </a:prstGeom>
            <a:noFill/>
            <a:ln w="9525">
              <a:noFill/>
              <a:miter lim="800000"/>
              <a:headEnd/>
              <a:tailEnd/>
            </a:ln>
          </p:spPr>
          <p:txBody>
            <a:bodyPr>
              <a:spAutoFit/>
            </a:bodyPr>
            <a:lstStyle/>
            <a:p>
              <a:pPr algn="ctr"/>
              <a:r>
                <a:rPr lang="fr-FR" altLang="fr-FR" sz="1600" b="1" dirty="0">
                  <a:solidFill>
                    <a:srgbClr val="002060"/>
                  </a:solidFill>
                </a:rPr>
                <a:t>Programme d</a:t>
              </a:r>
              <a:r>
                <a:rPr lang="ja-JP" altLang="fr-FR" sz="1600" b="1" dirty="0">
                  <a:solidFill>
                    <a:srgbClr val="002060"/>
                  </a:solidFill>
                </a:rPr>
                <a:t>’</a:t>
              </a:r>
              <a:r>
                <a:rPr lang="fr-FR" altLang="ja-JP" sz="1600" b="1" dirty="0">
                  <a:solidFill>
                    <a:srgbClr val="002060"/>
                  </a:solidFill>
                </a:rPr>
                <a:t>appui au </a:t>
              </a:r>
              <a:r>
                <a:rPr lang="fr-FR" altLang="ja-JP" sz="1600" b="1" dirty="0" smtClean="0">
                  <a:solidFill>
                    <a:srgbClr val="002060"/>
                  </a:solidFill>
                </a:rPr>
                <a:t>renforcement</a:t>
              </a:r>
              <a:br>
                <a:rPr lang="fr-FR" altLang="ja-JP" sz="1600" b="1" dirty="0" smtClean="0">
                  <a:solidFill>
                    <a:srgbClr val="002060"/>
                  </a:solidFill>
                </a:rPr>
              </a:br>
              <a:r>
                <a:rPr lang="fr-FR" altLang="ja-JP" sz="1600" b="1" dirty="0" smtClean="0">
                  <a:solidFill>
                    <a:srgbClr val="002060"/>
                  </a:solidFill>
                </a:rPr>
                <a:t>de </a:t>
              </a:r>
              <a:r>
                <a:rPr lang="fr-FR" altLang="ja-JP" sz="1600" b="1" dirty="0">
                  <a:solidFill>
                    <a:srgbClr val="002060"/>
                  </a:solidFill>
                </a:rPr>
                <a:t>la gestion des finances </a:t>
              </a:r>
              <a:r>
                <a:rPr lang="fr-FR" altLang="ja-JP" sz="1600" b="1" dirty="0" smtClean="0">
                  <a:solidFill>
                    <a:srgbClr val="002060"/>
                  </a:solidFill>
                </a:rPr>
                <a:t>publiques</a:t>
              </a:r>
              <a:br>
                <a:rPr lang="fr-FR" altLang="ja-JP" sz="1600" b="1" dirty="0" smtClean="0">
                  <a:solidFill>
                    <a:srgbClr val="002060"/>
                  </a:solidFill>
                </a:rPr>
              </a:br>
              <a:r>
                <a:rPr lang="fr-FR" altLang="ja-JP" sz="1600" b="1" dirty="0" smtClean="0">
                  <a:solidFill>
                    <a:srgbClr val="002060"/>
                  </a:solidFill>
                </a:rPr>
                <a:t>et </a:t>
              </a:r>
              <a:r>
                <a:rPr lang="fr-FR" altLang="ja-JP" sz="1600" b="1" dirty="0">
                  <a:solidFill>
                    <a:srgbClr val="002060"/>
                  </a:solidFill>
                </a:rPr>
                <a:t>des statistiques – PAR GS</a:t>
              </a:r>
              <a:r>
                <a:rPr lang="fr-FR" altLang="ja-JP" sz="1600" dirty="0"/>
                <a:t> </a:t>
              </a:r>
              <a:endParaRPr lang="fr-FR" altLang="fr-FR" sz="1600" dirty="0"/>
            </a:p>
          </p:txBody>
        </p:sp>
        <p:sp>
          <p:nvSpPr>
            <p:cNvPr id="3083" name="Text Box 3"/>
            <p:cNvSpPr txBox="1">
              <a:spLocks noChangeArrowheads="1"/>
            </p:cNvSpPr>
            <p:nvPr/>
          </p:nvSpPr>
          <p:spPr bwMode="auto">
            <a:xfrm>
              <a:off x="7140347" y="1071546"/>
              <a:ext cx="1584339" cy="350821"/>
            </a:xfrm>
            <a:prstGeom prst="rect">
              <a:avLst/>
            </a:prstGeom>
            <a:noFill/>
            <a:ln w="12700">
              <a:noFill/>
              <a:prstDash val="dash"/>
              <a:miter lim="800000"/>
              <a:headEnd/>
              <a:tailEnd/>
            </a:ln>
          </p:spPr>
          <p:txBody>
            <a:bodyPr/>
            <a:lstStyle/>
            <a:p>
              <a:r>
                <a:rPr lang="en-GB" altLang="fr-FR" sz="1000" b="1" dirty="0">
                  <a:solidFill>
                    <a:srgbClr val="002060"/>
                  </a:solidFill>
                </a:rPr>
                <a:t>UNION EUROPEENNE</a:t>
              </a:r>
            </a:p>
            <a:p>
              <a:pPr eaLnBrk="0" hangingPunct="0"/>
              <a:endParaRPr lang="en-GB" altLang="fr-FR" sz="1000" b="1" dirty="0">
                <a:solidFill>
                  <a:srgbClr val="002060"/>
                </a:solidFill>
              </a:endParaRPr>
            </a:p>
          </p:txBody>
        </p:sp>
      </p:grpSp>
      <p:sp>
        <p:nvSpPr>
          <p:cNvPr id="3078" name="Rectangle 10"/>
          <p:cNvSpPr>
            <a:spLocks noChangeArrowheads="1"/>
          </p:cNvSpPr>
          <p:nvPr/>
        </p:nvSpPr>
        <p:spPr bwMode="auto">
          <a:xfrm>
            <a:off x="1928813" y="6286500"/>
            <a:ext cx="5286375" cy="369888"/>
          </a:xfrm>
          <a:prstGeom prst="rect">
            <a:avLst/>
          </a:prstGeom>
          <a:noFill/>
          <a:ln w="9525">
            <a:noFill/>
            <a:miter lim="800000"/>
            <a:headEnd/>
            <a:tailEnd/>
          </a:ln>
        </p:spPr>
        <p:txBody>
          <a:bodyPr>
            <a:spAutoFit/>
          </a:bodyPr>
          <a:lstStyle/>
          <a:p>
            <a:pPr algn="ctr"/>
            <a:r>
              <a:rPr lang="fr-FR" altLang="fr-FR" dirty="0">
                <a:solidFill>
                  <a:srgbClr val="8B0000"/>
                </a:solidFill>
              </a:rPr>
              <a:t>Programme financé par l</a:t>
            </a:r>
            <a:r>
              <a:rPr lang="ja-JP" altLang="fr-FR" dirty="0">
                <a:solidFill>
                  <a:srgbClr val="8B0000"/>
                </a:solidFill>
              </a:rPr>
              <a:t>’</a:t>
            </a:r>
            <a:r>
              <a:rPr lang="fr-FR" altLang="ja-JP" dirty="0">
                <a:solidFill>
                  <a:srgbClr val="8B0000"/>
                </a:solidFill>
              </a:rPr>
              <a:t>Union européenne</a:t>
            </a:r>
            <a:endParaRPr lang="en-GB" altLang="fr-FR" dirty="0">
              <a:solidFill>
                <a:srgbClr val="8B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948659"/>
          </a:xfrm>
        </p:spPr>
        <p:txBody>
          <a:bodyPr/>
          <a:lstStyle/>
          <a:p>
            <a:pPr algn="just" eaLnBrk="1" hangingPunct="1">
              <a:lnSpc>
                <a:spcPct val="90000"/>
              </a:lnSpc>
              <a:buNone/>
            </a:pPr>
            <a:r>
              <a:rPr lang="fr-FR" altLang="fr-FR" sz="2400" dirty="0" smtClean="0"/>
              <a:t>Nombre d’emplois directs  dans une branche        d’activités concernée par une mesure donnée.</a:t>
            </a:r>
          </a:p>
          <a:p>
            <a:pPr algn="just" eaLnBrk="1" hangingPunct="1">
              <a:lnSpc>
                <a:spcPct val="90000"/>
              </a:lnSpc>
              <a:buFont typeface="Wingdings" panose="05000000000000000000" pitchFamily="2" charset="2"/>
              <a:buChar char="ü"/>
            </a:pPr>
            <a:endParaRPr lang="fr-FR" altLang="fr-FR" sz="2400" b="1" dirty="0" smtClean="0"/>
          </a:p>
          <a:p>
            <a:pPr algn="just" eaLnBrk="1" hangingPunct="1">
              <a:lnSpc>
                <a:spcPct val="90000"/>
              </a:lnSpc>
              <a:buFont typeface="Wingdings" panose="05000000000000000000" pitchFamily="2" charset="2"/>
              <a:buChar char="ü"/>
            </a:pPr>
            <a:r>
              <a:rPr lang="fr-FR" altLang="fr-FR" sz="2400" b="1" dirty="0" smtClean="0"/>
              <a:t>Quels liens existent entre les entreprises en termes de chaîne de valeur </a:t>
            </a:r>
            <a:r>
              <a:rPr lang="fr-FR" altLang="fr-FR" sz="2400" dirty="0" smtClean="0"/>
              <a:t>? (Ex. Usine d’égrainage coton – usines d’huilerie – usine de filature )</a:t>
            </a:r>
          </a:p>
          <a:p>
            <a:pPr marL="0" indent="0" algn="just" eaLnBrk="1" hangingPunct="1">
              <a:lnSpc>
                <a:spcPct val="90000"/>
              </a:lnSpc>
              <a:buNone/>
            </a:pPr>
            <a:endParaRPr lang="fr-FR" altLang="fr-FR" sz="2400" dirty="0" smtClean="0"/>
          </a:p>
          <a:p>
            <a:pPr marL="0" indent="0" algn="just" eaLnBrk="1" hangingPunct="1">
              <a:lnSpc>
                <a:spcPct val="90000"/>
              </a:lnSpc>
              <a:buNone/>
            </a:pP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10</a:t>
            </a:fld>
            <a:endParaRPr lang="fr-FR" altLang="fr-FR" sz="1200"/>
          </a:p>
        </p:txBody>
      </p:sp>
      <p:sp>
        <p:nvSpPr>
          <p:cNvPr id="7" name="Titre 1"/>
          <p:cNvSpPr>
            <a:spLocks noGrp="1"/>
          </p:cNvSpPr>
          <p:nvPr>
            <p:ph type="title"/>
          </p:nvPr>
        </p:nvSpPr>
        <p:spPr>
          <a:xfrm>
            <a:off x="574675" y="304801"/>
            <a:ext cx="8001000" cy="891952"/>
          </a:xfrm>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201662100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948659"/>
          </a:xfrm>
        </p:spPr>
        <p:txBody>
          <a:bodyPr/>
          <a:lstStyle/>
          <a:p>
            <a:pPr algn="just" eaLnBrk="1" hangingPunct="1">
              <a:lnSpc>
                <a:spcPct val="90000"/>
              </a:lnSpc>
              <a:buFont typeface="Wingdings" panose="05000000000000000000" pitchFamily="2" charset="2"/>
              <a:buChar char="ü"/>
            </a:pPr>
            <a:r>
              <a:rPr lang="fr-FR" altLang="fr-FR" sz="2400" b="1" dirty="0" smtClean="0"/>
              <a:t>Quel est l’apport des entreprises à la création de richesses dans le pays?</a:t>
            </a:r>
            <a:r>
              <a:rPr lang="fr-FR" altLang="fr-FR" sz="2400" dirty="0" smtClean="0"/>
              <a:t> </a:t>
            </a:r>
          </a:p>
          <a:p>
            <a:pPr marL="0" indent="0" algn="just" eaLnBrk="1" hangingPunct="1">
              <a:lnSpc>
                <a:spcPct val="90000"/>
              </a:lnSpc>
              <a:buNone/>
            </a:pPr>
            <a:r>
              <a:rPr lang="fr-FR" altLang="fr-FR" sz="2400" dirty="0" smtClean="0"/>
              <a:t>Les statistiques des entreprises sont utilisées pour la compilation des agrégats macroéconomiques.</a:t>
            </a:r>
          </a:p>
          <a:p>
            <a:pPr marL="0" indent="0" algn="just" eaLnBrk="1" hangingPunct="1">
              <a:lnSpc>
                <a:spcPct val="90000"/>
              </a:lnSpc>
              <a:buNone/>
            </a:pPr>
            <a:r>
              <a:rPr lang="fr-FR" altLang="fr-FR" sz="2400" dirty="0" smtClean="0"/>
              <a:t>Les données issues des déclarations statistiques et fiscales  et d’enquêtes spécifiques (marge commerciale, structure des consommations intermédiaires, etc.) permettent à l’INSD de compiler les comptes des secteurs institutionnels (sociétés financières, sociétés non financières).</a:t>
            </a:r>
          </a:p>
          <a:p>
            <a:pPr marL="0" indent="0" algn="just" eaLnBrk="1" hangingPunct="1">
              <a:lnSpc>
                <a:spcPct val="90000"/>
              </a:lnSpc>
              <a:buNone/>
            </a:pPr>
            <a:r>
              <a:rPr lang="fr-FR" altLang="fr-FR" sz="2400" dirty="0" smtClean="0"/>
              <a:t>Les données sur le secteur informel permettent d’estimer la contribution du secteur informel « Ménages ».</a:t>
            </a:r>
          </a:p>
          <a:p>
            <a:pPr marL="0" indent="0" algn="just" eaLnBrk="1" hangingPunct="1">
              <a:lnSpc>
                <a:spcPct val="90000"/>
              </a:lnSpc>
              <a:buNone/>
            </a:pPr>
            <a:endParaRPr lang="fr-FR" altLang="fr-FR" sz="2400" dirty="0" smtClean="0"/>
          </a:p>
          <a:p>
            <a:pPr marL="0" indent="0" algn="just" eaLnBrk="1" hangingPunct="1">
              <a:lnSpc>
                <a:spcPct val="90000"/>
              </a:lnSpc>
              <a:buNone/>
            </a:pPr>
            <a:endParaRPr lang="fr-FR" altLang="fr-FR" sz="2400" dirty="0" smtClean="0"/>
          </a:p>
          <a:p>
            <a:pPr marL="0" indent="0" algn="just" eaLnBrk="1" hangingPunct="1">
              <a:lnSpc>
                <a:spcPct val="90000"/>
              </a:lnSpc>
              <a:buNone/>
            </a:pP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11</a:t>
            </a:fld>
            <a:endParaRPr lang="fr-FR" altLang="fr-FR" sz="1200"/>
          </a:p>
        </p:txBody>
      </p:sp>
      <p:sp>
        <p:nvSpPr>
          <p:cNvPr id="7"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41259703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948659"/>
          </a:xfrm>
        </p:spPr>
        <p:txBody>
          <a:bodyPr/>
          <a:lstStyle/>
          <a:p>
            <a:pPr algn="just" eaLnBrk="1" hangingPunct="1">
              <a:lnSpc>
                <a:spcPct val="90000"/>
              </a:lnSpc>
              <a:buFont typeface="Wingdings" panose="05000000000000000000" pitchFamily="2" charset="2"/>
              <a:buChar char="ü"/>
            </a:pPr>
            <a:r>
              <a:rPr lang="fr-FR" altLang="fr-FR" sz="2400" b="1" dirty="0" smtClean="0"/>
              <a:t>Quel est l’apport des entreprises à la création de richesses dans le pays?</a:t>
            </a:r>
            <a:r>
              <a:rPr lang="fr-FR" altLang="fr-FR" sz="2400" dirty="0" smtClean="0"/>
              <a:t> </a:t>
            </a:r>
          </a:p>
          <a:p>
            <a:pPr marL="0" indent="0">
              <a:buNone/>
            </a:pPr>
            <a:r>
              <a:rPr lang="fr-FR" altLang="en-US" sz="2400" dirty="0"/>
              <a:t>Les indicateurs de la production manufacturière en volume sont </a:t>
            </a:r>
            <a:r>
              <a:rPr lang="fr-FR" altLang="en-US" sz="2400" dirty="0" smtClean="0"/>
              <a:t>l’IHPI </a:t>
            </a:r>
            <a:r>
              <a:rPr lang="fr-FR" altLang="en-US" sz="2400" dirty="0"/>
              <a:t>et marginalement l’indice de chiffre </a:t>
            </a:r>
            <a:r>
              <a:rPr lang="fr-FR" altLang="en-US" sz="2400" dirty="0" smtClean="0"/>
              <a:t>d’affaires.</a:t>
            </a:r>
            <a:endParaRPr lang="fr-FR" altLang="en-US" sz="2400" dirty="0"/>
          </a:p>
          <a:p>
            <a:endParaRPr lang="fr-FR" altLang="en-US" sz="2400" dirty="0"/>
          </a:p>
          <a:p>
            <a:pPr marL="0" indent="0">
              <a:buNone/>
            </a:pPr>
            <a:r>
              <a:rPr lang="fr-FR" altLang="en-US" sz="2400" dirty="0" smtClean="0"/>
              <a:t>L’indicateur </a:t>
            </a:r>
            <a:r>
              <a:rPr lang="fr-FR" altLang="en-US" sz="2400" dirty="0"/>
              <a:t>de la production dans les services et le commerce </a:t>
            </a:r>
            <a:r>
              <a:rPr lang="fr-FR" altLang="en-US" sz="2400" dirty="0" smtClean="0"/>
              <a:t>est l’indice du </a:t>
            </a:r>
            <a:r>
              <a:rPr lang="fr-FR" altLang="en-US" sz="2400" dirty="0"/>
              <a:t>chiffre </a:t>
            </a:r>
            <a:r>
              <a:rPr lang="fr-FR" altLang="en-US" sz="2400" dirty="0" smtClean="0"/>
              <a:t>d’affaires.</a:t>
            </a:r>
            <a:endParaRPr lang="fr-FR" altLang="en-US" sz="2400" dirty="0"/>
          </a:p>
          <a:p>
            <a:pPr marL="0" indent="0" algn="just" eaLnBrk="1" hangingPunct="1">
              <a:lnSpc>
                <a:spcPct val="90000"/>
              </a:lnSpc>
              <a:buNone/>
            </a:pP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12</a:t>
            </a:fld>
            <a:endParaRPr lang="fr-FR" altLang="fr-FR" sz="1200"/>
          </a:p>
        </p:txBody>
      </p:sp>
      <p:sp>
        <p:nvSpPr>
          <p:cNvPr id="7" name="Titre 1"/>
          <p:cNvSpPr>
            <a:spLocks noGrp="1"/>
          </p:cNvSpPr>
          <p:nvPr>
            <p:ph type="title"/>
          </p:nvPr>
        </p:nvSpPr>
        <p:spPr>
          <a:xfrm>
            <a:off x="574675" y="304801"/>
            <a:ext cx="8001000" cy="891952"/>
          </a:xfrm>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14409607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948659"/>
          </a:xfrm>
        </p:spPr>
        <p:txBody>
          <a:bodyPr/>
          <a:lstStyle/>
          <a:p>
            <a:pPr algn="just" eaLnBrk="1" hangingPunct="1">
              <a:lnSpc>
                <a:spcPct val="90000"/>
              </a:lnSpc>
              <a:buFont typeface="Wingdings" panose="05000000000000000000" pitchFamily="2" charset="2"/>
              <a:buChar char="ü"/>
            </a:pPr>
            <a:r>
              <a:rPr lang="fr-FR" altLang="fr-FR" sz="2400" b="1" dirty="0" smtClean="0"/>
              <a:t>Quelle est la valeur des échanges de services entre le Burkina Faso et le reste du monde?</a:t>
            </a:r>
            <a:r>
              <a:rPr lang="fr-FR" altLang="fr-FR" sz="2400" dirty="0" smtClean="0"/>
              <a:t> </a:t>
            </a:r>
          </a:p>
          <a:p>
            <a:pPr marL="0" indent="0" algn="just" eaLnBrk="1" hangingPunct="1">
              <a:lnSpc>
                <a:spcPct val="90000"/>
              </a:lnSpc>
              <a:buNone/>
            </a:pPr>
            <a:r>
              <a:rPr lang="fr-FR" altLang="fr-FR" sz="2400" dirty="0" smtClean="0"/>
              <a:t>Les statistiques des entreprises sont utilisées pour la compilation de la balance des paiements (</a:t>
            </a:r>
            <a:r>
              <a:rPr lang="fr-FR" altLang="fr-FR" sz="2400" dirty="0" err="1" smtClean="0"/>
              <a:t>BdP</a:t>
            </a:r>
            <a:r>
              <a:rPr lang="fr-FR" altLang="fr-FR" sz="2400" dirty="0" smtClean="0"/>
              <a:t>) qui retrace les transactions entre le pays et le reste du monde.</a:t>
            </a:r>
          </a:p>
          <a:p>
            <a:pPr marL="0" indent="0" algn="just" eaLnBrk="1" hangingPunct="1">
              <a:lnSpc>
                <a:spcPct val="90000"/>
              </a:lnSpc>
              <a:buNone/>
            </a:pPr>
            <a:r>
              <a:rPr lang="fr-FR" altLang="fr-FR" sz="2400" dirty="0" smtClean="0"/>
              <a:t>La Banque centrale s’appuie sur les statistiques des entreprises (enquête auprès des entreprises) pour disposer d’informations détaillées  nécessaires à la compilation de la </a:t>
            </a:r>
            <a:r>
              <a:rPr lang="fr-FR" altLang="fr-FR" sz="2400" dirty="0" err="1" smtClean="0"/>
              <a:t>BdP</a:t>
            </a:r>
            <a:r>
              <a:rPr lang="fr-FR" altLang="fr-FR" sz="2400" dirty="0" smtClean="0"/>
              <a:t>. Ex. quelles sont les valeurs des services d’assurances et des transports importés et exportés par le pays? </a:t>
            </a:r>
          </a:p>
          <a:p>
            <a:pPr marL="0" indent="0" algn="just" eaLnBrk="1" hangingPunct="1">
              <a:lnSpc>
                <a:spcPct val="90000"/>
              </a:lnSpc>
              <a:buNone/>
            </a:pPr>
            <a:endParaRPr lang="fr-FR" altLang="fr-FR" sz="2400" dirty="0" smtClean="0"/>
          </a:p>
          <a:p>
            <a:pPr marL="0" indent="0" algn="just" eaLnBrk="1" hangingPunct="1">
              <a:lnSpc>
                <a:spcPct val="90000"/>
              </a:lnSpc>
              <a:buNone/>
            </a:pPr>
            <a:endParaRPr lang="fr-FR" altLang="fr-FR" sz="2400" dirty="0" smtClean="0"/>
          </a:p>
          <a:p>
            <a:pPr marL="0" indent="0" algn="just" eaLnBrk="1" hangingPunct="1">
              <a:lnSpc>
                <a:spcPct val="90000"/>
              </a:lnSpc>
              <a:buNone/>
            </a:pP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13</a:t>
            </a:fld>
            <a:endParaRPr lang="fr-FR" altLang="fr-FR" sz="1200"/>
          </a:p>
        </p:txBody>
      </p:sp>
      <p:sp>
        <p:nvSpPr>
          <p:cNvPr id="7"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258940260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eaLnBrk="1" hangingPunct="1">
              <a:lnSpc>
                <a:spcPct val="90000"/>
              </a:lnSpc>
              <a:buNone/>
            </a:pPr>
            <a:r>
              <a:rPr lang="fr-FR" altLang="fr-FR" sz="2400" b="1" dirty="0" smtClean="0"/>
              <a:t>Les statistiques des entreprises servent d’abord le milieu des affaires :</a:t>
            </a:r>
          </a:p>
          <a:p>
            <a:pPr eaLnBrk="1" hangingPunct="1">
              <a:lnSpc>
                <a:spcPct val="90000"/>
              </a:lnSpc>
              <a:buFont typeface="Wingdings" panose="05000000000000000000" pitchFamily="2" charset="2"/>
              <a:buChar char="q"/>
            </a:pPr>
            <a:r>
              <a:rPr lang="fr-FR" altLang="fr-FR" sz="2400" b="1" dirty="0">
                <a:solidFill>
                  <a:srgbClr val="00B050"/>
                </a:solidFill>
              </a:rPr>
              <a:t> </a:t>
            </a:r>
            <a:r>
              <a:rPr lang="fr-FR" altLang="fr-FR" sz="2400" b="1" dirty="0" smtClean="0">
                <a:solidFill>
                  <a:srgbClr val="00B050"/>
                </a:solidFill>
              </a:rPr>
              <a:t>Au niveau entreprise</a:t>
            </a:r>
          </a:p>
          <a:p>
            <a:pPr algn="just" eaLnBrk="1" hangingPunct="1">
              <a:lnSpc>
                <a:spcPct val="90000"/>
              </a:lnSpc>
              <a:buFont typeface="Wingdings" panose="05000000000000000000" pitchFamily="2" charset="2"/>
              <a:buChar char="ü"/>
            </a:pPr>
            <a:r>
              <a:rPr lang="fr-FR" altLang="fr-FR" sz="2400" b="1" dirty="0" smtClean="0"/>
              <a:t> </a:t>
            </a:r>
            <a:r>
              <a:rPr lang="fr-FR" altLang="fr-FR" sz="2400" b="1" dirty="0" smtClean="0">
                <a:solidFill>
                  <a:schemeClr val="accent5">
                    <a:lumMod val="25000"/>
                  </a:schemeClr>
                </a:solidFill>
              </a:rPr>
              <a:t>Quel est le nombre d’entreprises exerçant dans une branche  d’activité?</a:t>
            </a:r>
          </a:p>
          <a:p>
            <a:pPr algn="just" eaLnBrk="1" hangingPunct="1">
              <a:lnSpc>
                <a:spcPct val="90000"/>
              </a:lnSpc>
              <a:buFont typeface="Wingdings" panose="05000000000000000000" pitchFamily="2" charset="2"/>
              <a:buChar char="ü"/>
            </a:pPr>
            <a:r>
              <a:rPr lang="fr-FR" altLang="fr-FR" sz="2400" b="1" dirty="0" smtClean="0">
                <a:solidFill>
                  <a:schemeClr val="accent5">
                    <a:lumMod val="25000"/>
                  </a:schemeClr>
                </a:solidFill>
              </a:rPr>
              <a:t>Quel est  le poids économique de la branche d’activité dans l’économie du pays (emplois, production, etc.)?</a:t>
            </a:r>
          </a:p>
          <a:p>
            <a:pPr algn="just" eaLnBrk="1" hangingPunct="1">
              <a:lnSpc>
                <a:spcPct val="90000"/>
              </a:lnSpc>
              <a:buFont typeface="Wingdings" panose="05000000000000000000" pitchFamily="2" charset="2"/>
              <a:buChar char="ü"/>
            </a:pPr>
            <a:r>
              <a:rPr lang="fr-FR" altLang="fr-FR" sz="2400" b="1" dirty="0" smtClean="0">
                <a:solidFill>
                  <a:schemeClr val="accent5">
                    <a:lumMod val="25000"/>
                  </a:schemeClr>
                </a:solidFill>
              </a:rPr>
              <a:t>Quel est le nombre d’entreprises situées en amont et en aval de la branche d’activité (entreprises fournisseurs et entreprises clientes) ?</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14</a:t>
            </a:fld>
            <a:endParaRPr lang="fr-FR" altLang="fr-FR" sz="1200"/>
          </a:p>
        </p:txBody>
      </p:sp>
      <p:sp>
        <p:nvSpPr>
          <p:cNvPr id="3" name="Titre 2"/>
          <p:cNvSpPr>
            <a:spLocks noGrp="1"/>
          </p:cNvSpPr>
          <p:nvPr>
            <p:ph type="title"/>
          </p:nvPr>
        </p:nvSpPr>
        <p:spPr/>
        <p:txBody>
          <a:bodyPr/>
          <a:lstStyle/>
          <a:p>
            <a:pPr lvl="0" eaLnBrk="1" hangingPunct="1">
              <a:lnSpc>
                <a:spcPct val="90000"/>
              </a:lnSpc>
              <a:spcBef>
                <a:spcPct val="20000"/>
              </a:spcBef>
            </a:pPr>
            <a:r>
              <a:rPr lang="fr-FR" altLang="fr-FR" sz="2400" b="1" i="1" dirty="0">
                <a:solidFill>
                  <a:srgbClr val="FF0000"/>
                </a:solidFill>
              </a:rPr>
              <a:t>5.2- Etudes de marché </a:t>
            </a:r>
            <a:r>
              <a:rPr lang="fr-FR" altLang="fr-FR" sz="2400" b="1" dirty="0">
                <a:solidFill>
                  <a:srgbClr val="FF0000"/>
                </a:solidFill>
              </a:rPr>
              <a:t/>
            </a:r>
            <a:br>
              <a:rPr lang="fr-FR" altLang="fr-FR" sz="2400" b="1" dirty="0">
                <a:solidFill>
                  <a:srgbClr val="FF0000"/>
                </a:solidFill>
              </a:rPr>
            </a:br>
            <a:endParaRPr lang="fr-FR" dirty="0"/>
          </a:p>
        </p:txBody>
      </p:sp>
    </p:spTree>
    <p:extLst>
      <p:ext uri="{BB962C8B-B14F-4D97-AF65-F5344CB8AC3E}">
        <p14:creationId xmlns:p14="http://schemas.microsoft.com/office/powerpoint/2010/main" val="158514048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79512" y="1772816"/>
            <a:ext cx="8712968" cy="4423197"/>
          </a:xfrm>
        </p:spPr>
        <p:txBody>
          <a:bodyPr/>
          <a:lstStyle/>
          <a:p>
            <a:pPr marL="0" eaLnBrk="1" hangingPunct="1">
              <a:lnSpc>
                <a:spcPct val="90000"/>
              </a:lnSpc>
              <a:buNone/>
            </a:pPr>
            <a:r>
              <a:rPr lang="fr-FR" altLang="fr-FR" sz="2400" b="1" dirty="0" smtClean="0"/>
              <a:t>Les statistiques des entreprises servent d’abord le milieu des affaires :</a:t>
            </a:r>
          </a:p>
          <a:p>
            <a:pPr algn="just" eaLnBrk="1" hangingPunct="1">
              <a:lnSpc>
                <a:spcPct val="90000"/>
              </a:lnSpc>
              <a:spcBef>
                <a:spcPts val="600"/>
              </a:spcBef>
              <a:spcAft>
                <a:spcPts val="600"/>
              </a:spcAft>
              <a:buFont typeface="Wingdings" panose="05000000000000000000" pitchFamily="2" charset="2"/>
              <a:buChar char="ü"/>
            </a:pPr>
            <a:r>
              <a:rPr lang="fr-FR" altLang="fr-FR" sz="2200" b="1" dirty="0" smtClean="0"/>
              <a:t> </a:t>
            </a:r>
            <a:r>
              <a:rPr lang="fr-FR" altLang="fr-FR" sz="2200" b="1" dirty="0" smtClean="0">
                <a:solidFill>
                  <a:schemeClr val="accent5">
                    <a:lumMod val="25000"/>
                  </a:schemeClr>
                </a:solidFill>
              </a:rPr>
              <a:t>Quelle est l’évolution de l’activité de la branche  d’activité (IHPI, ICA)?</a:t>
            </a:r>
          </a:p>
          <a:p>
            <a:pPr algn="just" eaLnBrk="1" hangingPunct="1">
              <a:lnSpc>
                <a:spcPct val="90000"/>
              </a:lnSpc>
              <a:spcBef>
                <a:spcPts val="600"/>
              </a:spcBef>
              <a:spcAft>
                <a:spcPts val="600"/>
              </a:spcAft>
              <a:buFont typeface="Wingdings" panose="05000000000000000000" pitchFamily="2" charset="2"/>
              <a:buChar char="ü"/>
            </a:pPr>
            <a:r>
              <a:rPr lang="fr-FR" altLang="fr-FR" sz="2200" b="1" dirty="0" smtClean="0">
                <a:solidFill>
                  <a:schemeClr val="accent5">
                    <a:lumMod val="25000"/>
                  </a:schemeClr>
                </a:solidFill>
              </a:rPr>
              <a:t>Quelle est  l’évolution des prix des produits ou services au niveau production (IPPI) ?</a:t>
            </a:r>
          </a:p>
          <a:p>
            <a:pPr algn="just" eaLnBrk="1" hangingPunct="1">
              <a:lnSpc>
                <a:spcPct val="90000"/>
              </a:lnSpc>
              <a:spcBef>
                <a:spcPts val="600"/>
              </a:spcBef>
              <a:spcAft>
                <a:spcPts val="600"/>
              </a:spcAft>
              <a:buFont typeface="Wingdings" panose="05000000000000000000" pitchFamily="2" charset="2"/>
              <a:buChar char="ü"/>
            </a:pPr>
            <a:r>
              <a:rPr lang="fr-FR" altLang="fr-FR" sz="2200" b="1" dirty="0" smtClean="0">
                <a:solidFill>
                  <a:schemeClr val="accent5">
                    <a:lumMod val="25000"/>
                  </a:schemeClr>
                </a:solidFill>
              </a:rPr>
              <a:t>Quelles sont les ratios de gestion de la branche d’activité  (centrale des bilans)?</a:t>
            </a:r>
          </a:p>
          <a:p>
            <a:pPr algn="just" eaLnBrk="1" hangingPunct="1">
              <a:lnSpc>
                <a:spcPct val="90000"/>
              </a:lnSpc>
              <a:spcBef>
                <a:spcPts val="600"/>
              </a:spcBef>
              <a:spcAft>
                <a:spcPts val="600"/>
              </a:spcAft>
              <a:buFont typeface="Wingdings" panose="05000000000000000000" pitchFamily="2" charset="2"/>
              <a:buChar char="ü"/>
            </a:pPr>
            <a:r>
              <a:rPr lang="fr-FR" altLang="fr-FR" sz="2200" b="1" dirty="0" smtClean="0">
                <a:solidFill>
                  <a:schemeClr val="accent5">
                    <a:lumMod val="25000"/>
                  </a:schemeClr>
                </a:solidFill>
              </a:rPr>
              <a:t>Quelle est la répartition géographique des entreprises exerçant une activité donnée?</a:t>
            </a:r>
          </a:p>
          <a:p>
            <a:pPr lvl="0" eaLnBrk="1" hangingPunct="1">
              <a:lnSpc>
                <a:spcPct val="90000"/>
              </a:lnSpc>
              <a:buClr>
                <a:srgbClr val="CC0000"/>
              </a:buClr>
              <a:buFont typeface="Wingdings" panose="05000000000000000000" pitchFamily="2" charset="2"/>
              <a:buChar char="ü"/>
            </a:pPr>
            <a:r>
              <a:rPr lang="fr-FR" altLang="fr-FR" sz="2200" b="1" dirty="0">
                <a:solidFill>
                  <a:srgbClr val="CED5DD">
                    <a:lumMod val="25000"/>
                  </a:srgbClr>
                </a:solidFill>
              </a:rPr>
              <a:t>Quel est le prix au producteur et son évolution (étude de la formation des prix, taux de marges, etc.) ?</a:t>
            </a:r>
          </a:p>
          <a:p>
            <a:pPr algn="just" eaLnBrk="1" hangingPunct="1">
              <a:lnSpc>
                <a:spcPct val="90000"/>
              </a:lnSpc>
              <a:buFont typeface="Wingdings" panose="05000000000000000000" pitchFamily="2" charset="2"/>
              <a:buChar char="ü"/>
            </a:pPr>
            <a:endParaRPr lang="fr-FR" altLang="fr-FR" sz="2400" b="1" dirty="0" smtClean="0">
              <a:solidFill>
                <a:schemeClr val="accent5">
                  <a:lumMod val="25000"/>
                </a:schemeClr>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15</a:t>
            </a:fld>
            <a:endParaRPr lang="fr-FR" altLang="fr-FR" sz="1200"/>
          </a:p>
        </p:txBody>
      </p:sp>
      <p:sp>
        <p:nvSpPr>
          <p:cNvPr id="3" name="Titre 2"/>
          <p:cNvSpPr>
            <a:spLocks noGrp="1"/>
          </p:cNvSpPr>
          <p:nvPr>
            <p:ph type="title"/>
          </p:nvPr>
        </p:nvSpPr>
        <p:spPr>
          <a:xfrm>
            <a:off x="574675" y="304801"/>
            <a:ext cx="8001000" cy="675928"/>
          </a:xfrm>
        </p:spPr>
        <p:txBody>
          <a:bodyPr/>
          <a:lstStyle/>
          <a:p>
            <a:pPr lvl="0" eaLnBrk="1" hangingPunct="1">
              <a:lnSpc>
                <a:spcPct val="90000"/>
              </a:lnSpc>
              <a:spcBef>
                <a:spcPct val="20000"/>
              </a:spcBef>
            </a:pPr>
            <a:r>
              <a:rPr lang="fr-FR" altLang="fr-FR" sz="2400" b="1" i="1" dirty="0">
                <a:solidFill>
                  <a:srgbClr val="FF0000"/>
                </a:solidFill>
              </a:rPr>
              <a:t>5.2- Etudes de marché </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eaLnBrk="1" hangingPunct="1">
              <a:lnSpc>
                <a:spcPct val="90000"/>
              </a:lnSpc>
              <a:buFont typeface="Wingdings" pitchFamily="2" charset="2"/>
              <a:buChar char="q"/>
            </a:pPr>
            <a:r>
              <a:rPr lang="fr-FR" altLang="fr-FR" sz="2400" b="1" dirty="0" smtClean="0">
                <a:solidFill>
                  <a:schemeClr val="accent5">
                    <a:lumMod val="25000"/>
                  </a:schemeClr>
                </a:solidFill>
              </a:rPr>
              <a:t>Base pour la recherche de contacts dans un domaine d’activité (RSE). EX. les téléphonies, assurances demandent les contacts des entreprises pour leur faire des propositions spécifiques.</a:t>
            </a:r>
          </a:p>
          <a:p>
            <a:pPr algn="just" eaLnBrk="1" hangingPunct="1">
              <a:lnSpc>
                <a:spcPct val="90000"/>
              </a:lnSpc>
              <a:buFont typeface="Wingdings" panose="05000000000000000000" pitchFamily="2" charset="2"/>
              <a:buChar char="q"/>
            </a:pPr>
            <a:r>
              <a:rPr lang="fr-FR" altLang="fr-FR" sz="2400" b="1" dirty="0" smtClean="0">
                <a:solidFill>
                  <a:schemeClr val="accent5">
                    <a:lumMod val="25000"/>
                  </a:schemeClr>
                </a:solidFill>
              </a:rPr>
              <a:t>Base pour la réalisation d’enquêtes sur les entreprises pour l’estimation de la demande d’inputs à fournir par une entreprise.</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16</a:t>
            </a:fld>
            <a:endParaRPr lang="fr-FR" altLang="fr-FR" sz="1200"/>
          </a:p>
        </p:txBody>
      </p:sp>
      <p:sp>
        <p:nvSpPr>
          <p:cNvPr id="3" name="Titre 2"/>
          <p:cNvSpPr>
            <a:spLocks noGrp="1"/>
          </p:cNvSpPr>
          <p:nvPr>
            <p:ph type="title"/>
          </p:nvPr>
        </p:nvSpPr>
        <p:spPr>
          <a:xfrm>
            <a:off x="574675" y="304801"/>
            <a:ext cx="8001000" cy="603920"/>
          </a:xfrm>
        </p:spPr>
        <p:txBody>
          <a:bodyPr/>
          <a:lstStyle/>
          <a:p>
            <a:pPr lvl="0" eaLnBrk="1" hangingPunct="1">
              <a:lnSpc>
                <a:spcPct val="90000"/>
              </a:lnSpc>
              <a:spcBef>
                <a:spcPct val="20000"/>
              </a:spcBef>
            </a:pPr>
            <a:r>
              <a:rPr lang="fr-FR" altLang="fr-FR" sz="2400" b="1" i="1" dirty="0">
                <a:solidFill>
                  <a:srgbClr val="FF0000"/>
                </a:solidFill>
              </a:rPr>
              <a:t>5.2- Etudes de marché </a:t>
            </a:r>
            <a:endParaRPr lang="fr-FR" dirty="0"/>
          </a:p>
        </p:txBody>
      </p:sp>
    </p:spTree>
    <p:extLst>
      <p:ext uri="{BB962C8B-B14F-4D97-AF65-F5344CB8AC3E}">
        <p14:creationId xmlns:p14="http://schemas.microsoft.com/office/powerpoint/2010/main" val="6468676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Font typeface="Wingdings" panose="05000000000000000000" pitchFamily="2" charset="2"/>
              <a:buChar char="ü"/>
            </a:pPr>
            <a:r>
              <a:rPr lang="fr-FR" altLang="fr-FR" sz="2200" b="1" dirty="0" smtClean="0">
                <a:solidFill>
                  <a:schemeClr val="accent5">
                    <a:lumMod val="25000"/>
                  </a:schemeClr>
                </a:solidFill>
              </a:rPr>
              <a:t>Quelle est la position d’une entreprise par rapport à l’évolution générale de la branche ? </a:t>
            </a:r>
            <a:r>
              <a:rPr lang="fr-FR" altLang="fr-FR" sz="2200" dirty="0" smtClean="0">
                <a:solidFill>
                  <a:schemeClr val="accent5">
                    <a:lumMod val="25000"/>
                  </a:schemeClr>
                </a:solidFill>
              </a:rPr>
              <a:t>Le calcul des indicateurs et ratios de gestion des branches d’activités et l’analyse de leur évolution, rapport de la production de l’entreprise à la production globale de la branche pour calculer les parts de marché, etc.</a:t>
            </a:r>
          </a:p>
          <a:p>
            <a:pPr algn="just" eaLnBrk="1" hangingPunct="1">
              <a:lnSpc>
                <a:spcPct val="90000"/>
              </a:lnSpc>
              <a:buFont typeface="Wingdings" panose="05000000000000000000" pitchFamily="2" charset="2"/>
              <a:buChar char="q"/>
            </a:pPr>
            <a:r>
              <a:rPr lang="fr-FR" altLang="fr-FR" sz="2200" b="1" dirty="0" smtClean="0">
                <a:solidFill>
                  <a:schemeClr val="accent5">
                    <a:lumMod val="25000"/>
                  </a:schemeClr>
                </a:solidFill>
              </a:rPr>
              <a:t>Base de négociation de organisations professionnelles avec les Autorités publiques sur des mesures de politiques de soutien à une branche d’activité (données objectives de discussions: structure de coûts de production, poids économiques, etc.)</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17</a:t>
            </a:fld>
            <a:endParaRPr lang="fr-FR" altLang="fr-FR" sz="1200"/>
          </a:p>
        </p:txBody>
      </p:sp>
      <p:sp>
        <p:nvSpPr>
          <p:cNvPr id="2" name="Titre 1"/>
          <p:cNvSpPr>
            <a:spLocks noGrp="1"/>
          </p:cNvSpPr>
          <p:nvPr>
            <p:ph type="title"/>
          </p:nvPr>
        </p:nvSpPr>
        <p:spPr>
          <a:xfrm>
            <a:off x="574675" y="304801"/>
            <a:ext cx="8001000" cy="675928"/>
          </a:xfrm>
        </p:spPr>
        <p:txBody>
          <a:bodyPr/>
          <a:lstStyle/>
          <a:p>
            <a:pPr lvl="0" eaLnBrk="1" hangingPunct="1">
              <a:lnSpc>
                <a:spcPct val="90000"/>
              </a:lnSpc>
              <a:spcBef>
                <a:spcPct val="20000"/>
              </a:spcBef>
            </a:pPr>
            <a:r>
              <a:rPr lang="fr-FR" altLang="fr-FR" sz="2400" b="1" i="1" dirty="0">
                <a:solidFill>
                  <a:srgbClr val="FF0000"/>
                </a:solidFill>
              </a:rPr>
              <a:t>5.2- Etudes de marché </a:t>
            </a:r>
            <a:endParaRPr lang="fr-FR" dirty="0"/>
          </a:p>
        </p:txBody>
      </p:sp>
    </p:spTree>
    <p:extLst>
      <p:ext uri="{BB962C8B-B14F-4D97-AF65-F5344CB8AC3E}">
        <p14:creationId xmlns:p14="http://schemas.microsoft.com/office/powerpoint/2010/main" val="3028420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Font typeface="Wingdings" panose="05000000000000000000" pitchFamily="2" charset="2"/>
              <a:buChar char="q"/>
            </a:pPr>
            <a:r>
              <a:rPr lang="fr-FR" altLang="fr-FR" sz="2400" b="1" dirty="0" smtClean="0">
                <a:solidFill>
                  <a:srgbClr val="00B050"/>
                </a:solidFill>
              </a:rPr>
              <a:t>Au niveau macro (évaluation d’impact)</a:t>
            </a:r>
          </a:p>
          <a:p>
            <a:pPr algn="just" eaLnBrk="1" hangingPunct="1">
              <a:lnSpc>
                <a:spcPct val="90000"/>
              </a:lnSpc>
              <a:buFont typeface="Wingdings" panose="05000000000000000000" pitchFamily="2" charset="2"/>
              <a:buChar char="ü"/>
            </a:pPr>
            <a:r>
              <a:rPr lang="fr-FR" altLang="fr-FR" sz="2200" b="1" dirty="0" smtClean="0">
                <a:solidFill>
                  <a:schemeClr val="accent5">
                    <a:lumMod val="25000"/>
                  </a:schemeClr>
                </a:solidFill>
              </a:rPr>
              <a:t>Pour l’estimation des impacts d’un projet ou un programme d’appui à une filière donnée: Construction d’un Tableau Entrée-Sortie (TES) spécifique au niveau des comptes de la nation.</a:t>
            </a:r>
          </a:p>
          <a:p>
            <a:pPr marL="0" indent="0" algn="just" eaLnBrk="1" hangingPunct="1">
              <a:lnSpc>
                <a:spcPct val="90000"/>
              </a:lnSpc>
              <a:buNone/>
            </a:pPr>
            <a:r>
              <a:rPr lang="fr-FR" altLang="fr-FR" sz="2200" b="1" dirty="0" smtClean="0">
                <a:solidFill>
                  <a:schemeClr val="accent5">
                    <a:lumMod val="25000"/>
                  </a:schemeClr>
                </a:solidFill>
              </a:rPr>
              <a:t>Les données détaillées sur les consommations intermédiaires des entreprises et autres données sur les entreprises sont sollicitées.</a:t>
            </a:r>
          </a:p>
          <a:p>
            <a:pPr algn="just" eaLnBrk="1" hangingPunct="1">
              <a:lnSpc>
                <a:spcPct val="90000"/>
              </a:lnSpc>
              <a:buFont typeface="Wingdings" panose="05000000000000000000" pitchFamily="2" charset="2"/>
              <a:buChar char="ü"/>
            </a:pPr>
            <a:r>
              <a:rPr lang="fr-FR" altLang="fr-FR" sz="2200" b="1" dirty="0" smtClean="0">
                <a:solidFill>
                  <a:schemeClr val="accent5">
                    <a:lumMod val="25000"/>
                  </a:schemeClr>
                </a:solidFill>
              </a:rPr>
              <a:t>Les données sur les entreprises sont sollicitées pour l’évaluation des performances du projet/programme ex-post.</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18</a:t>
            </a:fld>
            <a:endParaRPr lang="fr-FR" altLang="fr-FR" sz="1200"/>
          </a:p>
        </p:txBody>
      </p:sp>
      <p:sp>
        <p:nvSpPr>
          <p:cNvPr id="2" name="Titre 1"/>
          <p:cNvSpPr>
            <a:spLocks noGrp="1"/>
          </p:cNvSpPr>
          <p:nvPr>
            <p:ph type="title"/>
          </p:nvPr>
        </p:nvSpPr>
        <p:spPr>
          <a:xfrm>
            <a:off x="574675" y="304801"/>
            <a:ext cx="8001000" cy="675927"/>
          </a:xfrm>
        </p:spPr>
        <p:txBody>
          <a:bodyPr/>
          <a:lstStyle/>
          <a:p>
            <a:pPr lvl="0" eaLnBrk="1" hangingPunct="1">
              <a:lnSpc>
                <a:spcPct val="90000"/>
              </a:lnSpc>
              <a:spcBef>
                <a:spcPct val="20000"/>
              </a:spcBef>
            </a:pPr>
            <a:r>
              <a:rPr lang="fr-FR" altLang="fr-FR" sz="2400" b="1" i="1" dirty="0">
                <a:solidFill>
                  <a:srgbClr val="FF0000"/>
                </a:solidFill>
              </a:rPr>
              <a:t>5.2- Etudes de marché </a:t>
            </a:r>
            <a:endParaRPr lang="fr-FR" dirty="0"/>
          </a:p>
        </p:txBody>
      </p:sp>
    </p:spTree>
    <p:extLst>
      <p:ext uri="{BB962C8B-B14F-4D97-AF65-F5344CB8AC3E}">
        <p14:creationId xmlns:p14="http://schemas.microsoft.com/office/powerpoint/2010/main" val="75119430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824536"/>
          </a:xfrm>
        </p:spPr>
        <p:txBody>
          <a:bodyPr/>
          <a:lstStyle/>
          <a:p>
            <a:pPr algn="just" eaLnBrk="1" hangingPunct="1">
              <a:lnSpc>
                <a:spcPct val="90000"/>
              </a:lnSpc>
              <a:spcBef>
                <a:spcPts val="576"/>
              </a:spcBef>
              <a:spcAft>
                <a:spcPts val="0"/>
              </a:spcAft>
              <a:buSzPts val="2400"/>
              <a:buFont typeface="Wingdings" panose="05000000000000000000" pitchFamily="2" charset="2"/>
              <a:buChar char="q"/>
            </a:pPr>
            <a:r>
              <a:rPr lang="fr-FR" sz="2400" b="1" i="1" dirty="0" smtClean="0">
                <a:solidFill>
                  <a:srgbClr val="00B050"/>
                </a:solidFill>
                <a:ea typeface="MS PGothic"/>
              </a:rPr>
              <a:t>Estimation des comptes nationaux trimestriels</a:t>
            </a:r>
          </a:p>
          <a:p>
            <a:pPr marL="0" indent="0" algn="just" eaLnBrk="1" hangingPunct="1">
              <a:lnSpc>
                <a:spcPct val="90000"/>
              </a:lnSpc>
              <a:spcBef>
                <a:spcPts val="576"/>
              </a:spcBef>
              <a:spcAft>
                <a:spcPts val="0"/>
              </a:spcAft>
              <a:buSzPts val="2400"/>
              <a:buNone/>
            </a:pPr>
            <a:r>
              <a:rPr lang="fr-FR" sz="2400" i="1" dirty="0" smtClean="0">
                <a:solidFill>
                  <a:schemeClr val="tx2"/>
                </a:solidFill>
                <a:ea typeface="MS PGothic"/>
              </a:rPr>
              <a:t>L’élaboration des comptes trimestriels est basée sur des modèles d’estimations rapides des </a:t>
            </a:r>
            <a:r>
              <a:rPr lang="fr-FR" sz="2400" dirty="0" smtClean="0">
                <a:solidFill>
                  <a:schemeClr val="tx2"/>
                </a:solidFill>
                <a:ea typeface="MS PGothic"/>
              </a:rPr>
              <a:t>agrégats</a:t>
            </a:r>
            <a:r>
              <a:rPr lang="fr-FR" sz="2400" i="1" dirty="0" smtClean="0">
                <a:solidFill>
                  <a:schemeClr val="tx2"/>
                </a:solidFill>
                <a:ea typeface="MS PGothic"/>
              </a:rPr>
              <a:t> macroéconomiques trimestriellement. On fait appel à de nombreuses données sur les </a:t>
            </a:r>
            <a:r>
              <a:rPr lang="fr-FR" sz="2400" i="1" dirty="0">
                <a:solidFill>
                  <a:schemeClr val="tx2"/>
                </a:solidFill>
                <a:ea typeface="MS PGothic"/>
              </a:rPr>
              <a:t>e</a:t>
            </a:r>
            <a:r>
              <a:rPr lang="fr-FR" sz="2400" i="1" dirty="0" smtClean="0">
                <a:solidFill>
                  <a:schemeClr val="tx2"/>
                </a:solidFill>
                <a:ea typeface="MS PGothic"/>
              </a:rPr>
              <a:t>ntreprises pour l’estimation des agrégats (</a:t>
            </a:r>
            <a:r>
              <a:rPr lang="fr-FR" sz="2400" i="1" dirty="0" smtClean="0">
                <a:solidFill>
                  <a:srgbClr val="0070C0"/>
                </a:solidFill>
                <a:ea typeface="MS PGothic"/>
              </a:rPr>
              <a:t>IHPI, ICA, productions infra-annuelles publiées, abonnés téléphonie, informations sur les prix aux producteurs, etc.)</a:t>
            </a:r>
          </a:p>
          <a:p>
            <a:pPr marL="0" indent="0" algn="just" eaLnBrk="1" hangingPunct="1">
              <a:lnSpc>
                <a:spcPct val="90000"/>
              </a:lnSpc>
              <a:spcBef>
                <a:spcPts val="576"/>
              </a:spcBef>
              <a:spcAft>
                <a:spcPts val="0"/>
              </a:spcAft>
              <a:buSzPts val="2400"/>
              <a:buNone/>
            </a:pPr>
            <a:endParaRPr lang="fr-FR" sz="2400" i="1" dirty="0" smtClean="0">
              <a:solidFill>
                <a:srgbClr val="0070C0"/>
              </a:solidFill>
              <a:ea typeface="MS PGothic"/>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19</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19</a:t>
            </a:fld>
            <a:endParaRPr lang="fr-FR" altLang="fr-FR" sz="1200"/>
          </a:p>
        </p:txBody>
      </p:sp>
      <p:sp>
        <p:nvSpPr>
          <p:cNvPr id="2" name="Titre 1"/>
          <p:cNvSpPr>
            <a:spLocks noGrp="1"/>
          </p:cNvSpPr>
          <p:nvPr>
            <p:ph type="title"/>
          </p:nvPr>
        </p:nvSpPr>
        <p:spPr>
          <a:xfrm>
            <a:off x="574675" y="304801"/>
            <a:ext cx="8001000" cy="963960"/>
          </a:xfrm>
        </p:spPr>
        <p:txBody>
          <a:bodyPr/>
          <a:lstStyle/>
          <a:p>
            <a:pPr lvl="0" eaLnBrk="1" hangingPunct="1">
              <a:lnSpc>
                <a:spcPct val="90000"/>
              </a:lnSpc>
              <a:spcBef>
                <a:spcPts val="576"/>
              </a:spcBef>
              <a:spcAft>
                <a:spcPts val="0"/>
              </a:spcAft>
            </a:pPr>
            <a:r>
              <a:rPr lang="fr-FR" sz="2400" b="1" i="1" dirty="0">
                <a:solidFill>
                  <a:srgbClr val="FF0000"/>
                </a:solidFill>
                <a:ea typeface="MS PGothic"/>
              </a:rPr>
              <a:t>5.3-Utilisation des données d’entreprises dans l’alimentation de modèles </a:t>
            </a:r>
            <a:r>
              <a:rPr lang="fr-FR" sz="2400" b="1" i="1" dirty="0" smtClean="0">
                <a:solidFill>
                  <a:srgbClr val="FF0000"/>
                </a:solidFill>
                <a:ea typeface="MS PGothic"/>
              </a:rPr>
              <a:t>économiques</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642938"/>
            <a:ext cx="8783638" cy="787400"/>
          </a:xfrm>
        </p:spPr>
        <p:txBody>
          <a:bodyPr/>
          <a:lstStyle/>
          <a:p>
            <a:pPr eaLnBrk="1" hangingPunct="1"/>
            <a:r>
              <a:rPr lang="fr-FR" altLang="fr-FR" sz="3200" dirty="0" smtClean="0"/>
              <a:t> Sommaire</a:t>
            </a:r>
          </a:p>
        </p:txBody>
      </p:sp>
      <p:sp>
        <p:nvSpPr>
          <p:cNvPr id="6147" name="Rectangle 3"/>
          <p:cNvSpPr>
            <a:spLocks noGrp="1" noChangeArrowheads="1"/>
          </p:cNvSpPr>
          <p:nvPr>
            <p:ph idx="1"/>
          </p:nvPr>
        </p:nvSpPr>
        <p:spPr>
          <a:xfrm>
            <a:off x="571500" y="1700808"/>
            <a:ext cx="8572500" cy="4495205"/>
          </a:xfrm>
        </p:spPr>
        <p:txBody>
          <a:bodyPr/>
          <a:lstStyle/>
          <a:p>
            <a:pPr eaLnBrk="1" hangingPunct="1">
              <a:lnSpc>
                <a:spcPct val="90000"/>
              </a:lnSpc>
              <a:buNone/>
            </a:pPr>
            <a:endParaRPr lang="fr-FR" altLang="fr-FR" sz="2100" dirty="0" smtClean="0"/>
          </a:p>
          <a:p>
            <a:pPr eaLnBrk="1" hangingPunct="1">
              <a:lnSpc>
                <a:spcPct val="90000"/>
              </a:lnSpc>
              <a:buNone/>
            </a:pPr>
            <a:r>
              <a:rPr lang="fr-FR" altLang="fr-FR" sz="2400" b="1" dirty="0" smtClean="0">
                <a:solidFill>
                  <a:srgbClr val="7030A0"/>
                </a:solidFill>
              </a:rPr>
              <a:t>5.1 - Analyse de la conjoncture et de la structure économique</a:t>
            </a:r>
          </a:p>
          <a:p>
            <a:pPr eaLnBrk="1" hangingPunct="1">
              <a:lnSpc>
                <a:spcPct val="90000"/>
              </a:lnSpc>
              <a:buNone/>
            </a:pPr>
            <a:endParaRPr lang="fr-FR" altLang="fr-FR" sz="2400" b="1" dirty="0" smtClean="0">
              <a:solidFill>
                <a:srgbClr val="7030A0"/>
              </a:solidFill>
            </a:endParaRPr>
          </a:p>
          <a:p>
            <a:pPr eaLnBrk="1" hangingPunct="1">
              <a:lnSpc>
                <a:spcPct val="90000"/>
              </a:lnSpc>
              <a:buNone/>
            </a:pPr>
            <a:r>
              <a:rPr lang="fr-FR" altLang="fr-FR" sz="2400" b="1" dirty="0" smtClean="0">
                <a:solidFill>
                  <a:srgbClr val="7030A0"/>
                </a:solidFill>
              </a:rPr>
              <a:t>5.2 - Etude </a:t>
            </a:r>
            <a:r>
              <a:rPr lang="fr-FR" altLang="fr-FR" sz="2400" b="1" dirty="0">
                <a:solidFill>
                  <a:srgbClr val="7030A0"/>
                </a:solidFill>
              </a:rPr>
              <a:t>des </a:t>
            </a:r>
            <a:r>
              <a:rPr lang="fr-FR" altLang="fr-FR" sz="2400" b="1" dirty="0" smtClean="0">
                <a:solidFill>
                  <a:srgbClr val="7030A0"/>
                </a:solidFill>
              </a:rPr>
              <a:t>marchés</a:t>
            </a:r>
          </a:p>
          <a:p>
            <a:pPr eaLnBrk="1" hangingPunct="1">
              <a:lnSpc>
                <a:spcPct val="90000"/>
              </a:lnSpc>
              <a:buNone/>
            </a:pPr>
            <a:endParaRPr lang="fr-FR" altLang="fr-FR" sz="2400" b="1" dirty="0">
              <a:solidFill>
                <a:srgbClr val="7030A0"/>
              </a:solidFill>
            </a:endParaRPr>
          </a:p>
          <a:p>
            <a:pPr eaLnBrk="1" hangingPunct="1">
              <a:lnSpc>
                <a:spcPct val="90000"/>
              </a:lnSpc>
              <a:buNone/>
            </a:pPr>
            <a:r>
              <a:rPr lang="fr-FR" altLang="fr-FR" sz="2400" b="1" dirty="0" smtClean="0">
                <a:solidFill>
                  <a:srgbClr val="7030A0"/>
                </a:solidFill>
              </a:rPr>
              <a:t>5.3 - Alimentation des modèles de prévision économique </a:t>
            </a:r>
          </a:p>
          <a:p>
            <a:pPr eaLnBrk="1" hangingPunct="1">
              <a:lnSpc>
                <a:spcPct val="90000"/>
              </a:lnSpc>
              <a:buNone/>
            </a:pPr>
            <a:endParaRPr lang="fr-FR" altLang="fr-FR" sz="2400" b="1" dirty="0" smtClean="0">
              <a:solidFill>
                <a:srgbClr val="7030A0"/>
              </a:solidFill>
            </a:endParaRPr>
          </a:p>
          <a:p>
            <a:pPr eaLnBrk="1" hangingPunct="1">
              <a:lnSpc>
                <a:spcPct val="90000"/>
              </a:lnSpc>
              <a:buNone/>
            </a:pPr>
            <a:r>
              <a:rPr lang="fr-FR" altLang="fr-FR" sz="2400" b="1" dirty="0" smtClean="0">
                <a:solidFill>
                  <a:srgbClr val="7030A0"/>
                </a:solidFill>
              </a:rPr>
              <a:t>5.4 - Comparaisons internationales</a:t>
            </a:r>
          </a:p>
          <a:p>
            <a:pPr eaLnBrk="1" hangingPunct="1">
              <a:lnSpc>
                <a:spcPct val="90000"/>
              </a:lnSpc>
              <a:buNone/>
            </a:pPr>
            <a:r>
              <a:rPr lang="fr-FR" altLang="fr-FR" sz="2400" b="1" dirty="0" smtClean="0">
                <a:solidFill>
                  <a:srgbClr val="7030A0"/>
                </a:solidFill>
              </a:rPr>
              <a:t> </a:t>
            </a:r>
          </a:p>
          <a:p>
            <a:pPr eaLnBrk="1" hangingPunct="1">
              <a:lnSpc>
                <a:spcPct val="90000"/>
              </a:lnSpc>
              <a:buFont typeface="Wingdings" pitchFamily="2" charset="2"/>
              <a:buNone/>
            </a:pPr>
            <a:endParaRPr lang="fr-FR" altLang="fr-FR" sz="2100" dirty="0" smtClean="0">
              <a:solidFill>
                <a:schemeClr val="accent2"/>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a:t>
            </a:fld>
            <a:endParaRPr lang="fr-FR" altLang="fr-FR"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additive="base">
                                        <p:cTn id="7"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3" end="3"/>
                                            </p:txEl>
                                          </p:spTgt>
                                        </p:tgtEl>
                                        <p:attrNameLst>
                                          <p:attrName>style.visibility</p:attrName>
                                        </p:attrNameLst>
                                      </p:cBhvr>
                                      <p:to>
                                        <p:strVal val="visible"/>
                                      </p:to>
                                    </p:set>
                                    <p:anim calcmode="lin" valueType="num">
                                      <p:cBhvr additive="base">
                                        <p:cTn id="13"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5" end="5"/>
                                            </p:txEl>
                                          </p:spTgt>
                                        </p:tgtEl>
                                        <p:attrNameLst>
                                          <p:attrName>style.visibility</p:attrName>
                                        </p:attrNameLst>
                                      </p:cBhvr>
                                      <p:to>
                                        <p:strVal val="visible"/>
                                      </p:to>
                                    </p:set>
                                    <p:anim calcmode="lin" valueType="num">
                                      <p:cBhvr additive="base">
                                        <p:cTn id="19" dur="500" fill="hold"/>
                                        <p:tgtEl>
                                          <p:spTgt spid="6147">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147">
                                            <p:txEl>
                                              <p:pRg st="7" end="7"/>
                                            </p:txEl>
                                          </p:spTgt>
                                        </p:tgtEl>
                                        <p:attrNameLst>
                                          <p:attrName>style.visibility</p:attrName>
                                        </p:attrNameLst>
                                      </p:cBhvr>
                                      <p:to>
                                        <p:strVal val="visible"/>
                                      </p:to>
                                    </p:set>
                                    <p:anim calcmode="lin" valueType="num">
                                      <p:cBhvr additive="base">
                                        <p:cTn id="25" dur="500" fill="hold"/>
                                        <p:tgtEl>
                                          <p:spTgt spid="6147">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147">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6147">
                                            <p:txEl>
                                              <p:pRg st="8" end="8"/>
                                            </p:txEl>
                                          </p:spTgt>
                                        </p:tgtEl>
                                        <p:attrNameLst>
                                          <p:attrName>style.visibility</p:attrName>
                                        </p:attrNameLst>
                                      </p:cBhvr>
                                      <p:to>
                                        <p:strVal val="visible"/>
                                      </p:to>
                                    </p:set>
                                    <p:anim calcmode="lin" valueType="num">
                                      <p:cBhvr additive="base">
                                        <p:cTn id="31" dur="500" fill="hold"/>
                                        <p:tgtEl>
                                          <p:spTgt spid="6147">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14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824536"/>
          </a:xfrm>
        </p:spPr>
        <p:txBody>
          <a:bodyPr/>
          <a:lstStyle/>
          <a:p>
            <a:pPr algn="just" eaLnBrk="1" hangingPunct="1">
              <a:lnSpc>
                <a:spcPct val="90000"/>
              </a:lnSpc>
              <a:spcBef>
                <a:spcPts val="576"/>
              </a:spcBef>
              <a:spcAft>
                <a:spcPts val="0"/>
              </a:spcAft>
              <a:buSzPts val="2400"/>
              <a:buFont typeface="Wingdings" panose="05000000000000000000" pitchFamily="2" charset="2"/>
              <a:buChar char="q"/>
            </a:pPr>
            <a:r>
              <a:rPr lang="fr-FR" sz="2400" b="1" i="1" dirty="0" smtClean="0">
                <a:solidFill>
                  <a:srgbClr val="00B050"/>
                </a:solidFill>
                <a:ea typeface="MS PGothic"/>
              </a:rPr>
              <a:t>Alimentation des modèles de prévision </a:t>
            </a:r>
          </a:p>
          <a:p>
            <a:pPr marL="0" indent="0" algn="just" eaLnBrk="1" hangingPunct="1">
              <a:lnSpc>
                <a:spcPct val="90000"/>
              </a:lnSpc>
              <a:spcBef>
                <a:spcPts val="576"/>
              </a:spcBef>
              <a:spcAft>
                <a:spcPts val="0"/>
              </a:spcAft>
              <a:buSzPts val="2400"/>
              <a:buNone/>
            </a:pPr>
            <a:r>
              <a:rPr lang="fr-FR" sz="2400" dirty="0" smtClean="0">
                <a:solidFill>
                  <a:schemeClr val="tx2"/>
                </a:solidFill>
                <a:ea typeface="MS PGothic"/>
              </a:rPr>
              <a:t>Dans les modèles de prévision à court terme (trimestriel), les informations sur les activités des entreprises utilisées dans les comptes trimestriels  sont généralement la référence. Ainsi, les données sur les entreprises comme (IHPI, ICA, </a:t>
            </a:r>
            <a:r>
              <a:rPr lang="fr-FR" sz="2400" dirty="0">
                <a:solidFill>
                  <a:schemeClr val="tx2"/>
                </a:solidFill>
                <a:ea typeface="MS PGothic"/>
              </a:rPr>
              <a:t>c</a:t>
            </a:r>
            <a:r>
              <a:rPr lang="fr-FR" sz="2400" dirty="0" smtClean="0">
                <a:solidFill>
                  <a:schemeClr val="tx2"/>
                </a:solidFill>
                <a:ea typeface="MS PGothic"/>
              </a:rPr>
              <a:t>hantiers mis en construction, prévision d’investissement, climat des affaires, etc.) sont utilisées avec d’autres données (commerce extérieur, secteur public, etc.).</a:t>
            </a:r>
          </a:p>
          <a:p>
            <a:pPr marL="0" indent="0" algn="just" eaLnBrk="1" hangingPunct="1">
              <a:lnSpc>
                <a:spcPct val="90000"/>
              </a:lnSpc>
              <a:spcBef>
                <a:spcPts val="576"/>
              </a:spcBef>
              <a:spcAft>
                <a:spcPts val="0"/>
              </a:spcAft>
              <a:buSzPts val="2400"/>
              <a:buNone/>
            </a:pPr>
            <a:endParaRPr lang="fr-FR" sz="2400" i="1" dirty="0" smtClean="0">
              <a:solidFill>
                <a:srgbClr val="0070C0"/>
              </a:solidFill>
              <a:ea typeface="MS PGothic"/>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20</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20</a:t>
            </a:fld>
            <a:endParaRPr lang="fr-FR" altLang="fr-FR" sz="1200"/>
          </a:p>
        </p:txBody>
      </p:sp>
      <p:sp>
        <p:nvSpPr>
          <p:cNvPr id="2" name="Titre 1"/>
          <p:cNvSpPr>
            <a:spLocks noGrp="1"/>
          </p:cNvSpPr>
          <p:nvPr>
            <p:ph type="title"/>
          </p:nvPr>
        </p:nvSpPr>
        <p:spPr>
          <a:xfrm>
            <a:off x="574675" y="304801"/>
            <a:ext cx="8001000" cy="891952"/>
          </a:xfrm>
        </p:spPr>
        <p:txBody>
          <a:bodyPr/>
          <a:lstStyle/>
          <a:p>
            <a:pPr lvl="0" eaLnBrk="1" hangingPunct="1">
              <a:lnSpc>
                <a:spcPct val="90000"/>
              </a:lnSpc>
              <a:spcBef>
                <a:spcPts val="576"/>
              </a:spcBef>
              <a:spcAft>
                <a:spcPts val="0"/>
              </a:spcAft>
            </a:pPr>
            <a:r>
              <a:rPr lang="fr-FR" sz="2400" b="1" i="1" dirty="0">
                <a:solidFill>
                  <a:srgbClr val="FF0000"/>
                </a:solidFill>
                <a:ea typeface="MS PGothic"/>
              </a:rPr>
              <a:t>5.3-Utilisation des données d’entreprises dans l’alimentation de modèles </a:t>
            </a:r>
            <a:r>
              <a:rPr lang="fr-FR" sz="2400" b="1" i="1" dirty="0" smtClean="0">
                <a:solidFill>
                  <a:srgbClr val="FF0000"/>
                </a:solidFill>
                <a:ea typeface="MS PGothic"/>
              </a:rPr>
              <a:t>économiques</a:t>
            </a:r>
            <a:endParaRPr lang="fr-FR" dirty="0"/>
          </a:p>
        </p:txBody>
      </p:sp>
    </p:spTree>
    <p:extLst>
      <p:ext uri="{BB962C8B-B14F-4D97-AF65-F5344CB8AC3E}">
        <p14:creationId xmlns:p14="http://schemas.microsoft.com/office/powerpoint/2010/main" val="131371205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824536"/>
          </a:xfrm>
        </p:spPr>
        <p:txBody>
          <a:bodyPr/>
          <a:lstStyle/>
          <a:p>
            <a:pPr algn="just" eaLnBrk="1" hangingPunct="1">
              <a:lnSpc>
                <a:spcPct val="90000"/>
              </a:lnSpc>
              <a:spcBef>
                <a:spcPts val="576"/>
              </a:spcBef>
              <a:spcAft>
                <a:spcPts val="0"/>
              </a:spcAft>
              <a:buSzPts val="2400"/>
              <a:buFont typeface="Wingdings" panose="05000000000000000000" pitchFamily="2" charset="2"/>
              <a:buChar char="q"/>
            </a:pPr>
            <a:r>
              <a:rPr lang="fr-FR" sz="2400" b="1" i="1" dirty="0" smtClean="0">
                <a:solidFill>
                  <a:srgbClr val="00B050"/>
                </a:solidFill>
                <a:ea typeface="MS PGothic"/>
              </a:rPr>
              <a:t>Alimentation des modèles de prévision </a:t>
            </a:r>
          </a:p>
          <a:p>
            <a:pPr algn="just" eaLnBrk="1" hangingPunct="1">
              <a:lnSpc>
                <a:spcPct val="90000"/>
              </a:lnSpc>
              <a:spcBef>
                <a:spcPts val="576"/>
              </a:spcBef>
              <a:spcAft>
                <a:spcPts val="0"/>
              </a:spcAft>
              <a:buSzPts val="2400"/>
              <a:buFont typeface="Wingdings" panose="05000000000000000000" pitchFamily="2" charset="2"/>
              <a:buChar char="ü"/>
            </a:pPr>
            <a:r>
              <a:rPr lang="fr-FR" sz="2400" dirty="0" smtClean="0">
                <a:solidFill>
                  <a:schemeClr val="tx2"/>
                </a:solidFill>
                <a:ea typeface="MS PGothic"/>
              </a:rPr>
              <a:t>Dans les modèles de prévision annuels (ex. </a:t>
            </a:r>
            <a:r>
              <a:rPr lang="fr-FR" sz="2400" b="1" dirty="0" smtClean="0">
                <a:solidFill>
                  <a:schemeClr val="tx2"/>
                </a:solidFill>
                <a:ea typeface="MS PGothic"/>
              </a:rPr>
              <a:t>IAP</a:t>
            </a:r>
            <a:r>
              <a:rPr lang="fr-FR" sz="2400" dirty="0" smtClean="0">
                <a:solidFill>
                  <a:schemeClr val="tx2"/>
                </a:solidFill>
                <a:ea typeface="MS PGothic"/>
              </a:rPr>
              <a:t>), les données d’entreprises sont prises en compte à travers l’analyse de l’économie qui permet de faire intervenir des équations de production en fonction des facteurs (main d’œuvre, capital, technologie). Les paramètres estimés vont dépendre des données de base d’entreprises disponible.</a:t>
            </a:r>
          </a:p>
          <a:p>
            <a:pPr algn="just" eaLnBrk="1" hangingPunct="1">
              <a:lnSpc>
                <a:spcPct val="90000"/>
              </a:lnSpc>
              <a:spcBef>
                <a:spcPts val="576"/>
              </a:spcBef>
              <a:spcAft>
                <a:spcPts val="0"/>
              </a:spcAft>
              <a:buSzPts val="2400"/>
              <a:buFont typeface="Wingdings" panose="05000000000000000000" pitchFamily="2" charset="2"/>
              <a:buChar char="ü"/>
            </a:pPr>
            <a:r>
              <a:rPr lang="fr-FR" sz="2400" i="1" dirty="0" smtClean="0">
                <a:solidFill>
                  <a:schemeClr val="tx2"/>
                </a:solidFill>
                <a:ea typeface="MS PGothic"/>
              </a:rPr>
              <a:t>Identification des branches d’activités spécifiques dans le modèle (construction de TES pour les modèles quasi-comptables; ou construction d’équations économétriques pour leur comportement, ….).</a:t>
            </a:r>
            <a:endParaRPr lang="fr-FR" sz="2400" i="1" dirty="0" smtClean="0">
              <a:solidFill>
                <a:srgbClr val="0070C0"/>
              </a:solidFill>
              <a:ea typeface="MS PGothic"/>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21</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21</a:t>
            </a:fld>
            <a:endParaRPr lang="fr-FR" altLang="fr-FR" sz="1200"/>
          </a:p>
        </p:txBody>
      </p:sp>
      <p:sp>
        <p:nvSpPr>
          <p:cNvPr id="2" name="Titre 1"/>
          <p:cNvSpPr>
            <a:spLocks noGrp="1"/>
          </p:cNvSpPr>
          <p:nvPr>
            <p:ph type="title"/>
          </p:nvPr>
        </p:nvSpPr>
        <p:spPr>
          <a:xfrm>
            <a:off x="574675" y="304801"/>
            <a:ext cx="8001000" cy="891952"/>
          </a:xfrm>
        </p:spPr>
        <p:txBody>
          <a:bodyPr/>
          <a:lstStyle/>
          <a:p>
            <a:pPr lvl="0" eaLnBrk="1" hangingPunct="1">
              <a:lnSpc>
                <a:spcPct val="90000"/>
              </a:lnSpc>
              <a:spcBef>
                <a:spcPts val="576"/>
              </a:spcBef>
              <a:spcAft>
                <a:spcPts val="0"/>
              </a:spcAft>
            </a:pPr>
            <a:r>
              <a:rPr lang="fr-FR" sz="2400" b="1" i="1" dirty="0">
                <a:solidFill>
                  <a:srgbClr val="FF0000"/>
                </a:solidFill>
                <a:ea typeface="MS PGothic"/>
              </a:rPr>
              <a:t>5.3-Utilisation des données d’entreprises dans l’alimentation de modèles </a:t>
            </a:r>
            <a:r>
              <a:rPr lang="fr-FR" sz="2400" b="1" i="1" dirty="0" smtClean="0">
                <a:solidFill>
                  <a:srgbClr val="FF0000"/>
                </a:solidFill>
                <a:ea typeface="MS PGothic"/>
              </a:rPr>
              <a:t>économiques</a:t>
            </a:r>
            <a:endParaRPr lang="fr-FR" dirty="0"/>
          </a:p>
        </p:txBody>
      </p:sp>
    </p:spTree>
    <p:extLst>
      <p:ext uri="{BB962C8B-B14F-4D97-AF65-F5344CB8AC3E}">
        <p14:creationId xmlns:p14="http://schemas.microsoft.com/office/powerpoint/2010/main" val="36232750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672103"/>
            <a:ext cx="8148638" cy="4824536"/>
          </a:xfrm>
        </p:spPr>
        <p:txBody>
          <a:bodyPr/>
          <a:lstStyle/>
          <a:p>
            <a:pPr algn="just" eaLnBrk="1" hangingPunct="1">
              <a:lnSpc>
                <a:spcPct val="90000"/>
              </a:lnSpc>
              <a:spcBef>
                <a:spcPts val="576"/>
              </a:spcBef>
              <a:spcAft>
                <a:spcPts val="0"/>
              </a:spcAft>
              <a:buSzPts val="2400"/>
              <a:buFont typeface="Wingdings" panose="05000000000000000000" pitchFamily="2" charset="2"/>
              <a:buChar char="q"/>
            </a:pPr>
            <a:r>
              <a:rPr lang="fr-FR" sz="2400" b="1" dirty="0" smtClean="0">
                <a:solidFill>
                  <a:schemeClr val="tx2"/>
                </a:solidFill>
                <a:ea typeface="MS PGothic"/>
              </a:rPr>
              <a:t>Les données d’entreprises servent pour apprécier la vraisemblance des projections (acquis de croissance données par les données observées).</a:t>
            </a:r>
          </a:p>
          <a:p>
            <a:pPr algn="just" eaLnBrk="1" hangingPunct="1">
              <a:lnSpc>
                <a:spcPct val="90000"/>
              </a:lnSpc>
              <a:spcBef>
                <a:spcPts val="576"/>
              </a:spcBef>
              <a:spcAft>
                <a:spcPts val="0"/>
              </a:spcAft>
              <a:buSzPts val="2400"/>
              <a:buFont typeface="Wingdings" panose="05000000000000000000" pitchFamily="2" charset="2"/>
              <a:buChar char="ü"/>
            </a:pPr>
            <a:r>
              <a:rPr lang="fr-FR" sz="2400" dirty="0" smtClean="0">
                <a:solidFill>
                  <a:schemeClr val="tx2"/>
                </a:solidFill>
                <a:ea typeface="MS PGothic"/>
              </a:rPr>
              <a:t>Des indicateurs d’activités des entreprises: conjoncture de l’économie. Ex. l’évolution des industries  de transformation sera rapprochée à l’évolution de l’IHPI;</a:t>
            </a:r>
          </a:p>
          <a:p>
            <a:pPr algn="just" eaLnBrk="1" hangingPunct="1">
              <a:lnSpc>
                <a:spcPct val="90000"/>
              </a:lnSpc>
              <a:spcBef>
                <a:spcPts val="576"/>
              </a:spcBef>
              <a:spcAft>
                <a:spcPts val="0"/>
              </a:spcAft>
              <a:buSzPts val="2400"/>
              <a:buFont typeface="Wingdings" panose="05000000000000000000" pitchFamily="2" charset="2"/>
              <a:buChar char="ü"/>
            </a:pPr>
            <a:r>
              <a:rPr lang="fr-FR" sz="2400" dirty="0" smtClean="0">
                <a:solidFill>
                  <a:schemeClr val="tx2"/>
                </a:solidFill>
                <a:ea typeface="MS PGothic"/>
              </a:rPr>
              <a:t>L’évaluation des déflateurs: Evolution des prix aux producteurs (IPPI);</a:t>
            </a:r>
          </a:p>
          <a:p>
            <a:pPr algn="just" eaLnBrk="1" hangingPunct="1">
              <a:lnSpc>
                <a:spcPct val="90000"/>
              </a:lnSpc>
              <a:spcBef>
                <a:spcPts val="576"/>
              </a:spcBef>
              <a:spcAft>
                <a:spcPts val="0"/>
              </a:spcAft>
              <a:buSzPts val="2400"/>
              <a:buFont typeface="Wingdings" panose="05000000000000000000" pitchFamily="2" charset="2"/>
              <a:buChar char="ü"/>
            </a:pPr>
            <a:r>
              <a:rPr lang="fr-FR" sz="2400" dirty="0" smtClean="0">
                <a:solidFill>
                  <a:schemeClr val="tx2"/>
                </a:solidFill>
                <a:ea typeface="MS PGothic"/>
              </a:rPr>
              <a:t>L’évolution des productions des services: évolution des indices de chiffres d’affaires;</a:t>
            </a:r>
          </a:p>
          <a:p>
            <a:pPr algn="just" eaLnBrk="1" hangingPunct="1">
              <a:lnSpc>
                <a:spcPct val="90000"/>
              </a:lnSpc>
              <a:spcBef>
                <a:spcPts val="576"/>
              </a:spcBef>
              <a:spcAft>
                <a:spcPts val="0"/>
              </a:spcAft>
              <a:buSzPts val="2400"/>
              <a:buFont typeface="Wingdings" panose="05000000000000000000" pitchFamily="2" charset="2"/>
              <a:buChar char="ü"/>
            </a:pPr>
            <a:r>
              <a:rPr lang="fr-FR" sz="2400" i="1" dirty="0" smtClean="0">
                <a:solidFill>
                  <a:schemeClr val="tx2"/>
                </a:solidFill>
                <a:ea typeface="MS PGothic"/>
              </a:rPr>
              <a:t>Etc.</a:t>
            </a:r>
            <a:endParaRPr lang="fr-FR" sz="2400" i="1" dirty="0" smtClean="0">
              <a:solidFill>
                <a:srgbClr val="0070C0"/>
              </a:solidFill>
              <a:ea typeface="MS PGothic"/>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22</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22</a:t>
            </a:fld>
            <a:endParaRPr lang="fr-FR" altLang="fr-FR" sz="1200"/>
          </a:p>
        </p:txBody>
      </p:sp>
      <p:sp>
        <p:nvSpPr>
          <p:cNvPr id="2" name="Titre 1"/>
          <p:cNvSpPr>
            <a:spLocks noGrp="1"/>
          </p:cNvSpPr>
          <p:nvPr>
            <p:ph type="title"/>
          </p:nvPr>
        </p:nvSpPr>
        <p:spPr>
          <a:xfrm>
            <a:off x="574675" y="304801"/>
            <a:ext cx="8001000" cy="891952"/>
          </a:xfrm>
        </p:spPr>
        <p:txBody>
          <a:bodyPr/>
          <a:lstStyle/>
          <a:p>
            <a:pPr lvl="0" eaLnBrk="1" hangingPunct="1">
              <a:lnSpc>
                <a:spcPct val="90000"/>
              </a:lnSpc>
              <a:spcBef>
                <a:spcPts val="576"/>
              </a:spcBef>
              <a:spcAft>
                <a:spcPts val="0"/>
              </a:spcAft>
            </a:pPr>
            <a:r>
              <a:rPr lang="fr-FR" sz="2400" b="1" i="1" dirty="0">
                <a:solidFill>
                  <a:srgbClr val="FF0000"/>
                </a:solidFill>
                <a:ea typeface="MS PGothic"/>
              </a:rPr>
              <a:t>5.3-Utilisation des données d’entreprises dans l’alimentation de modèles </a:t>
            </a:r>
            <a:r>
              <a:rPr lang="fr-FR" sz="2400" b="1" i="1" dirty="0" smtClean="0">
                <a:solidFill>
                  <a:srgbClr val="FF0000"/>
                </a:solidFill>
                <a:ea typeface="MS PGothic"/>
              </a:rPr>
              <a:t>économiques</a:t>
            </a:r>
            <a:endParaRPr lang="fr-FR" dirty="0"/>
          </a:p>
        </p:txBody>
      </p:sp>
    </p:spTree>
    <p:extLst>
      <p:ext uri="{BB962C8B-B14F-4D97-AF65-F5344CB8AC3E}">
        <p14:creationId xmlns:p14="http://schemas.microsoft.com/office/powerpoint/2010/main" val="243587123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algn="just" eaLnBrk="1" hangingPunct="1">
              <a:lnSpc>
                <a:spcPct val="90000"/>
              </a:lnSpc>
              <a:spcBef>
                <a:spcPts val="576"/>
              </a:spcBef>
              <a:spcAft>
                <a:spcPts val="0"/>
              </a:spcAft>
              <a:buSzPts val="2400"/>
              <a:buNone/>
            </a:pPr>
            <a:r>
              <a:rPr lang="fr-FR" sz="2400" b="1" dirty="0" smtClean="0">
                <a:ea typeface="MS PGothic"/>
              </a:rPr>
              <a:t>Les données de certaines entreprises servent pour l’appréciation du climat des affaires (disponibilité et coût de certains services, produits):</a:t>
            </a:r>
          </a:p>
          <a:p>
            <a:pPr marL="0" indent="0" algn="just" eaLnBrk="1" hangingPunct="1">
              <a:lnSpc>
                <a:spcPct val="90000"/>
              </a:lnSpc>
              <a:spcBef>
                <a:spcPts val="576"/>
              </a:spcBef>
              <a:spcAft>
                <a:spcPts val="0"/>
              </a:spcAft>
              <a:buSzPts val="2400"/>
              <a:buNone/>
            </a:pPr>
            <a:r>
              <a:rPr lang="fr-FR" sz="2400" b="1" i="1" dirty="0" smtClean="0">
                <a:ea typeface="MS PGothic"/>
              </a:rPr>
              <a:t>Ex. ONEA pour l’accès à l’eau (prix, disponibilité, etc.);</a:t>
            </a:r>
          </a:p>
          <a:p>
            <a:pPr marL="0" indent="0" eaLnBrk="1" hangingPunct="1">
              <a:lnSpc>
                <a:spcPct val="90000"/>
              </a:lnSpc>
              <a:spcBef>
                <a:spcPts val="576"/>
              </a:spcBef>
              <a:spcAft>
                <a:spcPts val="0"/>
              </a:spcAft>
              <a:buSzPts val="2400"/>
              <a:buNone/>
            </a:pPr>
            <a:r>
              <a:rPr lang="fr-FR" sz="2400" b="1" i="1" dirty="0" smtClean="0">
                <a:ea typeface="MS PGothic"/>
              </a:rPr>
              <a:t>SONABEL : pour l’accès à l’énergie et son coût</a:t>
            </a:r>
          </a:p>
          <a:p>
            <a:pPr marL="0" indent="0" eaLnBrk="1" hangingPunct="1">
              <a:lnSpc>
                <a:spcPct val="90000"/>
              </a:lnSpc>
              <a:spcBef>
                <a:spcPts val="576"/>
              </a:spcBef>
              <a:spcAft>
                <a:spcPts val="0"/>
              </a:spcAft>
              <a:buSzPts val="2400"/>
              <a:buNone/>
            </a:pPr>
            <a:r>
              <a:rPr lang="fr-FR" sz="2400" b="1" i="1" dirty="0" smtClean="0">
                <a:ea typeface="MS PGothic"/>
              </a:rPr>
              <a:t>SITARAIL : Pour la facilitation du transport ferroviaire:</a:t>
            </a:r>
          </a:p>
          <a:p>
            <a:pPr marL="0" indent="0" eaLnBrk="1" hangingPunct="1">
              <a:lnSpc>
                <a:spcPct val="90000"/>
              </a:lnSpc>
              <a:spcBef>
                <a:spcPts val="576"/>
              </a:spcBef>
              <a:spcAft>
                <a:spcPts val="0"/>
              </a:spcAft>
              <a:buSzPts val="2400"/>
              <a:buNone/>
            </a:pPr>
            <a:r>
              <a:rPr lang="fr-FR" sz="2400" b="1" i="1" dirty="0" smtClean="0">
                <a:ea typeface="MS PGothic"/>
              </a:rPr>
              <a:t>Trafic aérien (</a:t>
            </a:r>
            <a:r>
              <a:rPr lang="fr-FR" sz="2400" b="1" i="1" dirty="0" err="1" smtClean="0">
                <a:ea typeface="MS PGothic"/>
              </a:rPr>
              <a:t>frêt</a:t>
            </a:r>
            <a:r>
              <a:rPr lang="fr-FR" sz="2400" b="1" i="1" dirty="0" smtClean="0">
                <a:ea typeface="MS PGothic"/>
              </a:rPr>
              <a:t> et coût du tonnage).</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23</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23</a:t>
            </a:fld>
            <a:endParaRPr lang="fr-FR" altLang="fr-FR" sz="1200"/>
          </a:p>
        </p:txBody>
      </p:sp>
      <p:sp>
        <p:nvSpPr>
          <p:cNvPr id="2" name="Titre 1"/>
          <p:cNvSpPr>
            <a:spLocks noGrp="1"/>
          </p:cNvSpPr>
          <p:nvPr>
            <p:ph type="title"/>
          </p:nvPr>
        </p:nvSpPr>
        <p:spPr>
          <a:xfrm>
            <a:off x="574675" y="304801"/>
            <a:ext cx="8001000" cy="819944"/>
          </a:xfrm>
        </p:spPr>
        <p:txBody>
          <a:bodyPr/>
          <a:lstStyle/>
          <a:p>
            <a:pPr marL="466344" lvl="0" indent="-466344" eaLnBrk="1" hangingPunct="1">
              <a:lnSpc>
                <a:spcPct val="90000"/>
              </a:lnSpc>
              <a:spcBef>
                <a:spcPts val="576"/>
              </a:spcBef>
              <a:spcAft>
                <a:spcPts val="0"/>
              </a:spcAft>
            </a:pPr>
            <a:r>
              <a:rPr lang="fr-FR" sz="2400" b="1" i="1" dirty="0">
                <a:solidFill>
                  <a:srgbClr val="0070C0"/>
                </a:solidFill>
                <a:ea typeface="MS PGothic"/>
              </a:rPr>
              <a:t>5.4-Comparaisons internationales </a:t>
            </a:r>
            <a:endParaRPr lang="fr-FR" dirty="0"/>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algn="just" eaLnBrk="1" hangingPunct="1">
              <a:lnSpc>
                <a:spcPct val="90000"/>
              </a:lnSpc>
              <a:buNone/>
            </a:pPr>
            <a:endParaRPr lang="fr-FR" altLang="fr-FR" sz="2400" b="1" i="1" dirty="0" smtClean="0">
              <a:solidFill>
                <a:srgbClr val="0070C0"/>
              </a:solidFill>
            </a:endParaRPr>
          </a:p>
          <a:p>
            <a:pPr marL="0" algn="just" eaLnBrk="1" hangingPunct="1">
              <a:lnSpc>
                <a:spcPct val="90000"/>
              </a:lnSpc>
              <a:buFont typeface="Wingdings" panose="05000000000000000000" pitchFamily="2" charset="2"/>
              <a:buChar char="ü"/>
            </a:pPr>
            <a:r>
              <a:rPr lang="fr-FR" altLang="fr-FR" sz="2400" b="1" i="1" dirty="0" smtClean="0"/>
              <a:t> Les productions industrielles sont publiées au plan international pour des comparaisons entre pays;</a:t>
            </a:r>
            <a:endParaRPr lang="fr-FR" altLang="fr-FR" sz="2400" b="1" i="1" dirty="0"/>
          </a:p>
          <a:p>
            <a:pPr marL="0" algn="just" eaLnBrk="1" hangingPunct="1">
              <a:lnSpc>
                <a:spcPct val="90000"/>
              </a:lnSpc>
              <a:buNone/>
            </a:pPr>
            <a:endParaRPr lang="fr-FR" altLang="fr-FR" sz="2400" b="1" i="1" dirty="0" smtClean="0">
              <a:solidFill>
                <a:srgbClr val="0070C0"/>
              </a:solidFill>
            </a:endParaRPr>
          </a:p>
          <a:p>
            <a:pPr marL="0" algn="just" eaLnBrk="1" hangingPunct="1">
              <a:lnSpc>
                <a:spcPct val="90000"/>
              </a:lnSpc>
              <a:buFont typeface="Wingdings" panose="05000000000000000000" pitchFamily="2" charset="2"/>
              <a:buChar char="ü"/>
            </a:pPr>
            <a:r>
              <a:rPr lang="fr-FR" altLang="fr-FR" sz="2400" b="1" i="1" dirty="0" smtClean="0"/>
              <a:t>Des enquêtes spécifiques sont conduites auprès des entreprises pour des fins de comparaison sur le plan international du climat des affaires (ex. </a:t>
            </a:r>
            <a:r>
              <a:rPr lang="fr-FR" altLang="fr-FR" sz="2400" b="1" i="1" dirty="0" err="1" smtClean="0"/>
              <a:t>Doing</a:t>
            </a:r>
            <a:r>
              <a:rPr lang="fr-FR" altLang="fr-FR" sz="2400" b="1" i="1" dirty="0" smtClean="0"/>
              <a:t> Business de la Banque mondiale, Indice mondial de compétitivité du World </a:t>
            </a:r>
            <a:r>
              <a:rPr lang="fr-FR" altLang="fr-FR" sz="2400" b="1" i="1" dirty="0" err="1" smtClean="0"/>
              <a:t>Economic</a:t>
            </a:r>
            <a:r>
              <a:rPr lang="fr-FR" altLang="fr-FR" sz="2400" b="1" i="1" dirty="0" smtClean="0"/>
              <a:t> Forum).</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24</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24</a:t>
            </a:fld>
            <a:endParaRPr lang="fr-FR" altLang="fr-FR" sz="1200"/>
          </a:p>
        </p:txBody>
      </p:sp>
      <p:sp>
        <p:nvSpPr>
          <p:cNvPr id="2" name="Titre 1"/>
          <p:cNvSpPr>
            <a:spLocks noGrp="1"/>
          </p:cNvSpPr>
          <p:nvPr>
            <p:ph type="title"/>
          </p:nvPr>
        </p:nvSpPr>
        <p:spPr>
          <a:xfrm>
            <a:off x="574675" y="304801"/>
            <a:ext cx="8001000" cy="747936"/>
          </a:xfrm>
        </p:spPr>
        <p:txBody>
          <a:bodyPr/>
          <a:lstStyle/>
          <a:p>
            <a:r>
              <a:rPr lang="fr-FR" sz="2400" b="1" i="1" dirty="0">
                <a:solidFill>
                  <a:srgbClr val="0070C0"/>
                </a:solidFill>
                <a:ea typeface="MS PGothic"/>
              </a:rPr>
              <a:t>5.4-Comparaisons internationales </a:t>
            </a:r>
            <a:endParaRPr lang="fr-F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algn="just" eaLnBrk="1" hangingPunct="1">
              <a:lnSpc>
                <a:spcPct val="90000"/>
              </a:lnSpc>
              <a:buNone/>
            </a:pPr>
            <a:endParaRPr lang="fr-FR" altLang="fr-FR" sz="2400" b="1" i="1" dirty="0" smtClean="0">
              <a:solidFill>
                <a:srgbClr val="0070C0"/>
              </a:solidFill>
            </a:endParaRPr>
          </a:p>
          <a:p>
            <a:pPr marL="0" algn="just" eaLnBrk="1" hangingPunct="1">
              <a:lnSpc>
                <a:spcPct val="90000"/>
              </a:lnSpc>
              <a:buNone/>
            </a:pPr>
            <a:endParaRPr lang="fr-FR" altLang="fr-FR" sz="2400" b="1" i="1"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25</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25</a:t>
            </a:fld>
            <a:endParaRPr lang="fr-FR" altLang="fr-FR" sz="1200"/>
          </a:p>
        </p:txBody>
      </p:sp>
      <p:sp>
        <p:nvSpPr>
          <p:cNvPr id="2" name="Titre 1"/>
          <p:cNvSpPr>
            <a:spLocks noGrp="1"/>
          </p:cNvSpPr>
          <p:nvPr>
            <p:ph type="title"/>
          </p:nvPr>
        </p:nvSpPr>
        <p:spPr>
          <a:xfrm>
            <a:off x="574675" y="304801"/>
            <a:ext cx="8001000" cy="747936"/>
          </a:xfrm>
        </p:spPr>
        <p:txBody>
          <a:bodyPr/>
          <a:lstStyle/>
          <a:p>
            <a:r>
              <a:rPr lang="fr-FR" sz="2400" b="1" i="1" dirty="0">
                <a:solidFill>
                  <a:srgbClr val="0070C0"/>
                </a:solidFill>
                <a:ea typeface="MS PGothic"/>
              </a:rPr>
              <a:t>5.4-Comparaisons internationales </a:t>
            </a:r>
            <a:endParaRPr lang="fr-FR" dirty="0"/>
          </a:p>
        </p:txBody>
      </p:sp>
      <p:sp>
        <p:nvSpPr>
          <p:cNvPr id="6" name="Espace réservé du contenu 5"/>
          <p:cNvSpPr>
            <a:spLocks noGrp="1" noChangeArrowheads="1"/>
          </p:cNvSpPr>
          <p:nvPr/>
        </p:nvSpPr>
        <p:spPr bwMode="auto">
          <a:xfrm>
            <a:off x="497681" y="2924944"/>
            <a:ext cx="8148638" cy="100811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S PGothic" pitchFamily="34" charset="-128"/>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Arial" charset="0"/>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Arial" charset="0"/>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Arial" charset="0"/>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Arial" charset="0"/>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a:lstStyle>
          <a:p>
            <a:pPr eaLnBrk="1" hangingPunct="1">
              <a:buNone/>
            </a:pPr>
            <a:r>
              <a:rPr lang="fr-FR" altLang="fr-FR" sz="3200" b="1" dirty="0" smtClean="0"/>
              <a:t>MERCI DE VOTRE ATTENTION</a:t>
            </a:r>
            <a:endParaRPr lang="fr-FR" altLang="fr-FR" sz="3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404664"/>
            <a:ext cx="8783638" cy="648072"/>
          </a:xfrm>
        </p:spPr>
        <p:txBody>
          <a:bodyPr/>
          <a:lstStyle/>
          <a:p>
            <a:pPr eaLnBrk="1" hangingPunct="1"/>
            <a:r>
              <a:rPr lang="fr-FR" altLang="fr-FR" sz="2400" b="1" dirty="0" smtClean="0"/>
              <a:t>Utiliser les statistiques d’entreprises</a:t>
            </a:r>
          </a:p>
        </p:txBody>
      </p:sp>
      <p:sp>
        <p:nvSpPr>
          <p:cNvPr id="6147" name="Rectangle 3"/>
          <p:cNvSpPr>
            <a:spLocks noGrp="1" noChangeArrowheads="1"/>
          </p:cNvSpPr>
          <p:nvPr>
            <p:ph idx="1"/>
          </p:nvPr>
        </p:nvSpPr>
        <p:spPr>
          <a:xfrm>
            <a:off x="571500" y="1772816"/>
            <a:ext cx="8148638" cy="4423197"/>
          </a:xfrm>
        </p:spPr>
        <p:txBody>
          <a:bodyPr/>
          <a:lstStyle/>
          <a:p>
            <a:pPr marL="0" algn="just" eaLnBrk="1" hangingPunct="1">
              <a:lnSpc>
                <a:spcPct val="90000"/>
              </a:lnSpc>
              <a:buNone/>
            </a:pPr>
            <a:r>
              <a:rPr lang="fr-FR" altLang="fr-FR" sz="2400" b="1" dirty="0" smtClean="0">
                <a:solidFill>
                  <a:schemeClr val="accent5">
                    <a:lumMod val="25000"/>
                  </a:schemeClr>
                </a:solidFill>
              </a:rPr>
              <a:t>Les domaines d’utilisations des statistiques d’entreprises peuvent être classés comme suit </a:t>
            </a:r>
            <a:r>
              <a:rPr lang="fr-FR" altLang="fr-FR" sz="2800" b="1" dirty="0" smtClean="0">
                <a:solidFill>
                  <a:srgbClr val="FF3399"/>
                </a:solidFill>
              </a:rPr>
              <a:t>:</a:t>
            </a:r>
          </a:p>
          <a:p>
            <a:pPr eaLnBrk="1" hangingPunct="1">
              <a:lnSpc>
                <a:spcPct val="90000"/>
              </a:lnSpc>
              <a:buFont typeface="+mj-lt"/>
              <a:buAutoNum type="arabicPeriod"/>
            </a:pPr>
            <a:r>
              <a:rPr lang="fr-FR" altLang="fr-FR" sz="2400" b="1" i="1" dirty="0" smtClean="0">
                <a:solidFill>
                  <a:schemeClr val="accent5">
                    <a:lumMod val="25000"/>
                  </a:schemeClr>
                </a:solidFill>
              </a:rPr>
              <a:t>Analyse de la conjoncture et de la structure économique</a:t>
            </a:r>
          </a:p>
          <a:p>
            <a:pPr eaLnBrk="1" hangingPunct="1">
              <a:lnSpc>
                <a:spcPct val="90000"/>
              </a:lnSpc>
              <a:buFont typeface="+mj-lt"/>
              <a:buAutoNum type="arabicPeriod"/>
            </a:pPr>
            <a:r>
              <a:rPr lang="fr-FR" altLang="fr-FR" sz="2400" b="1" i="1" dirty="0" smtClean="0">
                <a:solidFill>
                  <a:schemeClr val="accent5">
                    <a:lumMod val="25000"/>
                  </a:schemeClr>
                </a:solidFill>
              </a:rPr>
              <a:t>Utilisation pour les études de marchés et l’évaluation du positionnement des entreprises</a:t>
            </a:r>
          </a:p>
          <a:p>
            <a:pPr eaLnBrk="1" hangingPunct="1">
              <a:lnSpc>
                <a:spcPct val="90000"/>
              </a:lnSpc>
              <a:buFont typeface="+mj-lt"/>
              <a:buAutoNum type="arabicPeriod"/>
            </a:pPr>
            <a:r>
              <a:rPr lang="fr-FR" altLang="fr-FR" sz="2400" b="1" i="1" dirty="0" smtClean="0">
                <a:solidFill>
                  <a:schemeClr val="accent5">
                    <a:lumMod val="25000"/>
                  </a:schemeClr>
                </a:solidFill>
              </a:rPr>
              <a:t>Alimentation des modèles de prévisions économiques en données</a:t>
            </a:r>
          </a:p>
          <a:p>
            <a:pPr eaLnBrk="1" hangingPunct="1">
              <a:lnSpc>
                <a:spcPct val="90000"/>
              </a:lnSpc>
              <a:buFont typeface="+mj-lt"/>
              <a:buAutoNum type="arabicPeriod"/>
            </a:pPr>
            <a:r>
              <a:rPr lang="fr-FR" altLang="fr-FR" sz="2400" b="1" i="1" dirty="0" smtClean="0">
                <a:solidFill>
                  <a:schemeClr val="accent5">
                    <a:lumMod val="25000"/>
                  </a:schemeClr>
                </a:solidFill>
              </a:rPr>
              <a:t>Comparaisons internationales </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a:t>
            </a:fld>
            <a:endParaRPr lang="fr-FR" altLang="fr-FR" sz="1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eaLnBrk="1" hangingPunct="1">
              <a:lnSpc>
                <a:spcPct val="90000"/>
              </a:lnSpc>
              <a:buNone/>
            </a:pPr>
            <a:r>
              <a:rPr lang="fr-FR" altLang="fr-FR" sz="2400" b="1" dirty="0" smtClean="0"/>
              <a:t>Les indicateurs et les statistiques d’entreprises </a:t>
            </a:r>
            <a:r>
              <a:rPr lang="fr-FR" altLang="fr-FR" sz="2400" b="1" dirty="0"/>
              <a:t>f</a:t>
            </a:r>
            <a:r>
              <a:rPr lang="fr-FR" altLang="fr-FR" sz="2400" b="1" dirty="0" smtClean="0"/>
              <a:t>ournissent des informations importantes pour l’analyse conjoncturelle et structurelle de l’économie.</a:t>
            </a:r>
          </a:p>
          <a:p>
            <a:pPr eaLnBrk="1" hangingPunct="1">
              <a:lnSpc>
                <a:spcPct val="90000"/>
              </a:lnSpc>
              <a:buFont typeface="Wingdings" panose="05000000000000000000" pitchFamily="2" charset="2"/>
              <a:buChar char="q"/>
            </a:pPr>
            <a:r>
              <a:rPr lang="fr-FR" altLang="fr-FR" sz="2400" b="1" dirty="0" smtClean="0">
                <a:solidFill>
                  <a:srgbClr val="FF0000"/>
                </a:solidFill>
              </a:rPr>
              <a:t>Diagnostic conjoncturel de l’économie:</a:t>
            </a:r>
          </a:p>
          <a:p>
            <a:pPr algn="just" eaLnBrk="1" hangingPunct="1">
              <a:lnSpc>
                <a:spcPct val="90000"/>
              </a:lnSpc>
              <a:buFont typeface="Wingdings" panose="05000000000000000000" pitchFamily="2" charset="2"/>
              <a:buChar char="ü"/>
            </a:pPr>
            <a:r>
              <a:rPr lang="fr-FR" altLang="fr-FR" sz="2400" b="1" dirty="0" smtClean="0"/>
              <a:t>Les indicateurs calculés sur les entreprises renseignent sur la conjoncture de l’activité économique des entreprises. Ex. L’indice  de la production industrielle renseigne sur les performances conjoncturelles des branches industrielles. </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a:t>
            </a:fld>
            <a:endParaRPr lang="fr-FR" altLang="fr-FR" sz="1200"/>
          </a:p>
        </p:txBody>
      </p:sp>
      <p:sp>
        <p:nvSpPr>
          <p:cNvPr id="2" name="Titre 1"/>
          <p:cNvSpPr>
            <a:spLocks noGrp="1"/>
          </p:cNvSpPr>
          <p:nvPr>
            <p:ph type="title"/>
          </p:nvPr>
        </p:nvSpPr>
        <p:spPr>
          <a:xfrm>
            <a:off x="574675" y="304801"/>
            <a:ext cx="8001000" cy="891952"/>
          </a:xfrm>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algn="just" eaLnBrk="1" hangingPunct="1">
              <a:lnSpc>
                <a:spcPct val="90000"/>
              </a:lnSpc>
              <a:buNone/>
            </a:pPr>
            <a:r>
              <a:rPr lang="fr-FR" altLang="fr-FR" sz="2400" b="1" dirty="0" smtClean="0"/>
              <a:t>Cela permet de déceler les branches d’activité à forte croissance, celles qui stagnent ou encore celles qui régressent. Cela permet également d’identifier les entreprises industrielles qui tirent profit de mesures d’accompagnement ou encore d’un choc économique négatif (ex. crise ivoirienne)</a:t>
            </a:r>
          </a:p>
          <a:p>
            <a:pPr marL="0" indent="0" algn="just" eaLnBrk="1" hangingPunct="1">
              <a:lnSpc>
                <a:spcPct val="90000"/>
              </a:lnSpc>
              <a:buNone/>
            </a:pPr>
            <a:r>
              <a:rPr lang="fr-FR" altLang="fr-FR" sz="2400" b="1" dirty="0" smtClean="0"/>
              <a:t>Ex. Les soldes d’opinion des opérateurs économiques permettent également de diagnostiquer les tendances de l’activité économiques et d’explorer les tendances projetées.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a:t>
            </a:fld>
            <a:endParaRPr lang="fr-FR" altLang="fr-FR" sz="1200"/>
          </a:p>
        </p:txBody>
      </p:sp>
      <p:sp>
        <p:nvSpPr>
          <p:cNvPr id="7"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111529307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marL="0" indent="0" algn="just" eaLnBrk="1" hangingPunct="1">
              <a:lnSpc>
                <a:spcPct val="90000"/>
              </a:lnSpc>
              <a:buNone/>
            </a:pPr>
            <a:r>
              <a:rPr lang="fr-FR" altLang="fr-FR" sz="2200" b="1" dirty="0" smtClean="0"/>
              <a:t>Ex. Les indices de chiffres d’affaires informent sur la dynamique des activités des branches de services et notamment le commerce.</a:t>
            </a:r>
          </a:p>
          <a:p>
            <a:pPr marL="0" indent="0" algn="just" eaLnBrk="1" hangingPunct="1">
              <a:lnSpc>
                <a:spcPct val="90000"/>
              </a:lnSpc>
              <a:buNone/>
            </a:pPr>
            <a:r>
              <a:rPr lang="fr-FR" altLang="fr-FR" sz="2200" b="1" dirty="0" smtClean="0"/>
              <a:t>Dans une situation de crise ou d’euphorie , le suivi de cet indicateur permet de voir les branches d’activités du tertiaire qui sont les plus impactées.</a:t>
            </a:r>
          </a:p>
          <a:p>
            <a:pPr algn="just" eaLnBrk="1" hangingPunct="1">
              <a:lnSpc>
                <a:spcPct val="90000"/>
              </a:lnSpc>
              <a:buFont typeface="Wingdings" panose="05000000000000000000" pitchFamily="2" charset="2"/>
              <a:buChar char="ü"/>
            </a:pPr>
            <a:r>
              <a:rPr lang="fr-FR" altLang="fr-FR" sz="2200" b="1" dirty="0" smtClean="0"/>
              <a:t> D’autres indicateurs macroéconomiques sont établis en utilisant les indicateurs conjoncturels des entreprises à travers l’élaboration des comptes nationaux trimestriels. Cela permet de suivre les performances </a:t>
            </a:r>
            <a:r>
              <a:rPr lang="fr-FR" altLang="fr-FR" sz="2200" b="1" dirty="0" err="1" smtClean="0"/>
              <a:t>macroécomiques</a:t>
            </a:r>
            <a:r>
              <a:rPr lang="fr-FR" altLang="fr-FR" sz="2200" b="1" dirty="0" smtClean="0"/>
              <a:t> de manière infra-annuelle </a:t>
            </a:r>
            <a:r>
              <a:rPr lang="fr-FR" altLang="fr-FR" sz="2400" b="1" dirty="0" smtClean="0"/>
              <a:t>.</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6</a:t>
            </a:fld>
            <a:endParaRPr lang="fr-FR" altLang="fr-FR" sz="1200"/>
          </a:p>
        </p:txBody>
      </p:sp>
      <p:sp>
        <p:nvSpPr>
          <p:cNvPr id="7"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41767246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148638" cy="4423197"/>
          </a:xfrm>
        </p:spPr>
        <p:txBody>
          <a:bodyPr/>
          <a:lstStyle/>
          <a:p>
            <a:pPr algn="just" eaLnBrk="1" hangingPunct="1">
              <a:lnSpc>
                <a:spcPct val="90000"/>
              </a:lnSpc>
              <a:buFont typeface="Wingdings" panose="05000000000000000000" pitchFamily="2" charset="2"/>
              <a:buChar char="q"/>
            </a:pPr>
            <a:r>
              <a:rPr lang="fr-FR" altLang="fr-FR" sz="2400" b="1" dirty="0" smtClean="0">
                <a:solidFill>
                  <a:srgbClr val="FF0000"/>
                </a:solidFill>
              </a:rPr>
              <a:t>Analyse de la structure de l’économie</a:t>
            </a:r>
          </a:p>
          <a:p>
            <a:pPr marL="0" indent="0" algn="just" eaLnBrk="1" hangingPunct="1">
              <a:lnSpc>
                <a:spcPct val="90000"/>
              </a:lnSpc>
              <a:buNone/>
            </a:pPr>
            <a:r>
              <a:rPr lang="fr-FR" altLang="fr-FR" sz="2400" b="1" dirty="0" smtClean="0"/>
              <a:t>Les données d’entreprises permettent d’étudier la structure de l’économie nationale aux fins de politiques économiques de diversification ou de relance.</a:t>
            </a:r>
          </a:p>
          <a:p>
            <a:pPr marL="0" indent="0" algn="just" eaLnBrk="1" hangingPunct="1">
              <a:lnSpc>
                <a:spcPct val="90000"/>
              </a:lnSpc>
              <a:buNone/>
            </a:pPr>
            <a:endParaRPr lang="fr-FR" altLang="fr-FR" sz="2400" b="1" dirty="0" smtClean="0"/>
          </a:p>
          <a:p>
            <a:pPr algn="just" eaLnBrk="1" hangingPunct="1">
              <a:lnSpc>
                <a:spcPct val="90000"/>
              </a:lnSpc>
              <a:buFont typeface="Wingdings" panose="05000000000000000000" pitchFamily="2" charset="2"/>
              <a:buChar char="ü"/>
            </a:pPr>
            <a:r>
              <a:rPr lang="fr-FR" altLang="fr-FR" sz="2400" b="1" dirty="0"/>
              <a:t> Quelle est la structure du tissu économique du pays? </a:t>
            </a:r>
            <a:endParaRPr lang="fr-FR" altLang="fr-FR" sz="2400" b="1" dirty="0" smtClean="0"/>
          </a:p>
          <a:p>
            <a:pPr marL="0" indent="0" algn="just" eaLnBrk="1" hangingPunct="1">
              <a:lnSpc>
                <a:spcPct val="90000"/>
              </a:lnSpc>
              <a:buNone/>
            </a:pPr>
            <a:r>
              <a:rPr lang="fr-FR" altLang="fr-FR" sz="2400" dirty="0" smtClean="0"/>
              <a:t>Répartition des entreprises par</a:t>
            </a:r>
            <a:r>
              <a:rPr lang="fr-FR" altLang="fr-FR" sz="2400" dirty="0"/>
              <a:t>: statut juridique, niveau de </a:t>
            </a:r>
            <a:r>
              <a:rPr lang="fr-FR" altLang="fr-FR" sz="2400" dirty="0" smtClean="0"/>
              <a:t>formalisation, branches </a:t>
            </a:r>
            <a:r>
              <a:rPr lang="fr-FR" altLang="fr-FR" sz="2400" dirty="0"/>
              <a:t>d’activités, </a:t>
            </a:r>
            <a:r>
              <a:rPr lang="fr-FR" altLang="fr-FR" sz="2400" dirty="0" smtClean="0"/>
              <a:t>lieu géographique</a:t>
            </a:r>
            <a:r>
              <a:rPr lang="fr-FR" altLang="fr-FR" sz="2400" dirty="0"/>
              <a:t>, etc. </a:t>
            </a:r>
          </a:p>
          <a:p>
            <a:pPr marL="0" indent="0" algn="just" eaLnBrk="1" hangingPunct="1">
              <a:lnSpc>
                <a:spcPct val="90000"/>
              </a:lnSpc>
              <a:buNone/>
            </a:pPr>
            <a:endParaRPr lang="fr-FR" altLang="fr-FR" sz="2400" b="1" dirty="0" smtClean="0"/>
          </a:p>
          <a:p>
            <a:pPr marL="0" indent="0" algn="just" eaLnBrk="1" hangingPunct="1">
              <a:lnSpc>
                <a:spcPct val="90000"/>
              </a:lnSpc>
              <a:buNone/>
            </a:pPr>
            <a:endParaRPr lang="fr-FR" altLang="fr-FR" sz="2400" b="1"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7</a:t>
            </a:fld>
            <a:endParaRPr lang="fr-FR" altLang="fr-FR" sz="1200"/>
          </a:p>
        </p:txBody>
      </p:sp>
      <p:sp>
        <p:nvSpPr>
          <p:cNvPr id="7"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3048732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72816"/>
            <a:ext cx="8464996" cy="4948659"/>
          </a:xfrm>
        </p:spPr>
        <p:txBody>
          <a:bodyPr/>
          <a:lstStyle/>
          <a:p>
            <a:pPr marL="0" indent="0" algn="just" eaLnBrk="1" hangingPunct="1">
              <a:lnSpc>
                <a:spcPct val="90000"/>
              </a:lnSpc>
              <a:buNone/>
            </a:pPr>
            <a:r>
              <a:rPr lang="fr-FR" altLang="fr-FR" sz="2400" b="1" dirty="0" smtClean="0"/>
              <a:t>Ces informations sont utiles pour la conduite de la politique de développement du secteur privé.</a:t>
            </a:r>
          </a:p>
          <a:p>
            <a:pPr eaLnBrk="1" hangingPunct="1">
              <a:lnSpc>
                <a:spcPct val="90000"/>
              </a:lnSpc>
              <a:buFont typeface="Wingdings" panose="05000000000000000000" pitchFamily="2" charset="2"/>
              <a:buChar char="Ø"/>
            </a:pPr>
            <a:r>
              <a:rPr lang="fr-FR" altLang="fr-FR" sz="2400" b="1" dirty="0" smtClean="0"/>
              <a:t>Ex. sur </a:t>
            </a:r>
            <a:r>
              <a:rPr lang="en-US" sz="2400" dirty="0" smtClean="0"/>
              <a:t>38 572 </a:t>
            </a:r>
            <a:r>
              <a:rPr lang="en-US" sz="2400" dirty="0" err="1" smtClean="0"/>
              <a:t>entreprises</a:t>
            </a:r>
            <a:r>
              <a:rPr lang="en-US" sz="2400" dirty="0" smtClean="0"/>
              <a:t>/</a:t>
            </a:r>
            <a:r>
              <a:rPr lang="en-US" sz="2400" dirty="0" err="1" smtClean="0"/>
              <a:t>établissements</a:t>
            </a:r>
            <a:r>
              <a:rPr lang="en-US" sz="2400" dirty="0" smtClean="0"/>
              <a:t> </a:t>
            </a:r>
            <a:r>
              <a:rPr lang="en-US" sz="2400" dirty="0" err="1" smtClean="0"/>
              <a:t>dénombrées</a:t>
            </a:r>
            <a:r>
              <a:rPr lang="en-US" sz="2400" dirty="0" smtClean="0"/>
              <a:t>, 3 986 </a:t>
            </a:r>
            <a:r>
              <a:rPr lang="en-US" sz="2400" dirty="0" err="1" smtClean="0"/>
              <a:t>seulement</a:t>
            </a:r>
            <a:r>
              <a:rPr lang="en-US" sz="2400" dirty="0" smtClean="0"/>
              <a:t> </a:t>
            </a:r>
            <a:r>
              <a:rPr lang="en-US" sz="2400" dirty="0" err="1" smtClean="0"/>
              <a:t>étaient</a:t>
            </a:r>
            <a:r>
              <a:rPr lang="en-US" sz="2400" dirty="0" smtClean="0"/>
              <a:t> </a:t>
            </a:r>
            <a:r>
              <a:rPr lang="en-US" sz="2400" dirty="0" err="1" smtClean="0"/>
              <a:t>formelles</a:t>
            </a:r>
            <a:r>
              <a:rPr lang="en-US" sz="2400" dirty="0" smtClean="0"/>
              <a:t> en 2009 (RIC VI).</a:t>
            </a:r>
            <a:endParaRPr lang="fr-FR" altLang="fr-FR" sz="2400" b="1" dirty="0" smtClean="0"/>
          </a:p>
          <a:p>
            <a:pPr eaLnBrk="1" hangingPunct="1">
              <a:lnSpc>
                <a:spcPct val="90000"/>
              </a:lnSpc>
              <a:buFont typeface="Wingdings" panose="05000000000000000000" pitchFamily="2" charset="2"/>
              <a:buChar char="Ø"/>
            </a:pPr>
            <a:r>
              <a:rPr lang="fr-FR" altLang="fr-FR" sz="2400" b="1" dirty="0" smtClean="0"/>
              <a:t>58</a:t>
            </a:r>
            <a:r>
              <a:rPr lang="fr-FR" altLang="fr-FR" sz="2400" b="1" dirty="0"/>
              <a:t>% </a:t>
            </a:r>
            <a:r>
              <a:rPr lang="fr-FR" altLang="fr-FR" sz="2400" dirty="0"/>
              <a:t>des </a:t>
            </a:r>
            <a:r>
              <a:rPr lang="fr-FR" altLang="fr-FR" sz="2400" dirty="0" smtClean="0"/>
              <a:t>unités </a:t>
            </a:r>
            <a:r>
              <a:rPr lang="fr-FR" altLang="fr-FR" sz="2400" dirty="0"/>
              <a:t>sont localisées à Ouagadougou</a:t>
            </a:r>
            <a:r>
              <a:rPr lang="fr-FR" altLang="fr-FR" sz="2400" dirty="0" smtClean="0"/>
              <a:t>;</a:t>
            </a:r>
          </a:p>
          <a:p>
            <a:pPr eaLnBrk="1" hangingPunct="1">
              <a:lnSpc>
                <a:spcPct val="90000"/>
              </a:lnSpc>
              <a:buFont typeface="Wingdings" panose="05000000000000000000" pitchFamily="2" charset="2"/>
              <a:buChar char="Ø"/>
            </a:pPr>
            <a:r>
              <a:rPr lang="fr-FR" altLang="fr-FR" sz="2400" b="1" dirty="0" smtClean="0"/>
              <a:t>52% </a:t>
            </a:r>
            <a:r>
              <a:rPr lang="fr-FR" altLang="fr-FR" sz="2400" dirty="0" smtClean="0"/>
              <a:t>sont des entreprises de commerce;</a:t>
            </a:r>
          </a:p>
          <a:p>
            <a:pPr eaLnBrk="1" hangingPunct="1">
              <a:lnSpc>
                <a:spcPct val="90000"/>
              </a:lnSpc>
              <a:buFont typeface="Wingdings" panose="05000000000000000000" pitchFamily="2" charset="2"/>
              <a:buChar char="Ø"/>
            </a:pPr>
            <a:r>
              <a:rPr lang="fr-FR" altLang="fr-FR" sz="2400" b="1" dirty="0" smtClean="0"/>
              <a:t>96% </a:t>
            </a:r>
            <a:r>
              <a:rPr lang="fr-FR" altLang="fr-FR" sz="2400" dirty="0" smtClean="0"/>
              <a:t>sont des entreprises individuelles.</a:t>
            </a:r>
          </a:p>
          <a:p>
            <a:pPr eaLnBrk="1" hangingPunct="1">
              <a:lnSpc>
                <a:spcPct val="90000"/>
              </a:lnSpc>
              <a:buFont typeface="Wingdings" panose="05000000000000000000" pitchFamily="2" charset="2"/>
              <a:buChar char="Ø"/>
            </a:pPr>
            <a:endParaRPr lang="fr-FR" altLang="fr-FR" sz="2400" dirty="0"/>
          </a:p>
          <a:p>
            <a:pPr marL="0" indent="0" algn="just" eaLnBrk="1" hangingPunct="1">
              <a:lnSpc>
                <a:spcPct val="90000"/>
              </a:lnSpc>
              <a:buNone/>
            </a:pPr>
            <a:endParaRPr lang="fr-FR" altLang="fr-FR" sz="2400" b="1"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8</a:t>
            </a:fld>
            <a:endParaRPr lang="fr-FR" altLang="fr-FR" sz="1200"/>
          </a:p>
        </p:txBody>
      </p:sp>
      <p:sp>
        <p:nvSpPr>
          <p:cNvPr id="7"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253193967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611560" y="1412776"/>
            <a:ext cx="8148638" cy="4948659"/>
          </a:xfrm>
        </p:spPr>
        <p:txBody>
          <a:bodyPr/>
          <a:lstStyle/>
          <a:p>
            <a:pPr marL="0" indent="0" algn="just" eaLnBrk="1" hangingPunct="1">
              <a:lnSpc>
                <a:spcPct val="90000"/>
              </a:lnSpc>
              <a:buNone/>
            </a:pPr>
            <a:endParaRPr lang="fr-FR" altLang="fr-FR" sz="2400" dirty="0" smtClean="0"/>
          </a:p>
          <a:p>
            <a:pPr algn="just" eaLnBrk="1" hangingPunct="1">
              <a:lnSpc>
                <a:spcPct val="90000"/>
              </a:lnSpc>
              <a:buFont typeface="Wingdings" panose="05000000000000000000" pitchFamily="2" charset="2"/>
              <a:buChar char="ü"/>
            </a:pPr>
            <a:r>
              <a:rPr lang="fr-FR" altLang="fr-FR" sz="2400" b="1" dirty="0" smtClean="0"/>
              <a:t>Quelles entreprises sélectionner pour une enquête spécifique? Quelles pondérations prendre? </a:t>
            </a:r>
            <a:r>
              <a:rPr lang="fr-FR" altLang="fr-FR" sz="2400" dirty="0" smtClean="0"/>
              <a:t>Echantillonnage et calcul des pondérations pour les enquêtes officielles (BCEAO, INSD, etc.).</a:t>
            </a:r>
          </a:p>
          <a:p>
            <a:pPr algn="just" eaLnBrk="1" hangingPunct="1">
              <a:lnSpc>
                <a:spcPct val="90000"/>
              </a:lnSpc>
              <a:buFont typeface="Wingdings" panose="05000000000000000000" pitchFamily="2" charset="2"/>
              <a:buChar char="ü"/>
            </a:pPr>
            <a:r>
              <a:rPr lang="fr-FR" altLang="fr-FR" sz="2400" b="1" dirty="0" smtClean="0"/>
              <a:t>Quelles sont les grandes entreprises du pays?</a:t>
            </a:r>
            <a:r>
              <a:rPr lang="fr-FR" altLang="fr-FR" sz="2400" dirty="0" smtClean="0"/>
              <a:t>  Prêter une attention particulière à ces entreprises compte tenu de leur poids en termes d’emploi, payement d’impôt, valeur ajoutée, etc.).</a:t>
            </a:r>
          </a:p>
          <a:p>
            <a:pPr marL="0" indent="0" algn="just" eaLnBrk="1" hangingPunct="1">
              <a:lnSpc>
                <a:spcPct val="90000"/>
              </a:lnSpc>
              <a:buNone/>
            </a:pPr>
            <a:r>
              <a:rPr lang="fr-FR" altLang="fr-FR" sz="2400" b="1" dirty="0" smtClean="0"/>
              <a:t>Ex</a:t>
            </a:r>
            <a:r>
              <a:rPr lang="fr-FR" altLang="fr-FR" sz="2400" dirty="0" smtClean="0"/>
              <a:t>. RSE donne le TOP 20 d’entreprises selon le CA.</a:t>
            </a:r>
          </a:p>
          <a:p>
            <a:pPr marL="0" indent="0" algn="just" eaLnBrk="1" hangingPunct="1">
              <a:lnSpc>
                <a:spcPct val="90000"/>
              </a:lnSpc>
              <a:buNone/>
            </a:pPr>
            <a:r>
              <a:rPr lang="fr-FR" altLang="fr-FR" sz="2400" dirty="0" smtClean="0"/>
              <a:t>                    [ cf. synthèse RSE]</a:t>
            </a:r>
          </a:p>
          <a:p>
            <a:pPr marL="0" indent="0" algn="just" eaLnBrk="1" hangingPunct="1">
              <a:lnSpc>
                <a:spcPct val="90000"/>
              </a:lnSpc>
              <a:buNone/>
            </a:pPr>
            <a:r>
              <a:rPr lang="fr-FR" altLang="fr-FR" sz="2400" dirty="0" smtClean="0"/>
              <a:t>      </a:t>
            </a:r>
          </a:p>
          <a:p>
            <a:pPr marL="0" indent="0" algn="just" eaLnBrk="1" hangingPunct="1">
              <a:lnSpc>
                <a:spcPct val="90000"/>
              </a:lnSpc>
              <a:buNone/>
            </a:pPr>
            <a:endParaRPr lang="fr-FR" altLang="fr-FR" sz="2400" dirty="0" smtClean="0"/>
          </a:p>
          <a:p>
            <a:pPr marL="0" indent="0" algn="just" eaLnBrk="1" hangingPunct="1">
              <a:lnSpc>
                <a:spcPct val="90000"/>
              </a:lnSpc>
              <a:buNone/>
            </a:pP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9</a:t>
            </a:fld>
            <a:endParaRPr lang="fr-FR" altLang="fr-FR" sz="1200"/>
          </a:p>
        </p:txBody>
      </p:sp>
      <p:sp>
        <p:nvSpPr>
          <p:cNvPr id="7"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i="1" dirty="0">
                <a:solidFill>
                  <a:srgbClr val="0070C0"/>
                </a:solidFill>
              </a:rPr>
              <a:t>5.1- Analyse de la conjoncture et de la structure </a:t>
            </a:r>
            <a:r>
              <a:rPr lang="fr-FR" altLang="fr-FR" sz="2400" b="1" i="1" dirty="0" smtClean="0">
                <a:solidFill>
                  <a:srgbClr val="0070C0"/>
                </a:solidFill>
              </a:rPr>
              <a:t>économique</a:t>
            </a:r>
            <a:endParaRPr lang="fr-FR" dirty="0"/>
          </a:p>
        </p:txBody>
      </p:sp>
    </p:spTree>
    <p:extLst>
      <p:ext uri="{BB962C8B-B14F-4D97-AF65-F5344CB8AC3E}">
        <p14:creationId xmlns:p14="http://schemas.microsoft.com/office/powerpoint/2010/main" val="1194273426"/>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fil">
  <a:themeElements>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themeOverride>
</file>

<file path=docProps/app.xml><?xml version="1.0" encoding="utf-8"?>
<Properties xmlns="http://schemas.openxmlformats.org/officeDocument/2006/extended-properties" xmlns:vt="http://schemas.openxmlformats.org/officeDocument/2006/docPropsVTypes">
  <Template/>
  <TotalTime>6542</TotalTime>
  <Words>1768</Words>
  <Application>Microsoft Office PowerPoint</Application>
  <PresentationFormat>Affichage à l'écran (4:3)</PresentationFormat>
  <Paragraphs>175</Paragraphs>
  <Slides>25</Slides>
  <Notes>0</Notes>
  <HiddenSlides>0</HiddenSlides>
  <MMClips>0</MMClips>
  <ScaleCrop>false</ScaleCrop>
  <HeadingPairs>
    <vt:vector size="4" baseType="variant">
      <vt:variant>
        <vt:lpstr>Thème</vt:lpstr>
      </vt:variant>
      <vt:variant>
        <vt:i4>1</vt:i4>
      </vt:variant>
      <vt:variant>
        <vt:lpstr>Titres des diapositives</vt:lpstr>
      </vt:variant>
      <vt:variant>
        <vt:i4>25</vt:i4>
      </vt:variant>
    </vt:vector>
  </HeadingPairs>
  <TitlesOfParts>
    <vt:vector size="26" baseType="lpstr">
      <vt:lpstr>Profil</vt:lpstr>
      <vt:lpstr>Atelier de formation  des utilisateurs des statistiques « Données de comptabilité nationale »</vt:lpstr>
      <vt:lpstr> Sommaire</vt:lpstr>
      <vt:lpstr>Utiliser les statistiques d’entreprises</vt:lpstr>
      <vt:lpstr>5.1- Analyse de la conjoncture et de la structure économique</vt:lpstr>
      <vt:lpstr>5.1- Analyse de la conjoncture et de la structure économique</vt:lpstr>
      <vt:lpstr>5.1- Analyse de la conjoncture et de la structure économique</vt:lpstr>
      <vt:lpstr>5.1- Analyse de la conjoncture et de la structure économique</vt:lpstr>
      <vt:lpstr>5.1- Analyse de la conjoncture et de la structure économique</vt:lpstr>
      <vt:lpstr>5.1- Analyse de la conjoncture et de la structure économique</vt:lpstr>
      <vt:lpstr>5.1- Analyse de la conjoncture et de la structure économique</vt:lpstr>
      <vt:lpstr>5.1- Analyse de la conjoncture et de la structure économique</vt:lpstr>
      <vt:lpstr>5.1- Analyse de la conjoncture et de la structure économique</vt:lpstr>
      <vt:lpstr>5.1- Analyse de la conjoncture et de la structure économique</vt:lpstr>
      <vt:lpstr>5.2- Etudes de marché  </vt:lpstr>
      <vt:lpstr>5.2- Etudes de marché </vt:lpstr>
      <vt:lpstr>5.2- Etudes de marché </vt:lpstr>
      <vt:lpstr>5.2- Etudes de marché </vt:lpstr>
      <vt:lpstr>5.2- Etudes de marché </vt:lpstr>
      <vt:lpstr>5.3-Utilisation des données d’entreprises dans l’alimentation de modèles économiques</vt:lpstr>
      <vt:lpstr>5.3-Utilisation des données d’entreprises dans l’alimentation de modèles économiques</vt:lpstr>
      <vt:lpstr>5.3-Utilisation des données d’entreprises dans l’alimentation de modèles économiques</vt:lpstr>
      <vt:lpstr>5.3-Utilisation des données d’entreprises dans l’alimentation de modèles économiques</vt:lpstr>
      <vt:lpstr>5.4-Comparaisons internationales </vt:lpstr>
      <vt:lpstr>5.4-Comparaisons internationales </vt:lpstr>
      <vt:lpstr>5.4-Comparaisons internationales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pascal</dc:creator>
  <cp:lastModifiedBy>nom6</cp:lastModifiedBy>
  <cp:revision>521</cp:revision>
  <dcterms:created xsi:type="dcterms:W3CDTF">2009-07-28T07:12:33Z</dcterms:created>
  <dcterms:modified xsi:type="dcterms:W3CDTF">2018-08-08T17:33:30Z</dcterms:modified>
</cp:coreProperties>
</file>