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Lst>
  <p:notesMasterIdLst>
    <p:notesMasterId r:id="rId28"/>
  </p:notesMasterIdLst>
  <p:sldIdLst>
    <p:sldId id="256" r:id="rId2"/>
    <p:sldId id="257" r:id="rId3"/>
    <p:sldId id="400" r:id="rId4"/>
    <p:sldId id="383" r:id="rId5"/>
    <p:sldId id="404" r:id="rId6"/>
    <p:sldId id="405" r:id="rId7"/>
    <p:sldId id="406" r:id="rId8"/>
    <p:sldId id="407" r:id="rId9"/>
    <p:sldId id="409" r:id="rId10"/>
    <p:sldId id="410" r:id="rId11"/>
    <p:sldId id="411" r:id="rId12"/>
    <p:sldId id="412" r:id="rId13"/>
    <p:sldId id="413" r:id="rId14"/>
    <p:sldId id="431" r:id="rId15"/>
    <p:sldId id="414" r:id="rId16"/>
    <p:sldId id="434" r:id="rId17"/>
    <p:sldId id="433" r:id="rId18"/>
    <p:sldId id="420" r:id="rId19"/>
    <p:sldId id="422" r:id="rId20"/>
    <p:sldId id="423" r:id="rId21"/>
    <p:sldId id="424" r:id="rId22"/>
    <p:sldId id="425" r:id="rId23"/>
    <p:sldId id="427" r:id="rId24"/>
    <p:sldId id="428" r:id="rId25"/>
    <p:sldId id="429" r:id="rId26"/>
    <p:sldId id="432" r:id="rId27"/>
  </p:sldIdLst>
  <p:sldSz cx="9144000" cy="6858000" type="screen4x3"/>
  <p:notesSz cx="6858000" cy="9144000"/>
  <p:defaultTextStyle>
    <a:defPPr>
      <a:defRPr lang="fr-FR"/>
    </a:defPPr>
    <a:lvl1pPr algn="l" rtl="0" fontAlgn="base">
      <a:spcBef>
        <a:spcPct val="0"/>
      </a:spcBef>
      <a:spcAft>
        <a:spcPct val="0"/>
      </a:spcAft>
      <a:defRPr kern="1200">
        <a:solidFill>
          <a:schemeClr val="tx1"/>
        </a:solidFill>
        <a:latin typeface="Verdana" pitchFamily="34" charset="0"/>
        <a:ea typeface="MS PGothic" pitchFamily="34" charset="-128"/>
        <a:cs typeface="+mn-cs"/>
      </a:defRPr>
    </a:lvl1pPr>
    <a:lvl2pPr marL="457200" algn="l" rtl="0" fontAlgn="base">
      <a:spcBef>
        <a:spcPct val="0"/>
      </a:spcBef>
      <a:spcAft>
        <a:spcPct val="0"/>
      </a:spcAft>
      <a:defRPr kern="1200">
        <a:solidFill>
          <a:schemeClr val="tx1"/>
        </a:solidFill>
        <a:latin typeface="Verdana" pitchFamily="34" charset="0"/>
        <a:ea typeface="MS PGothic" pitchFamily="34" charset="-128"/>
        <a:cs typeface="+mn-cs"/>
      </a:defRPr>
    </a:lvl2pPr>
    <a:lvl3pPr marL="914400" algn="l" rtl="0" fontAlgn="base">
      <a:spcBef>
        <a:spcPct val="0"/>
      </a:spcBef>
      <a:spcAft>
        <a:spcPct val="0"/>
      </a:spcAft>
      <a:defRPr kern="1200">
        <a:solidFill>
          <a:schemeClr val="tx1"/>
        </a:solidFill>
        <a:latin typeface="Verdana" pitchFamily="34" charset="0"/>
        <a:ea typeface="MS PGothic" pitchFamily="34" charset="-128"/>
        <a:cs typeface="+mn-cs"/>
      </a:defRPr>
    </a:lvl3pPr>
    <a:lvl4pPr marL="1371600" algn="l" rtl="0" fontAlgn="base">
      <a:spcBef>
        <a:spcPct val="0"/>
      </a:spcBef>
      <a:spcAft>
        <a:spcPct val="0"/>
      </a:spcAft>
      <a:defRPr kern="1200">
        <a:solidFill>
          <a:schemeClr val="tx1"/>
        </a:solidFill>
        <a:latin typeface="Verdana" pitchFamily="34" charset="0"/>
        <a:ea typeface="MS PGothic" pitchFamily="34" charset="-128"/>
        <a:cs typeface="+mn-cs"/>
      </a:defRPr>
    </a:lvl4pPr>
    <a:lvl5pPr marL="1828800" algn="l" rtl="0" fontAlgn="base">
      <a:spcBef>
        <a:spcPct val="0"/>
      </a:spcBef>
      <a:spcAft>
        <a:spcPct val="0"/>
      </a:spcAft>
      <a:defRPr kern="1200">
        <a:solidFill>
          <a:schemeClr val="tx1"/>
        </a:solidFill>
        <a:latin typeface="Verdana" pitchFamily="34" charset="0"/>
        <a:ea typeface="MS PGothic" pitchFamily="34" charset="-128"/>
        <a:cs typeface="+mn-cs"/>
      </a:defRPr>
    </a:lvl5pPr>
    <a:lvl6pPr marL="2286000" algn="l" defTabSz="914400" rtl="0" eaLnBrk="1" latinLnBrk="0" hangingPunct="1">
      <a:defRPr kern="1200">
        <a:solidFill>
          <a:schemeClr val="tx1"/>
        </a:solidFill>
        <a:latin typeface="Verdana" pitchFamily="34" charset="0"/>
        <a:ea typeface="MS PGothic" pitchFamily="34" charset="-128"/>
        <a:cs typeface="+mn-cs"/>
      </a:defRPr>
    </a:lvl6pPr>
    <a:lvl7pPr marL="2743200" algn="l" defTabSz="914400" rtl="0" eaLnBrk="1" latinLnBrk="0" hangingPunct="1">
      <a:defRPr kern="1200">
        <a:solidFill>
          <a:schemeClr val="tx1"/>
        </a:solidFill>
        <a:latin typeface="Verdana" pitchFamily="34" charset="0"/>
        <a:ea typeface="MS PGothic" pitchFamily="34" charset="-128"/>
        <a:cs typeface="+mn-cs"/>
      </a:defRPr>
    </a:lvl7pPr>
    <a:lvl8pPr marL="3200400" algn="l" defTabSz="914400" rtl="0" eaLnBrk="1" latinLnBrk="0" hangingPunct="1">
      <a:defRPr kern="1200">
        <a:solidFill>
          <a:schemeClr val="tx1"/>
        </a:solidFill>
        <a:latin typeface="Verdana" pitchFamily="34" charset="0"/>
        <a:ea typeface="MS PGothic" pitchFamily="34" charset="-128"/>
        <a:cs typeface="+mn-cs"/>
      </a:defRPr>
    </a:lvl8pPr>
    <a:lvl9pPr marL="3657600" algn="l" defTabSz="914400" rtl="0" eaLnBrk="1" latinLnBrk="0" hangingPunct="1">
      <a:defRPr kern="1200">
        <a:solidFill>
          <a:schemeClr val="tx1"/>
        </a:solidFill>
        <a:latin typeface="Verdana" pitchFamily="34" charset="0"/>
        <a:ea typeface="MS PGothic"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5" d="100"/>
          <a:sy n="75" d="100"/>
        </p:scale>
        <p:origin x="-1224"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Arial" charset="0"/>
              </a:defRPr>
            </a:lvl1pPr>
          </a:lstStyle>
          <a:p>
            <a:pPr>
              <a:defRPr/>
            </a:pPr>
            <a:endParaRPr lang="fr-FR"/>
          </a:p>
        </p:txBody>
      </p:sp>
      <p:sp>
        <p:nvSpPr>
          <p:cNvPr id="1126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Arial" charset="0"/>
              </a:defRPr>
            </a:lvl1pPr>
          </a:lstStyle>
          <a:p>
            <a:pPr>
              <a:defRPr/>
            </a:pPr>
            <a:endParaRPr lang="fr-FR"/>
          </a:p>
        </p:txBody>
      </p:sp>
      <p:sp>
        <p:nvSpPr>
          <p:cNvPr id="1741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126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noProof="0" smtClean="0"/>
              <a:t>Cliquez pour modifier les styles du texte du masque</a:t>
            </a:r>
          </a:p>
          <a:p>
            <a:pPr lvl="1"/>
            <a:r>
              <a:rPr lang="fr-FR" noProof="0" smtClean="0"/>
              <a:t>Deuxième niveau</a:t>
            </a:r>
          </a:p>
          <a:p>
            <a:pPr lvl="2"/>
            <a:r>
              <a:rPr lang="fr-FR" noProof="0" smtClean="0"/>
              <a:t>Troisième niveau</a:t>
            </a:r>
          </a:p>
          <a:p>
            <a:pPr lvl="3"/>
            <a:r>
              <a:rPr lang="fr-FR" noProof="0" smtClean="0"/>
              <a:t>Quatrième niveau</a:t>
            </a:r>
          </a:p>
          <a:p>
            <a:pPr lvl="4"/>
            <a:r>
              <a:rPr lang="fr-FR" noProof="0" smtClean="0"/>
              <a:t>Cinquième niveau</a:t>
            </a:r>
          </a:p>
        </p:txBody>
      </p:sp>
      <p:sp>
        <p:nvSpPr>
          <p:cNvPr id="1127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Arial" charset="0"/>
              </a:defRPr>
            </a:lvl1pPr>
          </a:lstStyle>
          <a:p>
            <a:pPr>
              <a:defRPr/>
            </a:pPr>
            <a:endParaRPr lang="fr-FR"/>
          </a:p>
        </p:txBody>
      </p:sp>
      <p:sp>
        <p:nvSpPr>
          <p:cNvPr id="1127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pitchFamily="34" charset="0"/>
                <a:cs typeface="Arial" pitchFamily="34" charset="0"/>
              </a:defRPr>
            </a:lvl1pPr>
          </a:lstStyle>
          <a:p>
            <a:pPr>
              <a:defRPr/>
            </a:pPr>
            <a:fld id="{8E3DE99B-099D-4252-B2C6-8BDE2BE2DBFD}" type="slidenum">
              <a:rPr lang="fr-FR"/>
              <a:pPr>
                <a:defRPr/>
              </a:pPr>
              <a:t>‹N°›</a:t>
            </a:fld>
            <a:endParaRPr lang="fr-FR"/>
          </a:p>
        </p:txBody>
      </p:sp>
    </p:spTree>
    <p:extLst>
      <p:ext uri="{BB962C8B-B14F-4D97-AF65-F5344CB8AC3E}">
        <p14:creationId xmlns:p14="http://schemas.microsoft.com/office/powerpoint/2010/main" val="289446754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S PGothic" pitchFamily="34" charset="-128"/>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Arial" charset="0"/>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Arial" charset="0"/>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Arial" charset="0"/>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Arial" charset="0"/>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4" name="AutoShape 7"/>
          <p:cNvSpPr>
            <a:spLocks noChangeArrowheads="1"/>
          </p:cNvSpPr>
          <p:nvPr/>
        </p:nvSpPr>
        <p:spPr bwMode="auto">
          <a:xfrm>
            <a:off x="685800" y="2393950"/>
            <a:ext cx="7772400" cy="109538"/>
          </a:xfrm>
          <a:custGeom>
            <a:avLst/>
            <a:gdLst>
              <a:gd name="T0" fmla="*/ 0 w 1000"/>
              <a:gd name="T1" fmla="*/ 0 h 1000"/>
              <a:gd name="T2" fmla="*/ 2147483647 w 1000"/>
              <a:gd name="T3" fmla="*/ 0 h 1000"/>
              <a:gd name="T4" fmla="*/ 2147483647 w 1000"/>
              <a:gd name="T5" fmla="*/ 11998573 h 1000"/>
              <a:gd name="T6" fmla="*/ 0 w 1000"/>
              <a:gd name="T7" fmla="*/ 11998573 h 1000"/>
              <a:gd name="T8" fmla="*/ 0 w 1000"/>
              <a:gd name="T9" fmla="*/ 0 h 1000"/>
              <a:gd name="T10" fmla="*/ 2147483647 w 1000"/>
              <a:gd name="T11" fmla="*/ 0 h 1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00" h="1000" stroke="0">
                <a:moveTo>
                  <a:pt x="0" y="0"/>
                </a:moveTo>
                <a:lnTo>
                  <a:pt x="618" y="0"/>
                </a:lnTo>
                <a:lnTo>
                  <a:pt x="618" y="1000"/>
                </a:lnTo>
                <a:lnTo>
                  <a:pt x="0" y="1000"/>
                </a:lnTo>
                <a:lnTo>
                  <a:pt x="0" y="0"/>
                </a:lnTo>
                <a:close/>
              </a:path>
              <a:path w="1000" h="1000">
                <a:moveTo>
                  <a:pt x="0" y="0"/>
                </a:moveTo>
                <a:lnTo>
                  <a:pt x="1000" y="0"/>
                </a:lnTo>
              </a:path>
            </a:pathLst>
          </a:custGeom>
          <a:solidFill>
            <a:schemeClr val="accent2"/>
          </a:solidFill>
          <a:ln w="9525">
            <a:solidFill>
              <a:schemeClr val="accent2"/>
            </a:solidFill>
            <a:round/>
            <a:headEnd/>
            <a:tailEnd/>
          </a:ln>
        </p:spPr>
        <p:txBody>
          <a:bodyPr/>
          <a:lstStyle/>
          <a:p>
            <a:endParaRPr lang="en-GB"/>
          </a:p>
        </p:txBody>
      </p:sp>
      <p:sp>
        <p:nvSpPr>
          <p:cNvPr id="5122" name="Rectangle 2"/>
          <p:cNvSpPr>
            <a:spLocks noGrp="1" noChangeArrowheads="1"/>
          </p:cNvSpPr>
          <p:nvPr>
            <p:ph type="ctrTitle"/>
          </p:nvPr>
        </p:nvSpPr>
        <p:spPr>
          <a:xfrm>
            <a:off x="685800" y="990600"/>
            <a:ext cx="7772400" cy="1371600"/>
          </a:xfrm>
        </p:spPr>
        <p:txBody>
          <a:bodyPr/>
          <a:lstStyle>
            <a:lvl1pPr>
              <a:defRPr sz="4000"/>
            </a:lvl1pPr>
          </a:lstStyle>
          <a:p>
            <a:r>
              <a:rPr lang="fr-FR"/>
              <a:t>Cliquez pour modifier le style du titre</a:t>
            </a:r>
          </a:p>
        </p:txBody>
      </p:sp>
      <p:sp>
        <p:nvSpPr>
          <p:cNvPr id="5123" name="Rectangle 3"/>
          <p:cNvSpPr>
            <a:spLocks noGrp="1" noChangeArrowheads="1"/>
          </p:cNvSpPr>
          <p:nvPr>
            <p:ph type="subTitle" idx="1"/>
          </p:nvPr>
        </p:nvSpPr>
        <p:spPr>
          <a:xfrm>
            <a:off x="1447800" y="3429000"/>
            <a:ext cx="7010400" cy="1600200"/>
          </a:xfrm>
        </p:spPr>
        <p:txBody>
          <a:bodyPr/>
          <a:lstStyle>
            <a:lvl1pPr marL="0" indent="0">
              <a:buFont typeface="Wingdings" pitchFamily="2" charset="2"/>
              <a:buNone/>
              <a:defRPr sz="2800"/>
            </a:lvl1pPr>
          </a:lstStyle>
          <a:p>
            <a:r>
              <a:rPr lang="fr-FR"/>
              <a:t>Cliquez pour modifier le style des sous-titres du masque</a:t>
            </a:r>
          </a:p>
        </p:txBody>
      </p:sp>
      <p:sp>
        <p:nvSpPr>
          <p:cNvPr id="5" name="Rectangle 4"/>
          <p:cNvSpPr>
            <a:spLocks noGrp="1" noChangeArrowheads="1"/>
          </p:cNvSpPr>
          <p:nvPr>
            <p:ph type="dt" sz="half" idx="10"/>
          </p:nvPr>
        </p:nvSpPr>
        <p:spPr>
          <a:xfrm>
            <a:off x="685800" y="6248400"/>
            <a:ext cx="1905000" cy="457200"/>
          </a:xfrm>
        </p:spPr>
        <p:txBody>
          <a:bodyPr/>
          <a:lstStyle>
            <a:lvl1pPr>
              <a:defRPr/>
            </a:lvl1pPr>
          </a:lstStyle>
          <a:p>
            <a:pPr>
              <a:defRPr/>
            </a:pPr>
            <a:fld id="{3EA15D4E-F7BF-4682-B7F7-26F83BD2E2B5}" type="datetime1">
              <a:rPr lang="fr-FR"/>
              <a:pPr>
                <a:defRPr/>
              </a:pPr>
              <a:t>08/08/2018</a:t>
            </a:fld>
            <a:endParaRPr lang="fr-FR"/>
          </a:p>
        </p:txBody>
      </p:sp>
      <p:sp>
        <p:nvSpPr>
          <p:cNvPr id="6" name="Rectangle 5"/>
          <p:cNvSpPr>
            <a:spLocks noGrp="1" noChangeArrowheads="1"/>
          </p:cNvSpPr>
          <p:nvPr>
            <p:ph type="ftr" sz="quarter" idx="11"/>
          </p:nvPr>
        </p:nvSpPr>
        <p:spPr>
          <a:xfrm>
            <a:off x="3124200" y="6248400"/>
            <a:ext cx="2895600" cy="457200"/>
          </a:xfrm>
        </p:spPr>
        <p:txBody>
          <a:bodyPr/>
          <a:lstStyle>
            <a:lvl1pPr>
              <a:defRPr/>
            </a:lvl1pPr>
          </a:lstStyle>
          <a:p>
            <a:pPr>
              <a:defRPr/>
            </a:pPr>
            <a:endParaRPr lang="fr-FR"/>
          </a:p>
        </p:txBody>
      </p:sp>
      <p:sp>
        <p:nvSpPr>
          <p:cNvPr id="7" name="Rectangle 6"/>
          <p:cNvSpPr>
            <a:spLocks noGrp="1" noChangeArrowheads="1"/>
          </p:cNvSpPr>
          <p:nvPr>
            <p:ph type="sldNum" sz="quarter" idx="12"/>
          </p:nvPr>
        </p:nvSpPr>
        <p:spPr>
          <a:xfrm>
            <a:off x="6553200" y="6248400"/>
            <a:ext cx="1905000" cy="457200"/>
          </a:xfrm>
        </p:spPr>
        <p:txBody>
          <a:bodyPr/>
          <a:lstStyle>
            <a:lvl1pPr>
              <a:defRPr/>
            </a:lvl1pPr>
          </a:lstStyle>
          <a:p>
            <a:pPr>
              <a:defRPr/>
            </a:pPr>
            <a:fld id="{5A66AB41-47F4-471A-A804-81CE733B5ACF}" type="slidenum">
              <a:rPr lang="fr-FR"/>
              <a:pPr>
                <a:defRPr/>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6"/>
          <p:cNvSpPr>
            <a:spLocks noGrp="1" noChangeArrowheads="1"/>
          </p:cNvSpPr>
          <p:nvPr>
            <p:ph type="dt" sz="half" idx="10"/>
          </p:nvPr>
        </p:nvSpPr>
        <p:spPr>
          <a:ln/>
        </p:spPr>
        <p:txBody>
          <a:bodyPr/>
          <a:lstStyle>
            <a:lvl1pPr>
              <a:defRPr/>
            </a:lvl1pPr>
          </a:lstStyle>
          <a:p>
            <a:pPr>
              <a:defRPr/>
            </a:pPr>
            <a:fld id="{AD4B2693-8A09-4965-8CF9-A16AA1204B7E}" type="datetime1">
              <a:rPr lang="fr-FR"/>
              <a:pPr>
                <a:defRPr/>
              </a:pPr>
              <a:t>08/08/2018</a:t>
            </a:fld>
            <a:endParaRPr lang="fr-FR"/>
          </a:p>
        </p:txBody>
      </p:sp>
      <p:sp>
        <p:nvSpPr>
          <p:cNvPr id="5" name="Rectangle 7"/>
          <p:cNvSpPr>
            <a:spLocks noGrp="1" noChangeArrowheads="1"/>
          </p:cNvSpPr>
          <p:nvPr>
            <p:ph type="ftr" sz="quarter" idx="11"/>
          </p:nvPr>
        </p:nvSpPr>
        <p:spPr>
          <a:ln/>
        </p:spPr>
        <p:txBody>
          <a:bodyPr/>
          <a:lstStyle>
            <a:lvl1pPr>
              <a:defRPr/>
            </a:lvl1pPr>
          </a:lstStyle>
          <a:p>
            <a:pPr>
              <a:defRPr/>
            </a:pPr>
            <a:endParaRPr lang="fr-FR"/>
          </a:p>
        </p:txBody>
      </p:sp>
      <p:sp>
        <p:nvSpPr>
          <p:cNvPr id="6" name="Rectangle 8"/>
          <p:cNvSpPr>
            <a:spLocks noGrp="1" noChangeArrowheads="1"/>
          </p:cNvSpPr>
          <p:nvPr>
            <p:ph type="sldNum" sz="quarter" idx="12"/>
          </p:nvPr>
        </p:nvSpPr>
        <p:spPr>
          <a:ln/>
        </p:spPr>
        <p:txBody>
          <a:bodyPr/>
          <a:lstStyle>
            <a:lvl1pPr>
              <a:defRPr/>
            </a:lvl1pPr>
          </a:lstStyle>
          <a:p>
            <a:pPr>
              <a:defRPr/>
            </a:pPr>
            <a:fld id="{2E044DFE-F525-440E-B70A-CF39C8CF056D}" type="slidenum">
              <a:rPr lang="fr-FR"/>
              <a:pPr>
                <a:defRPr/>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73838" y="304800"/>
            <a:ext cx="2001837" cy="5715000"/>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566738" y="304800"/>
            <a:ext cx="5854700" cy="5715000"/>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6"/>
          <p:cNvSpPr>
            <a:spLocks noGrp="1" noChangeArrowheads="1"/>
          </p:cNvSpPr>
          <p:nvPr>
            <p:ph type="dt" sz="half" idx="10"/>
          </p:nvPr>
        </p:nvSpPr>
        <p:spPr>
          <a:ln/>
        </p:spPr>
        <p:txBody>
          <a:bodyPr/>
          <a:lstStyle>
            <a:lvl1pPr>
              <a:defRPr/>
            </a:lvl1pPr>
          </a:lstStyle>
          <a:p>
            <a:pPr>
              <a:defRPr/>
            </a:pPr>
            <a:fld id="{B6CDF2B3-7361-4A84-87E0-D558A6D967E3}" type="datetime1">
              <a:rPr lang="fr-FR"/>
              <a:pPr>
                <a:defRPr/>
              </a:pPr>
              <a:t>08/08/2018</a:t>
            </a:fld>
            <a:endParaRPr lang="fr-FR"/>
          </a:p>
        </p:txBody>
      </p:sp>
      <p:sp>
        <p:nvSpPr>
          <p:cNvPr id="5" name="Rectangle 7"/>
          <p:cNvSpPr>
            <a:spLocks noGrp="1" noChangeArrowheads="1"/>
          </p:cNvSpPr>
          <p:nvPr>
            <p:ph type="ftr" sz="quarter" idx="11"/>
          </p:nvPr>
        </p:nvSpPr>
        <p:spPr>
          <a:ln/>
        </p:spPr>
        <p:txBody>
          <a:bodyPr/>
          <a:lstStyle>
            <a:lvl1pPr>
              <a:defRPr/>
            </a:lvl1pPr>
          </a:lstStyle>
          <a:p>
            <a:pPr>
              <a:defRPr/>
            </a:pPr>
            <a:endParaRPr lang="fr-FR"/>
          </a:p>
        </p:txBody>
      </p:sp>
      <p:sp>
        <p:nvSpPr>
          <p:cNvPr id="6" name="Rectangle 8"/>
          <p:cNvSpPr>
            <a:spLocks noGrp="1" noChangeArrowheads="1"/>
          </p:cNvSpPr>
          <p:nvPr>
            <p:ph type="sldNum" sz="quarter" idx="12"/>
          </p:nvPr>
        </p:nvSpPr>
        <p:spPr>
          <a:ln/>
        </p:spPr>
        <p:txBody>
          <a:bodyPr/>
          <a:lstStyle>
            <a:lvl1pPr>
              <a:defRPr/>
            </a:lvl1pPr>
          </a:lstStyle>
          <a:p>
            <a:pPr>
              <a:defRPr/>
            </a:pPr>
            <a:fld id="{C9C929F9-38D2-4D9C-BF01-E0C856C80E8A}" type="slidenum">
              <a:rPr lang="fr-FR"/>
              <a:pPr>
                <a:defRPr/>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6"/>
          <p:cNvSpPr>
            <a:spLocks noGrp="1" noChangeArrowheads="1"/>
          </p:cNvSpPr>
          <p:nvPr>
            <p:ph type="dt" sz="half" idx="10"/>
          </p:nvPr>
        </p:nvSpPr>
        <p:spPr>
          <a:ln/>
        </p:spPr>
        <p:txBody>
          <a:bodyPr/>
          <a:lstStyle>
            <a:lvl1pPr>
              <a:defRPr/>
            </a:lvl1pPr>
          </a:lstStyle>
          <a:p>
            <a:pPr>
              <a:defRPr/>
            </a:pPr>
            <a:fld id="{71C92840-DEA3-4E67-873E-F646CF3D2661}" type="datetime1">
              <a:rPr lang="fr-FR"/>
              <a:pPr>
                <a:defRPr/>
              </a:pPr>
              <a:t>08/08/2018</a:t>
            </a:fld>
            <a:endParaRPr lang="fr-FR"/>
          </a:p>
        </p:txBody>
      </p:sp>
      <p:sp>
        <p:nvSpPr>
          <p:cNvPr id="5" name="Rectangle 7"/>
          <p:cNvSpPr>
            <a:spLocks noGrp="1" noChangeArrowheads="1"/>
          </p:cNvSpPr>
          <p:nvPr>
            <p:ph type="ftr" sz="quarter" idx="11"/>
          </p:nvPr>
        </p:nvSpPr>
        <p:spPr>
          <a:ln/>
        </p:spPr>
        <p:txBody>
          <a:bodyPr/>
          <a:lstStyle>
            <a:lvl1pPr>
              <a:defRPr/>
            </a:lvl1pPr>
          </a:lstStyle>
          <a:p>
            <a:pPr>
              <a:defRPr/>
            </a:pPr>
            <a:endParaRPr lang="fr-FR"/>
          </a:p>
        </p:txBody>
      </p:sp>
      <p:sp>
        <p:nvSpPr>
          <p:cNvPr id="6" name="Rectangle 8"/>
          <p:cNvSpPr>
            <a:spLocks noGrp="1" noChangeArrowheads="1"/>
          </p:cNvSpPr>
          <p:nvPr>
            <p:ph type="sldNum" sz="quarter" idx="12"/>
          </p:nvPr>
        </p:nvSpPr>
        <p:spPr>
          <a:ln/>
        </p:spPr>
        <p:txBody>
          <a:bodyPr/>
          <a:lstStyle>
            <a:lvl1pPr>
              <a:defRPr/>
            </a:lvl1pPr>
          </a:lstStyle>
          <a:p>
            <a:pPr>
              <a:defRPr/>
            </a:pPr>
            <a:fld id="{0902E5D3-DD40-460E-9109-8F20FD9DD066}" type="slidenum">
              <a:rPr lang="fr-FR"/>
              <a:pPr>
                <a:defRPr/>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
        <p:nvSpPr>
          <p:cNvPr id="4" name="Rectangle 6"/>
          <p:cNvSpPr>
            <a:spLocks noGrp="1" noChangeArrowheads="1"/>
          </p:cNvSpPr>
          <p:nvPr>
            <p:ph type="dt" sz="half" idx="10"/>
          </p:nvPr>
        </p:nvSpPr>
        <p:spPr>
          <a:ln/>
        </p:spPr>
        <p:txBody>
          <a:bodyPr/>
          <a:lstStyle>
            <a:lvl1pPr>
              <a:defRPr/>
            </a:lvl1pPr>
          </a:lstStyle>
          <a:p>
            <a:pPr>
              <a:defRPr/>
            </a:pPr>
            <a:fld id="{50B2F58C-D48B-4ABD-A535-1A833DFB79D8}" type="datetime1">
              <a:rPr lang="fr-FR"/>
              <a:pPr>
                <a:defRPr/>
              </a:pPr>
              <a:t>08/08/2018</a:t>
            </a:fld>
            <a:endParaRPr lang="fr-FR"/>
          </a:p>
        </p:txBody>
      </p:sp>
      <p:sp>
        <p:nvSpPr>
          <p:cNvPr id="5" name="Rectangle 7"/>
          <p:cNvSpPr>
            <a:spLocks noGrp="1" noChangeArrowheads="1"/>
          </p:cNvSpPr>
          <p:nvPr>
            <p:ph type="ftr" sz="quarter" idx="11"/>
          </p:nvPr>
        </p:nvSpPr>
        <p:spPr>
          <a:ln/>
        </p:spPr>
        <p:txBody>
          <a:bodyPr/>
          <a:lstStyle>
            <a:lvl1pPr>
              <a:defRPr/>
            </a:lvl1pPr>
          </a:lstStyle>
          <a:p>
            <a:pPr>
              <a:defRPr/>
            </a:pPr>
            <a:endParaRPr lang="fr-FR"/>
          </a:p>
        </p:txBody>
      </p:sp>
      <p:sp>
        <p:nvSpPr>
          <p:cNvPr id="6" name="Rectangle 8"/>
          <p:cNvSpPr>
            <a:spLocks noGrp="1" noChangeArrowheads="1"/>
          </p:cNvSpPr>
          <p:nvPr>
            <p:ph type="sldNum" sz="quarter" idx="12"/>
          </p:nvPr>
        </p:nvSpPr>
        <p:spPr>
          <a:ln/>
        </p:spPr>
        <p:txBody>
          <a:bodyPr/>
          <a:lstStyle>
            <a:lvl1pPr>
              <a:defRPr/>
            </a:lvl1pPr>
          </a:lstStyle>
          <a:p>
            <a:pPr>
              <a:defRPr/>
            </a:pPr>
            <a:fld id="{941ACB46-D936-4959-BC07-C6BF28A92290}" type="slidenum">
              <a:rPr lang="fr-FR"/>
              <a:pPr>
                <a:defRPr/>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566738" y="1752600"/>
            <a:ext cx="39243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3438" y="1752600"/>
            <a:ext cx="39243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6"/>
          <p:cNvSpPr>
            <a:spLocks noGrp="1" noChangeArrowheads="1"/>
          </p:cNvSpPr>
          <p:nvPr>
            <p:ph type="dt" sz="half" idx="10"/>
          </p:nvPr>
        </p:nvSpPr>
        <p:spPr>
          <a:ln/>
        </p:spPr>
        <p:txBody>
          <a:bodyPr/>
          <a:lstStyle>
            <a:lvl1pPr>
              <a:defRPr/>
            </a:lvl1pPr>
          </a:lstStyle>
          <a:p>
            <a:pPr>
              <a:defRPr/>
            </a:pPr>
            <a:fld id="{675B3B78-711A-4969-9943-A1FAA1C4DE83}" type="datetime1">
              <a:rPr lang="fr-FR"/>
              <a:pPr>
                <a:defRPr/>
              </a:pPr>
              <a:t>08/08/2018</a:t>
            </a:fld>
            <a:endParaRPr lang="fr-FR"/>
          </a:p>
        </p:txBody>
      </p:sp>
      <p:sp>
        <p:nvSpPr>
          <p:cNvPr id="6" name="Rectangle 7"/>
          <p:cNvSpPr>
            <a:spLocks noGrp="1" noChangeArrowheads="1"/>
          </p:cNvSpPr>
          <p:nvPr>
            <p:ph type="ftr" sz="quarter" idx="11"/>
          </p:nvPr>
        </p:nvSpPr>
        <p:spPr>
          <a:ln/>
        </p:spPr>
        <p:txBody>
          <a:bodyPr/>
          <a:lstStyle>
            <a:lvl1pPr>
              <a:defRPr/>
            </a:lvl1pPr>
          </a:lstStyle>
          <a:p>
            <a:pPr>
              <a:defRPr/>
            </a:pPr>
            <a:endParaRPr lang="fr-FR"/>
          </a:p>
        </p:txBody>
      </p:sp>
      <p:sp>
        <p:nvSpPr>
          <p:cNvPr id="7" name="Rectangle 8"/>
          <p:cNvSpPr>
            <a:spLocks noGrp="1" noChangeArrowheads="1"/>
          </p:cNvSpPr>
          <p:nvPr>
            <p:ph type="sldNum" sz="quarter" idx="12"/>
          </p:nvPr>
        </p:nvSpPr>
        <p:spPr>
          <a:ln/>
        </p:spPr>
        <p:txBody>
          <a:bodyPr/>
          <a:lstStyle>
            <a:lvl1pPr>
              <a:defRPr/>
            </a:lvl1pPr>
          </a:lstStyle>
          <a:p>
            <a:pPr>
              <a:defRPr/>
            </a:pPr>
            <a:fld id="{AA72F889-D6D4-424F-BB4E-DEEA193590EA}" type="slidenum">
              <a:rPr lang="fr-FR"/>
              <a:pPr>
                <a:defRPr/>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Rectangle 6"/>
          <p:cNvSpPr>
            <a:spLocks noGrp="1" noChangeArrowheads="1"/>
          </p:cNvSpPr>
          <p:nvPr>
            <p:ph type="dt" sz="half" idx="10"/>
          </p:nvPr>
        </p:nvSpPr>
        <p:spPr>
          <a:ln/>
        </p:spPr>
        <p:txBody>
          <a:bodyPr/>
          <a:lstStyle>
            <a:lvl1pPr>
              <a:defRPr/>
            </a:lvl1pPr>
          </a:lstStyle>
          <a:p>
            <a:pPr>
              <a:defRPr/>
            </a:pPr>
            <a:fld id="{46789796-4C58-4453-9B0B-D918DE0C9ABB}" type="datetime1">
              <a:rPr lang="fr-FR"/>
              <a:pPr>
                <a:defRPr/>
              </a:pPr>
              <a:t>08/08/2018</a:t>
            </a:fld>
            <a:endParaRPr lang="fr-FR"/>
          </a:p>
        </p:txBody>
      </p:sp>
      <p:sp>
        <p:nvSpPr>
          <p:cNvPr id="8" name="Rectangle 7"/>
          <p:cNvSpPr>
            <a:spLocks noGrp="1" noChangeArrowheads="1"/>
          </p:cNvSpPr>
          <p:nvPr>
            <p:ph type="ftr" sz="quarter" idx="11"/>
          </p:nvPr>
        </p:nvSpPr>
        <p:spPr>
          <a:ln/>
        </p:spPr>
        <p:txBody>
          <a:bodyPr/>
          <a:lstStyle>
            <a:lvl1pPr>
              <a:defRPr/>
            </a:lvl1pPr>
          </a:lstStyle>
          <a:p>
            <a:pPr>
              <a:defRPr/>
            </a:pPr>
            <a:endParaRPr lang="fr-FR"/>
          </a:p>
        </p:txBody>
      </p:sp>
      <p:sp>
        <p:nvSpPr>
          <p:cNvPr id="9" name="Rectangle 8"/>
          <p:cNvSpPr>
            <a:spLocks noGrp="1" noChangeArrowheads="1"/>
          </p:cNvSpPr>
          <p:nvPr>
            <p:ph type="sldNum" sz="quarter" idx="12"/>
          </p:nvPr>
        </p:nvSpPr>
        <p:spPr>
          <a:ln/>
        </p:spPr>
        <p:txBody>
          <a:bodyPr/>
          <a:lstStyle>
            <a:lvl1pPr>
              <a:defRPr/>
            </a:lvl1pPr>
          </a:lstStyle>
          <a:p>
            <a:pPr>
              <a:defRPr/>
            </a:pPr>
            <a:fld id="{51B66332-611A-4BB7-A491-49CBEC40CD0E}" type="slidenum">
              <a:rPr lang="fr-FR"/>
              <a:pPr>
                <a:defRPr/>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Rectangle 6"/>
          <p:cNvSpPr>
            <a:spLocks noGrp="1" noChangeArrowheads="1"/>
          </p:cNvSpPr>
          <p:nvPr>
            <p:ph type="dt" sz="half" idx="10"/>
          </p:nvPr>
        </p:nvSpPr>
        <p:spPr>
          <a:ln/>
        </p:spPr>
        <p:txBody>
          <a:bodyPr/>
          <a:lstStyle>
            <a:lvl1pPr>
              <a:defRPr/>
            </a:lvl1pPr>
          </a:lstStyle>
          <a:p>
            <a:pPr>
              <a:defRPr/>
            </a:pPr>
            <a:fld id="{8CD167AE-09C1-4BA7-9650-F483F1870228}" type="datetime1">
              <a:rPr lang="fr-FR"/>
              <a:pPr>
                <a:defRPr/>
              </a:pPr>
              <a:t>08/08/2018</a:t>
            </a:fld>
            <a:endParaRPr lang="fr-FR"/>
          </a:p>
        </p:txBody>
      </p:sp>
      <p:sp>
        <p:nvSpPr>
          <p:cNvPr id="4" name="Rectangle 7"/>
          <p:cNvSpPr>
            <a:spLocks noGrp="1" noChangeArrowheads="1"/>
          </p:cNvSpPr>
          <p:nvPr>
            <p:ph type="ftr" sz="quarter" idx="11"/>
          </p:nvPr>
        </p:nvSpPr>
        <p:spPr>
          <a:ln/>
        </p:spPr>
        <p:txBody>
          <a:bodyPr/>
          <a:lstStyle>
            <a:lvl1pPr>
              <a:defRPr/>
            </a:lvl1pPr>
          </a:lstStyle>
          <a:p>
            <a:pPr>
              <a:defRPr/>
            </a:pPr>
            <a:endParaRPr lang="fr-FR"/>
          </a:p>
        </p:txBody>
      </p:sp>
      <p:sp>
        <p:nvSpPr>
          <p:cNvPr id="5" name="Rectangle 8"/>
          <p:cNvSpPr>
            <a:spLocks noGrp="1" noChangeArrowheads="1"/>
          </p:cNvSpPr>
          <p:nvPr>
            <p:ph type="sldNum" sz="quarter" idx="12"/>
          </p:nvPr>
        </p:nvSpPr>
        <p:spPr>
          <a:ln/>
        </p:spPr>
        <p:txBody>
          <a:bodyPr/>
          <a:lstStyle>
            <a:lvl1pPr>
              <a:defRPr/>
            </a:lvl1pPr>
          </a:lstStyle>
          <a:p>
            <a:pPr>
              <a:defRPr/>
            </a:pPr>
            <a:fld id="{0C303421-F308-4130-A41A-F0D7B6A1E6B4}" type="slidenum">
              <a:rPr lang="fr-FR"/>
              <a:pPr>
                <a:defRPr/>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6"/>
          <p:cNvSpPr>
            <a:spLocks noGrp="1" noChangeArrowheads="1"/>
          </p:cNvSpPr>
          <p:nvPr>
            <p:ph type="dt" sz="half" idx="10"/>
          </p:nvPr>
        </p:nvSpPr>
        <p:spPr>
          <a:ln/>
        </p:spPr>
        <p:txBody>
          <a:bodyPr/>
          <a:lstStyle>
            <a:lvl1pPr>
              <a:defRPr/>
            </a:lvl1pPr>
          </a:lstStyle>
          <a:p>
            <a:pPr>
              <a:defRPr/>
            </a:pPr>
            <a:fld id="{FD244680-74FB-4F68-9D4E-F0D2B3E0ECEE}" type="datetime1">
              <a:rPr lang="fr-FR"/>
              <a:pPr>
                <a:defRPr/>
              </a:pPr>
              <a:t>08/08/2018</a:t>
            </a:fld>
            <a:endParaRPr lang="fr-FR"/>
          </a:p>
        </p:txBody>
      </p:sp>
      <p:sp>
        <p:nvSpPr>
          <p:cNvPr id="3" name="Rectangle 7"/>
          <p:cNvSpPr>
            <a:spLocks noGrp="1" noChangeArrowheads="1"/>
          </p:cNvSpPr>
          <p:nvPr>
            <p:ph type="ftr" sz="quarter" idx="11"/>
          </p:nvPr>
        </p:nvSpPr>
        <p:spPr>
          <a:ln/>
        </p:spPr>
        <p:txBody>
          <a:bodyPr/>
          <a:lstStyle>
            <a:lvl1pPr>
              <a:defRPr/>
            </a:lvl1pPr>
          </a:lstStyle>
          <a:p>
            <a:pPr>
              <a:defRPr/>
            </a:pPr>
            <a:endParaRPr lang="fr-FR"/>
          </a:p>
        </p:txBody>
      </p:sp>
      <p:sp>
        <p:nvSpPr>
          <p:cNvPr id="4" name="Rectangle 8"/>
          <p:cNvSpPr>
            <a:spLocks noGrp="1" noChangeArrowheads="1"/>
          </p:cNvSpPr>
          <p:nvPr>
            <p:ph type="sldNum" sz="quarter" idx="12"/>
          </p:nvPr>
        </p:nvSpPr>
        <p:spPr>
          <a:ln/>
        </p:spPr>
        <p:txBody>
          <a:bodyPr/>
          <a:lstStyle>
            <a:lvl1pPr>
              <a:defRPr/>
            </a:lvl1pPr>
          </a:lstStyle>
          <a:p>
            <a:pPr>
              <a:defRPr/>
            </a:pPr>
            <a:fld id="{C40C20C3-635B-4C40-B602-A55223362AD4}" type="slidenum">
              <a:rPr lang="fr-FR"/>
              <a:pPr>
                <a:defRPr/>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6"/>
          <p:cNvSpPr>
            <a:spLocks noGrp="1" noChangeArrowheads="1"/>
          </p:cNvSpPr>
          <p:nvPr>
            <p:ph type="dt" sz="half" idx="10"/>
          </p:nvPr>
        </p:nvSpPr>
        <p:spPr>
          <a:ln/>
        </p:spPr>
        <p:txBody>
          <a:bodyPr/>
          <a:lstStyle>
            <a:lvl1pPr>
              <a:defRPr/>
            </a:lvl1pPr>
          </a:lstStyle>
          <a:p>
            <a:pPr>
              <a:defRPr/>
            </a:pPr>
            <a:fld id="{C9580192-61F8-4E1A-9939-8BDBBB71516E}" type="datetime1">
              <a:rPr lang="fr-FR"/>
              <a:pPr>
                <a:defRPr/>
              </a:pPr>
              <a:t>08/08/2018</a:t>
            </a:fld>
            <a:endParaRPr lang="fr-FR"/>
          </a:p>
        </p:txBody>
      </p:sp>
      <p:sp>
        <p:nvSpPr>
          <p:cNvPr id="6" name="Rectangle 7"/>
          <p:cNvSpPr>
            <a:spLocks noGrp="1" noChangeArrowheads="1"/>
          </p:cNvSpPr>
          <p:nvPr>
            <p:ph type="ftr" sz="quarter" idx="11"/>
          </p:nvPr>
        </p:nvSpPr>
        <p:spPr>
          <a:ln/>
        </p:spPr>
        <p:txBody>
          <a:bodyPr/>
          <a:lstStyle>
            <a:lvl1pPr>
              <a:defRPr/>
            </a:lvl1pPr>
          </a:lstStyle>
          <a:p>
            <a:pPr>
              <a:defRPr/>
            </a:pPr>
            <a:endParaRPr lang="fr-FR"/>
          </a:p>
        </p:txBody>
      </p:sp>
      <p:sp>
        <p:nvSpPr>
          <p:cNvPr id="7" name="Rectangle 8"/>
          <p:cNvSpPr>
            <a:spLocks noGrp="1" noChangeArrowheads="1"/>
          </p:cNvSpPr>
          <p:nvPr>
            <p:ph type="sldNum" sz="quarter" idx="12"/>
          </p:nvPr>
        </p:nvSpPr>
        <p:spPr>
          <a:ln/>
        </p:spPr>
        <p:txBody>
          <a:bodyPr/>
          <a:lstStyle>
            <a:lvl1pPr>
              <a:defRPr/>
            </a:lvl1pPr>
          </a:lstStyle>
          <a:p>
            <a:pPr>
              <a:defRPr/>
            </a:pPr>
            <a:fld id="{24E287BD-45A5-494F-A5CC-72CCA105CF66}" type="slidenum">
              <a:rPr lang="fr-FR"/>
              <a:pPr>
                <a:defRPr/>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6"/>
          <p:cNvSpPr>
            <a:spLocks noGrp="1" noChangeArrowheads="1"/>
          </p:cNvSpPr>
          <p:nvPr>
            <p:ph type="dt" sz="half" idx="10"/>
          </p:nvPr>
        </p:nvSpPr>
        <p:spPr>
          <a:ln/>
        </p:spPr>
        <p:txBody>
          <a:bodyPr/>
          <a:lstStyle>
            <a:lvl1pPr>
              <a:defRPr/>
            </a:lvl1pPr>
          </a:lstStyle>
          <a:p>
            <a:pPr>
              <a:defRPr/>
            </a:pPr>
            <a:fld id="{5A8F09CC-B806-472D-9424-9CC204FDCA3E}" type="datetime1">
              <a:rPr lang="fr-FR"/>
              <a:pPr>
                <a:defRPr/>
              </a:pPr>
              <a:t>08/08/2018</a:t>
            </a:fld>
            <a:endParaRPr lang="fr-FR"/>
          </a:p>
        </p:txBody>
      </p:sp>
      <p:sp>
        <p:nvSpPr>
          <p:cNvPr id="6" name="Rectangle 7"/>
          <p:cNvSpPr>
            <a:spLocks noGrp="1" noChangeArrowheads="1"/>
          </p:cNvSpPr>
          <p:nvPr>
            <p:ph type="ftr" sz="quarter" idx="11"/>
          </p:nvPr>
        </p:nvSpPr>
        <p:spPr>
          <a:ln/>
        </p:spPr>
        <p:txBody>
          <a:bodyPr/>
          <a:lstStyle>
            <a:lvl1pPr>
              <a:defRPr/>
            </a:lvl1pPr>
          </a:lstStyle>
          <a:p>
            <a:pPr>
              <a:defRPr/>
            </a:pPr>
            <a:endParaRPr lang="fr-FR"/>
          </a:p>
        </p:txBody>
      </p:sp>
      <p:sp>
        <p:nvSpPr>
          <p:cNvPr id="7" name="Rectangle 8"/>
          <p:cNvSpPr>
            <a:spLocks noGrp="1" noChangeArrowheads="1"/>
          </p:cNvSpPr>
          <p:nvPr>
            <p:ph type="sldNum" sz="quarter" idx="12"/>
          </p:nvPr>
        </p:nvSpPr>
        <p:spPr>
          <a:ln/>
        </p:spPr>
        <p:txBody>
          <a:bodyPr/>
          <a:lstStyle>
            <a:lvl1pPr>
              <a:defRPr/>
            </a:lvl1pPr>
          </a:lstStyle>
          <a:p>
            <a:pPr>
              <a:defRPr/>
            </a:pPr>
            <a:fld id="{41F7FF5E-26FA-497D-A9F5-D9D17A610326}" type="slidenum">
              <a:rPr lang="fr-FR"/>
              <a:pPr>
                <a:defRPr/>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ltHorz">
          <a:fgClr>
            <a:schemeClr val="bg2"/>
          </a:fgClr>
          <a:bgClr>
            <a:schemeClr val="bg1"/>
          </a:bgClr>
        </a:patt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74675" y="304800"/>
            <a:ext cx="8001000" cy="1216025"/>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fr-FR" altLang="fr-FR" smtClean="0"/>
              <a:t>Cliquez pour modifier le style du titre</a:t>
            </a:r>
          </a:p>
        </p:txBody>
      </p:sp>
      <p:sp>
        <p:nvSpPr>
          <p:cNvPr id="1027" name="Rectangle 3"/>
          <p:cNvSpPr>
            <a:spLocks noGrp="1" noChangeArrowheads="1"/>
          </p:cNvSpPr>
          <p:nvPr>
            <p:ph type="body" idx="1"/>
          </p:nvPr>
        </p:nvSpPr>
        <p:spPr bwMode="auto">
          <a:xfrm>
            <a:off x="566738" y="1752600"/>
            <a:ext cx="8001000" cy="426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altLang="fr-FR" smtClean="0"/>
              <a:t>Cliquez pour modifier les styles du texte du masque</a:t>
            </a:r>
          </a:p>
          <a:p>
            <a:pPr lvl="1"/>
            <a:r>
              <a:rPr lang="fr-FR" altLang="fr-FR" smtClean="0"/>
              <a:t>Deuxième niveau</a:t>
            </a:r>
          </a:p>
          <a:p>
            <a:pPr lvl="2"/>
            <a:r>
              <a:rPr lang="fr-FR" altLang="fr-FR" smtClean="0"/>
              <a:t>Troisième niveau</a:t>
            </a:r>
          </a:p>
          <a:p>
            <a:pPr lvl="3"/>
            <a:r>
              <a:rPr lang="fr-FR" altLang="fr-FR" smtClean="0"/>
              <a:t>Quatrième niveau</a:t>
            </a:r>
          </a:p>
          <a:p>
            <a:pPr lvl="4"/>
            <a:r>
              <a:rPr lang="fr-FR" altLang="fr-FR" smtClean="0"/>
              <a:t>Cinquième niveau</a:t>
            </a:r>
          </a:p>
        </p:txBody>
      </p:sp>
      <p:sp>
        <p:nvSpPr>
          <p:cNvPr id="1028" name="AutoShape 4"/>
          <p:cNvSpPr>
            <a:spLocks noChangeArrowheads="1"/>
          </p:cNvSpPr>
          <p:nvPr/>
        </p:nvSpPr>
        <p:spPr bwMode="auto">
          <a:xfrm>
            <a:off x="609600" y="1566863"/>
            <a:ext cx="7958138" cy="109537"/>
          </a:xfrm>
          <a:custGeom>
            <a:avLst/>
            <a:gdLst>
              <a:gd name="T0" fmla="*/ 0 w 1000"/>
              <a:gd name="T1" fmla="*/ 0 h 1000"/>
              <a:gd name="T2" fmla="*/ 2147483647 w 1000"/>
              <a:gd name="T3" fmla="*/ 0 h 1000"/>
              <a:gd name="T4" fmla="*/ 2147483647 w 1000"/>
              <a:gd name="T5" fmla="*/ 11998354 h 1000"/>
              <a:gd name="T6" fmla="*/ 0 w 1000"/>
              <a:gd name="T7" fmla="*/ 11998354 h 1000"/>
              <a:gd name="T8" fmla="*/ 0 w 1000"/>
              <a:gd name="T9" fmla="*/ 0 h 1000"/>
              <a:gd name="T10" fmla="*/ 2147483647 w 1000"/>
              <a:gd name="T11" fmla="*/ 0 h 1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00" h="1000" stroke="0">
                <a:moveTo>
                  <a:pt x="0" y="0"/>
                </a:moveTo>
                <a:lnTo>
                  <a:pt x="585" y="0"/>
                </a:lnTo>
                <a:lnTo>
                  <a:pt x="585" y="1000"/>
                </a:lnTo>
                <a:lnTo>
                  <a:pt x="0" y="1000"/>
                </a:lnTo>
                <a:lnTo>
                  <a:pt x="0" y="0"/>
                </a:lnTo>
                <a:close/>
              </a:path>
              <a:path w="1000" h="1000">
                <a:moveTo>
                  <a:pt x="0" y="0"/>
                </a:moveTo>
                <a:lnTo>
                  <a:pt x="1000" y="0"/>
                </a:lnTo>
              </a:path>
            </a:pathLst>
          </a:custGeom>
          <a:solidFill>
            <a:schemeClr val="accent2"/>
          </a:solidFill>
          <a:ln w="9525">
            <a:solidFill>
              <a:schemeClr val="accent2"/>
            </a:solidFill>
            <a:round/>
            <a:headEnd/>
            <a:tailEnd/>
          </a:ln>
        </p:spPr>
        <p:txBody>
          <a:bodyPr/>
          <a:lstStyle/>
          <a:p>
            <a:endParaRPr lang="en-GB"/>
          </a:p>
        </p:txBody>
      </p:sp>
      <p:sp>
        <p:nvSpPr>
          <p:cNvPr id="1029" name="Line 5"/>
          <p:cNvSpPr>
            <a:spLocks noChangeShapeType="1"/>
          </p:cNvSpPr>
          <p:nvPr/>
        </p:nvSpPr>
        <p:spPr bwMode="auto">
          <a:xfrm flipV="1">
            <a:off x="609600" y="6172200"/>
            <a:ext cx="7924800" cy="0"/>
          </a:xfrm>
          <a:prstGeom prst="line">
            <a:avLst/>
          </a:prstGeom>
          <a:noFill/>
          <a:ln w="3175">
            <a:solidFill>
              <a:schemeClr val="accent2"/>
            </a:solidFill>
            <a:round/>
            <a:headEnd/>
            <a:tailEnd/>
          </a:ln>
        </p:spPr>
        <p:txBody>
          <a:bodyPr/>
          <a:lstStyle/>
          <a:p>
            <a:endParaRPr lang="en-GB"/>
          </a:p>
        </p:txBody>
      </p:sp>
      <p:sp>
        <p:nvSpPr>
          <p:cNvPr id="4102" name="Rectangle 6"/>
          <p:cNvSpPr>
            <a:spLocks noGrp="1" noChangeArrowheads="1"/>
          </p:cNvSpPr>
          <p:nvPr>
            <p:ph type="dt" sz="half" idx="2"/>
          </p:nvPr>
        </p:nvSpPr>
        <p:spPr bwMode="auto">
          <a:xfrm>
            <a:off x="609600" y="6245225"/>
            <a:ext cx="19812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fld id="{C2B1D2A1-4CCB-499C-8FCD-9751868C666A}" type="datetime1">
              <a:rPr lang="fr-FR"/>
              <a:pPr>
                <a:defRPr/>
              </a:pPr>
              <a:t>08/08/2018</a:t>
            </a:fld>
            <a:endParaRPr lang="fr-FR"/>
          </a:p>
        </p:txBody>
      </p:sp>
      <p:sp>
        <p:nvSpPr>
          <p:cNvPr id="4103" name="Rectangle 7"/>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a:latin typeface="Verdana" pitchFamily="34" charset="0"/>
                <a:ea typeface="+mn-ea"/>
                <a:cs typeface="Arial" charset="0"/>
              </a:defRPr>
            </a:lvl1pPr>
          </a:lstStyle>
          <a:p>
            <a:pPr>
              <a:defRPr/>
            </a:pPr>
            <a:endParaRPr lang="fr-FR"/>
          </a:p>
        </p:txBody>
      </p:sp>
      <p:sp>
        <p:nvSpPr>
          <p:cNvPr id="4104" name="Rectangle 8"/>
          <p:cNvSpPr>
            <a:spLocks noGrp="1" noChangeArrowheads="1"/>
          </p:cNvSpPr>
          <p:nvPr>
            <p:ph type="sldNum" sz="quarter" idx="4"/>
          </p:nvPr>
        </p:nvSpPr>
        <p:spPr bwMode="auto">
          <a:xfrm>
            <a:off x="6553200" y="6245225"/>
            <a:ext cx="19812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fld id="{9FCA161C-FA18-4AAD-A440-509FC7959677}" type="slidenum">
              <a:rPr lang="fr-FR"/>
              <a:pPr>
                <a:defRPr/>
              </a:pPr>
              <a:t>‹N°›</a:t>
            </a:fld>
            <a:endParaRPr lang="fr-FR"/>
          </a:p>
        </p:txBody>
      </p:sp>
    </p:spTree>
  </p:cSld>
  <p:clrMap bg1="lt1" tx1="dk1" bg2="lt2" tx2="dk2" accent1="accent1" accent2="accent2" accent3="accent3" accent4="accent4" accent5="accent5" accent6="accent6" hlink="hlink" folHlink="folHlink"/>
  <p:sldLayoutIdLst>
    <p:sldLayoutId id="2147483924" r:id="rId1"/>
    <p:sldLayoutId id="2147483914" r:id="rId2"/>
    <p:sldLayoutId id="2147483915" r:id="rId3"/>
    <p:sldLayoutId id="2147483916" r:id="rId4"/>
    <p:sldLayoutId id="2147483917" r:id="rId5"/>
    <p:sldLayoutId id="2147483918" r:id="rId6"/>
    <p:sldLayoutId id="2147483919" r:id="rId7"/>
    <p:sldLayoutId id="2147483920" r:id="rId8"/>
    <p:sldLayoutId id="2147483921" r:id="rId9"/>
    <p:sldLayoutId id="2147483922" r:id="rId10"/>
    <p:sldLayoutId id="2147483923" r:id="rId11"/>
  </p:sldLayoutIdLst>
  <p:timing>
    <p:tnLst>
      <p:par>
        <p:cTn id="1" dur="indefinite" restart="never" nodeType="tmRoot"/>
      </p:par>
    </p:tnLst>
  </p:timing>
  <p:hf hdr="0" ftr="0" dt="0"/>
  <p:txStyles>
    <p:titleStyle>
      <a:lvl1pPr algn="l" rtl="0" eaLnBrk="0" fontAlgn="base" hangingPunct="0">
        <a:spcBef>
          <a:spcPct val="0"/>
        </a:spcBef>
        <a:spcAft>
          <a:spcPct val="0"/>
        </a:spcAft>
        <a:defRPr sz="3800">
          <a:solidFill>
            <a:schemeClr val="tx2"/>
          </a:solidFill>
          <a:latin typeface="+mj-lt"/>
          <a:ea typeface="MS PGothic" pitchFamily="34" charset="-128"/>
          <a:cs typeface="+mj-cs"/>
        </a:defRPr>
      </a:lvl1pPr>
      <a:lvl2pPr algn="l" rtl="0" eaLnBrk="0" fontAlgn="base" hangingPunct="0">
        <a:spcBef>
          <a:spcPct val="0"/>
        </a:spcBef>
        <a:spcAft>
          <a:spcPct val="0"/>
        </a:spcAft>
        <a:defRPr sz="3800">
          <a:solidFill>
            <a:schemeClr val="tx2"/>
          </a:solidFill>
          <a:latin typeface="Verdana" pitchFamily="34" charset="0"/>
          <a:ea typeface="MS PGothic" pitchFamily="34" charset="-128"/>
          <a:cs typeface="Arial" charset="0"/>
        </a:defRPr>
      </a:lvl2pPr>
      <a:lvl3pPr algn="l" rtl="0" eaLnBrk="0" fontAlgn="base" hangingPunct="0">
        <a:spcBef>
          <a:spcPct val="0"/>
        </a:spcBef>
        <a:spcAft>
          <a:spcPct val="0"/>
        </a:spcAft>
        <a:defRPr sz="3800">
          <a:solidFill>
            <a:schemeClr val="tx2"/>
          </a:solidFill>
          <a:latin typeface="Verdana" pitchFamily="34" charset="0"/>
          <a:ea typeface="MS PGothic" pitchFamily="34" charset="-128"/>
          <a:cs typeface="Arial" charset="0"/>
        </a:defRPr>
      </a:lvl3pPr>
      <a:lvl4pPr algn="l" rtl="0" eaLnBrk="0" fontAlgn="base" hangingPunct="0">
        <a:spcBef>
          <a:spcPct val="0"/>
        </a:spcBef>
        <a:spcAft>
          <a:spcPct val="0"/>
        </a:spcAft>
        <a:defRPr sz="3800">
          <a:solidFill>
            <a:schemeClr val="tx2"/>
          </a:solidFill>
          <a:latin typeface="Verdana" pitchFamily="34" charset="0"/>
          <a:ea typeface="MS PGothic" pitchFamily="34" charset="-128"/>
          <a:cs typeface="Arial" charset="0"/>
        </a:defRPr>
      </a:lvl4pPr>
      <a:lvl5pPr algn="l" rtl="0" eaLnBrk="0" fontAlgn="base" hangingPunct="0">
        <a:spcBef>
          <a:spcPct val="0"/>
        </a:spcBef>
        <a:spcAft>
          <a:spcPct val="0"/>
        </a:spcAft>
        <a:defRPr sz="3800">
          <a:solidFill>
            <a:schemeClr val="tx2"/>
          </a:solidFill>
          <a:latin typeface="Verdana" pitchFamily="34" charset="0"/>
          <a:ea typeface="MS PGothic" pitchFamily="34" charset="-128"/>
          <a:cs typeface="Arial" charset="0"/>
        </a:defRPr>
      </a:lvl5pPr>
      <a:lvl6pPr marL="457200" algn="l" rtl="0" fontAlgn="base">
        <a:spcBef>
          <a:spcPct val="0"/>
        </a:spcBef>
        <a:spcAft>
          <a:spcPct val="0"/>
        </a:spcAft>
        <a:defRPr sz="3800">
          <a:solidFill>
            <a:schemeClr val="tx2"/>
          </a:solidFill>
          <a:latin typeface="Verdana" pitchFamily="34" charset="0"/>
          <a:cs typeface="Arial" charset="0"/>
        </a:defRPr>
      </a:lvl6pPr>
      <a:lvl7pPr marL="914400" algn="l" rtl="0" fontAlgn="base">
        <a:spcBef>
          <a:spcPct val="0"/>
        </a:spcBef>
        <a:spcAft>
          <a:spcPct val="0"/>
        </a:spcAft>
        <a:defRPr sz="3800">
          <a:solidFill>
            <a:schemeClr val="tx2"/>
          </a:solidFill>
          <a:latin typeface="Verdana" pitchFamily="34" charset="0"/>
          <a:cs typeface="Arial" charset="0"/>
        </a:defRPr>
      </a:lvl7pPr>
      <a:lvl8pPr marL="1371600" algn="l" rtl="0" fontAlgn="base">
        <a:spcBef>
          <a:spcPct val="0"/>
        </a:spcBef>
        <a:spcAft>
          <a:spcPct val="0"/>
        </a:spcAft>
        <a:defRPr sz="3800">
          <a:solidFill>
            <a:schemeClr val="tx2"/>
          </a:solidFill>
          <a:latin typeface="Verdana" pitchFamily="34" charset="0"/>
          <a:cs typeface="Arial" charset="0"/>
        </a:defRPr>
      </a:lvl8pPr>
      <a:lvl9pPr marL="1828800" algn="l" rtl="0" fontAlgn="base">
        <a:spcBef>
          <a:spcPct val="0"/>
        </a:spcBef>
        <a:spcAft>
          <a:spcPct val="0"/>
        </a:spcAft>
        <a:defRPr sz="3800">
          <a:solidFill>
            <a:schemeClr val="tx2"/>
          </a:solidFill>
          <a:latin typeface="Verdana" pitchFamily="34" charset="0"/>
          <a:cs typeface="Arial" charset="0"/>
        </a:defRPr>
      </a:lvl9pPr>
    </p:titleStyle>
    <p:bodyStyle>
      <a:lvl1pPr marL="469900" indent="-469900" algn="l" rtl="0" eaLnBrk="0" fontAlgn="base" hangingPunct="0">
        <a:spcBef>
          <a:spcPct val="20000"/>
        </a:spcBef>
        <a:spcAft>
          <a:spcPct val="0"/>
        </a:spcAft>
        <a:buClr>
          <a:schemeClr val="accent2"/>
        </a:buClr>
        <a:buFont typeface="Wingdings" pitchFamily="2" charset="2"/>
        <a:buChar char="o"/>
        <a:defRPr sz="3000">
          <a:solidFill>
            <a:schemeClr val="tx1"/>
          </a:solidFill>
          <a:latin typeface="+mn-lt"/>
          <a:ea typeface="MS PGothic" pitchFamily="34" charset="-128"/>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sz="2600">
          <a:solidFill>
            <a:schemeClr val="tx1"/>
          </a:solidFill>
          <a:latin typeface="+mn-lt"/>
          <a:ea typeface="Arial" charset="0"/>
          <a:cs typeface="+mn-cs"/>
        </a:defRPr>
      </a:lvl2pPr>
      <a:lvl3pPr marL="1304925" indent="-395288" algn="l" rtl="0" eaLnBrk="0" fontAlgn="base" hangingPunct="0">
        <a:spcBef>
          <a:spcPct val="20000"/>
        </a:spcBef>
        <a:spcAft>
          <a:spcPct val="0"/>
        </a:spcAft>
        <a:buClr>
          <a:schemeClr val="accent2"/>
        </a:buClr>
        <a:buFont typeface="Wingdings" pitchFamily="2" charset="2"/>
        <a:buChar char="o"/>
        <a:defRPr sz="2300">
          <a:solidFill>
            <a:schemeClr val="tx1"/>
          </a:solidFill>
          <a:latin typeface="+mn-lt"/>
          <a:ea typeface="Arial" charset="0"/>
          <a:cs typeface="+mn-cs"/>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ea typeface="Arial" charset="0"/>
          <a:cs typeface="+mn-cs"/>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ea typeface="Arial" charset="0"/>
          <a:cs typeface="+mn-cs"/>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cs typeface="+mn-cs"/>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cs typeface="+mn-cs"/>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cs typeface="+mn-cs"/>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www.cns.bf/"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re 12"/>
          <p:cNvSpPr>
            <a:spLocks noGrp="1"/>
          </p:cNvSpPr>
          <p:nvPr>
            <p:ph type="ctrTitle"/>
          </p:nvPr>
        </p:nvSpPr>
        <p:spPr>
          <a:xfrm>
            <a:off x="714375" y="2571750"/>
            <a:ext cx="7772400" cy="1371600"/>
          </a:xfrm>
        </p:spPr>
        <p:txBody>
          <a:bodyPr/>
          <a:lstStyle/>
          <a:p>
            <a:pPr algn="ctr"/>
            <a:r>
              <a:rPr lang="fr-FR" altLang="fr-FR" sz="2800" dirty="0" smtClean="0"/>
              <a:t>Atelier de formation </a:t>
            </a:r>
            <a:br>
              <a:rPr lang="fr-FR" altLang="fr-FR" sz="2800" dirty="0" smtClean="0"/>
            </a:br>
            <a:r>
              <a:rPr lang="fr-FR" altLang="fr-FR" sz="2800" dirty="0" smtClean="0"/>
              <a:t>des utilisateurs des statistiques</a:t>
            </a:r>
            <a:br>
              <a:rPr lang="fr-FR" altLang="fr-FR" sz="2800" dirty="0" smtClean="0"/>
            </a:br>
            <a:r>
              <a:rPr lang="fr-FR" altLang="fr-FR" sz="2800" dirty="0" smtClean="0"/>
              <a:t>« Statistiques des entreprises »</a:t>
            </a:r>
          </a:p>
        </p:txBody>
      </p:sp>
      <p:sp>
        <p:nvSpPr>
          <p:cNvPr id="3075" name="Rectangle 3"/>
          <p:cNvSpPr>
            <a:spLocks noGrp="1" noChangeArrowheads="1"/>
          </p:cNvSpPr>
          <p:nvPr>
            <p:ph type="subTitle" idx="1"/>
          </p:nvPr>
        </p:nvSpPr>
        <p:spPr>
          <a:xfrm>
            <a:off x="785812" y="4429124"/>
            <a:ext cx="7098555" cy="1664171"/>
          </a:xfrm>
        </p:spPr>
        <p:txBody>
          <a:bodyPr/>
          <a:lstStyle/>
          <a:p>
            <a:pPr marL="466344" indent="-466344" algn="ctr" eaLnBrk="1" hangingPunct="1">
              <a:lnSpc>
                <a:spcPct val="90000"/>
              </a:lnSpc>
              <a:spcBef>
                <a:spcPts val="504"/>
              </a:spcBef>
              <a:spcAft>
                <a:spcPts val="0"/>
              </a:spcAft>
            </a:pPr>
            <a:r>
              <a:rPr lang="fr-FR" b="1" dirty="0" smtClean="0">
                <a:ea typeface="MS PGothic"/>
              </a:rPr>
              <a:t>MODULE 6</a:t>
            </a:r>
          </a:p>
          <a:p>
            <a:pPr marL="466344" indent="-466344" algn="ctr" eaLnBrk="1" hangingPunct="1">
              <a:lnSpc>
                <a:spcPct val="90000"/>
              </a:lnSpc>
              <a:spcBef>
                <a:spcPts val="504"/>
              </a:spcBef>
              <a:spcAft>
                <a:spcPts val="0"/>
              </a:spcAft>
            </a:pPr>
            <a:r>
              <a:rPr lang="fr-FR" b="1" dirty="0" smtClean="0">
                <a:ea typeface="MS PGothic"/>
              </a:rPr>
              <a:t>Forces et faiblesses </a:t>
            </a:r>
          </a:p>
          <a:p>
            <a:pPr marL="466344" indent="-466344" algn="ctr" eaLnBrk="1" hangingPunct="1">
              <a:lnSpc>
                <a:spcPct val="90000"/>
              </a:lnSpc>
              <a:spcBef>
                <a:spcPts val="504"/>
              </a:spcBef>
              <a:spcAft>
                <a:spcPts val="0"/>
              </a:spcAft>
            </a:pPr>
            <a:r>
              <a:rPr lang="fr-FR" b="1" dirty="0" smtClean="0">
                <a:ea typeface="MS PGothic"/>
              </a:rPr>
              <a:t>de la production des statistiques des entreprises au Burkina</a:t>
            </a:r>
            <a:endParaRPr lang="fr-FR" dirty="0"/>
          </a:p>
        </p:txBody>
      </p:sp>
      <p:sp>
        <p:nvSpPr>
          <p:cNvPr id="3076" name="Rectangle 6"/>
          <p:cNvSpPr>
            <a:spLocks noGrp="1" noChangeArrowheads="1"/>
          </p:cNvSpPr>
          <p:nvPr>
            <p:ph type="sldNum" sz="quarter" idx="12"/>
          </p:nvPr>
        </p:nvSpPr>
        <p:spPr>
          <a:noFill/>
        </p:spPr>
        <p:txBody>
          <a:bodyPr/>
          <a:lstStyle/>
          <a:p>
            <a:fld id="{08B69815-3BD7-441B-8BF8-F734019D935A}" type="slidenum">
              <a:rPr lang="fr-FR" altLang="fr-FR" smtClean="0"/>
              <a:pPr/>
              <a:t>1</a:t>
            </a:fld>
            <a:endParaRPr lang="fr-FR" altLang="fr-FR" smtClean="0"/>
          </a:p>
        </p:txBody>
      </p:sp>
      <p:grpSp>
        <p:nvGrpSpPr>
          <p:cNvPr id="3077" name="Groupe 10"/>
          <p:cNvGrpSpPr>
            <a:grpSpLocks/>
          </p:cNvGrpSpPr>
          <p:nvPr/>
        </p:nvGrpSpPr>
        <p:grpSpPr bwMode="auto">
          <a:xfrm>
            <a:off x="142875" y="285750"/>
            <a:ext cx="9001125" cy="1415058"/>
            <a:chOff x="795070" y="285728"/>
            <a:chExt cx="7929616" cy="1136639"/>
          </a:xfrm>
        </p:grpSpPr>
        <p:sp>
          <p:nvSpPr>
            <p:cNvPr id="3079" name="Text Box 3"/>
            <p:cNvSpPr txBox="1">
              <a:spLocks noChangeArrowheads="1"/>
            </p:cNvSpPr>
            <p:nvPr/>
          </p:nvSpPr>
          <p:spPr bwMode="auto">
            <a:xfrm>
              <a:off x="795070" y="1071547"/>
              <a:ext cx="1214445" cy="214313"/>
            </a:xfrm>
            <a:prstGeom prst="rect">
              <a:avLst/>
            </a:prstGeom>
            <a:noFill/>
            <a:ln w="12700">
              <a:noFill/>
              <a:prstDash val="dash"/>
              <a:miter lim="800000"/>
              <a:headEnd/>
              <a:tailEnd/>
            </a:ln>
          </p:spPr>
          <p:txBody>
            <a:bodyPr/>
            <a:lstStyle/>
            <a:p>
              <a:pPr algn="ctr"/>
              <a:r>
                <a:rPr lang="en-GB" altLang="fr-FR" sz="1000" b="1" dirty="0">
                  <a:solidFill>
                    <a:srgbClr val="002060"/>
                  </a:solidFill>
                </a:rPr>
                <a:t>BURKINA FASO</a:t>
              </a:r>
            </a:p>
            <a:p>
              <a:pPr algn="ctr" eaLnBrk="0" hangingPunct="0"/>
              <a:endParaRPr lang="en-GB" altLang="fr-FR" sz="1000" b="1" dirty="0"/>
            </a:p>
          </p:txBody>
        </p:sp>
        <p:pic>
          <p:nvPicPr>
            <p:cNvPr id="3080" name="Picture 1" descr="bf"/>
            <p:cNvPicPr>
              <a:picLocks noChangeAspect="1" noChangeArrowheads="1"/>
            </p:cNvPicPr>
            <p:nvPr/>
          </p:nvPicPr>
          <p:blipFill>
            <a:blip r:embed="rId2" cstate="print"/>
            <a:srcRect/>
            <a:stretch>
              <a:fillRect/>
            </a:stretch>
          </p:blipFill>
          <p:spPr bwMode="auto">
            <a:xfrm>
              <a:off x="857224" y="357167"/>
              <a:ext cx="1143000" cy="642942"/>
            </a:xfrm>
            <a:prstGeom prst="rect">
              <a:avLst/>
            </a:prstGeom>
            <a:noFill/>
            <a:ln w="9525">
              <a:noFill/>
              <a:miter lim="800000"/>
              <a:headEnd/>
              <a:tailEnd/>
            </a:ln>
          </p:spPr>
        </p:pic>
        <p:pic>
          <p:nvPicPr>
            <p:cNvPr id="3081" name="Picture 2" descr="ue"/>
            <p:cNvPicPr>
              <a:picLocks noChangeAspect="1" noChangeArrowheads="1"/>
            </p:cNvPicPr>
            <p:nvPr/>
          </p:nvPicPr>
          <p:blipFill>
            <a:blip r:embed="rId3" cstate="print"/>
            <a:srcRect/>
            <a:stretch>
              <a:fillRect/>
            </a:stretch>
          </p:blipFill>
          <p:spPr bwMode="auto">
            <a:xfrm>
              <a:off x="7286644" y="285728"/>
              <a:ext cx="1143000" cy="714380"/>
            </a:xfrm>
            <a:prstGeom prst="rect">
              <a:avLst/>
            </a:prstGeom>
            <a:noFill/>
            <a:ln w="9525">
              <a:noFill/>
              <a:miter lim="800000"/>
              <a:headEnd/>
              <a:tailEnd/>
            </a:ln>
          </p:spPr>
        </p:pic>
        <p:sp>
          <p:nvSpPr>
            <p:cNvPr id="3082" name="Text Box 5"/>
            <p:cNvSpPr txBox="1">
              <a:spLocks noChangeArrowheads="1"/>
            </p:cNvSpPr>
            <p:nvPr/>
          </p:nvSpPr>
          <p:spPr bwMode="auto">
            <a:xfrm>
              <a:off x="2274706" y="357121"/>
              <a:ext cx="4757770" cy="667495"/>
            </a:xfrm>
            <a:prstGeom prst="rect">
              <a:avLst/>
            </a:prstGeom>
            <a:noFill/>
            <a:ln w="9525">
              <a:noFill/>
              <a:miter lim="800000"/>
              <a:headEnd/>
              <a:tailEnd/>
            </a:ln>
          </p:spPr>
          <p:txBody>
            <a:bodyPr>
              <a:spAutoFit/>
            </a:bodyPr>
            <a:lstStyle/>
            <a:p>
              <a:pPr algn="ctr"/>
              <a:r>
                <a:rPr lang="fr-FR" altLang="fr-FR" sz="1600" b="1" dirty="0">
                  <a:solidFill>
                    <a:srgbClr val="002060"/>
                  </a:solidFill>
                </a:rPr>
                <a:t>Programme d</a:t>
              </a:r>
              <a:r>
                <a:rPr lang="ja-JP" altLang="fr-FR" sz="1600" b="1" dirty="0">
                  <a:solidFill>
                    <a:srgbClr val="002060"/>
                  </a:solidFill>
                </a:rPr>
                <a:t>’</a:t>
              </a:r>
              <a:r>
                <a:rPr lang="fr-FR" altLang="ja-JP" sz="1600" b="1" dirty="0">
                  <a:solidFill>
                    <a:srgbClr val="002060"/>
                  </a:solidFill>
                </a:rPr>
                <a:t>appui au </a:t>
              </a:r>
              <a:r>
                <a:rPr lang="fr-FR" altLang="ja-JP" sz="1600" b="1" dirty="0" smtClean="0">
                  <a:solidFill>
                    <a:srgbClr val="002060"/>
                  </a:solidFill>
                </a:rPr>
                <a:t>renforcement</a:t>
              </a:r>
              <a:br>
                <a:rPr lang="fr-FR" altLang="ja-JP" sz="1600" b="1" dirty="0" smtClean="0">
                  <a:solidFill>
                    <a:srgbClr val="002060"/>
                  </a:solidFill>
                </a:rPr>
              </a:br>
              <a:r>
                <a:rPr lang="fr-FR" altLang="ja-JP" sz="1600" b="1" dirty="0" smtClean="0">
                  <a:solidFill>
                    <a:srgbClr val="002060"/>
                  </a:solidFill>
                </a:rPr>
                <a:t>de </a:t>
              </a:r>
              <a:r>
                <a:rPr lang="fr-FR" altLang="ja-JP" sz="1600" b="1" dirty="0">
                  <a:solidFill>
                    <a:srgbClr val="002060"/>
                  </a:solidFill>
                </a:rPr>
                <a:t>la gestion des finances </a:t>
              </a:r>
              <a:r>
                <a:rPr lang="fr-FR" altLang="ja-JP" sz="1600" b="1" dirty="0" smtClean="0">
                  <a:solidFill>
                    <a:srgbClr val="002060"/>
                  </a:solidFill>
                </a:rPr>
                <a:t>publiques</a:t>
              </a:r>
              <a:br>
                <a:rPr lang="fr-FR" altLang="ja-JP" sz="1600" b="1" dirty="0" smtClean="0">
                  <a:solidFill>
                    <a:srgbClr val="002060"/>
                  </a:solidFill>
                </a:rPr>
              </a:br>
              <a:r>
                <a:rPr lang="fr-FR" altLang="ja-JP" sz="1600" b="1" dirty="0" smtClean="0">
                  <a:solidFill>
                    <a:srgbClr val="002060"/>
                  </a:solidFill>
                </a:rPr>
                <a:t>et </a:t>
              </a:r>
              <a:r>
                <a:rPr lang="fr-FR" altLang="ja-JP" sz="1600" b="1" dirty="0">
                  <a:solidFill>
                    <a:srgbClr val="002060"/>
                  </a:solidFill>
                </a:rPr>
                <a:t>des statistiques – PAR GS</a:t>
              </a:r>
              <a:r>
                <a:rPr lang="fr-FR" altLang="ja-JP" sz="1600" dirty="0"/>
                <a:t> </a:t>
              </a:r>
              <a:endParaRPr lang="fr-FR" altLang="fr-FR" sz="1600" dirty="0"/>
            </a:p>
          </p:txBody>
        </p:sp>
        <p:sp>
          <p:nvSpPr>
            <p:cNvPr id="3083" name="Text Box 3"/>
            <p:cNvSpPr txBox="1">
              <a:spLocks noChangeArrowheads="1"/>
            </p:cNvSpPr>
            <p:nvPr/>
          </p:nvSpPr>
          <p:spPr bwMode="auto">
            <a:xfrm>
              <a:off x="7140347" y="1071546"/>
              <a:ext cx="1584339" cy="350821"/>
            </a:xfrm>
            <a:prstGeom prst="rect">
              <a:avLst/>
            </a:prstGeom>
            <a:noFill/>
            <a:ln w="12700">
              <a:noFill/>
              <a:prstDash val="dash"/>
              <a:miter lim="800000"/>
              <a:headEnd/>
              <a:tailEnd/>
            </a:ln>
          </p:spPr>
          <p:txBody>
            <a:bodyPr/>
            <a:lstStyle/>
            <a:p>
              <a:r>
                <a:rPr lang="en-GB" altLang="fr-FR" sz="1000" b="1" dirty="0">
                  <a:solidFill>
                    <a:srgbClr val="002060"/>
                  </a:solidFill>
                </a:rPr>
                <a:t>UNION EUROPEENNE</a:t>
              </a:r>
            </a:p>
            <a:p>
              <a:pPr eaLnBrk="0" hangingPunct="0"/>
              <a:endParaRPr lang="en-GB" altLang="fr-FR" sz="1000" b="1" dirty="0">
                <a:solidFill>
                  <a:srgbClr val="002060"/>
                </a:solidFill>
              </a:endParaRPr>
            </a:p>
          </p:txBody>
        </p:sp>
      </p:grpSp>
      <p:sp>
        <p:nvSpPr>
          <p:cNvPr id="3078" name="Rectangle 10"/>
          <p:cNvSpPr>
            <a:spLocks noChangeArrowheads="1"/>
          </p:cNvSpPr>
          <p:nvPr/>
        </p:nvSpPr>
        <p:spPr bwMode="auto">
          <a:xfrm>
            <a:off x="1928813" y="6286500"/>
            <a:ext cx="5286375" cy="369888"/>
          </a:xfrm>
          <a:prstGeom prst="rect">
            <a:avLst/>
          </a:prstGeom>
          <a:noFill/>
          <a:ln w="9525">
            <a:noFill/>
            <a:miter lim="800000"/>
            <a:headEnd/>
            <a:tailEnd/>
          </a:ln>
        </p:spPr>
        <p:txBody>
          <a:bodyPr>
            <a:spAutoFit/>
          </a:bodyPr>
          <a:lstStyle/>
          <a:p>
            <a:pPr algn="ctr"/>
            <a:r>
              <a:rPr lang="fr-FR" altLang="fr-FR" dirty="0">
                <a:solidFill>
                  <a:srgbClr val="8B0000"/>
                </a:solidFill>
              </a:rPr>
              <a:t>Programme financé par l</a:t>
            </a:r>
            <a:r>
              <a:rPr lang="ja-JP" altLang="fr-FR" dirty="0">
                <a:solidFill>
                  <a:srgbClr val="8B0000"/>
                </a:solidFill>
              </a:rPr>
              <a:t>’</a:t>
            </a:r>
            <a:r>
              <a:rPr lang="fr-FR" altLang="ja-JP" dirty="0">
                <a:solidFill>
                  <a:srgbClr val="8B0000"/>
                </a:solidFill>
              </a:rPr>
              <a:t>Union européenne</a:t>
            </a:r>
            <a:endParaRPr lang="en-GB" altLang="fr-FR" dirty="0">
              <a:solidFill>
                <a:srgbClr val="8B0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772816"/>
            <a:ext cx="8148638" cy="4423197"/>
          </a:xfrm>
        </p:spPr>
        <p:txBody>
          <a:bodyPr/>
          <a:lstStyle/>
          <a:p>
            <a:pPr algn="just" eaLnBrk="1" hangingPunct="1">
              <a:lnSpc>
                <a:spcPct val="90000"/>
              </a:lnSpc>
              <a:buNone/>
            </a:pPr>
            <a:r>
              <a:rPr lang="fr-FR" altLang="fr-FR" sz="2400" b="1" dirty="0" smtClean="0">
                <a:solidFill>
                  <a:srgbClr val="FF0000"/>
                </a:solidFill>
              </a:rPr>
              <a:t>1)- </a:t>
            </a:r>
            <a:r>
              <a:rPr lang="fr-FR" altLang="fr-FR" sz="2400" b="1" dirty="0">
                <a:solidFill>
                  <a:srgbClr val="FF0000"/>
                </a:solidFill>
              </a:rPr>
              <a:t>Délais de production non conformes aux recommandations internationales pour les indicateurs conjoncturels</a:t>
            </a:r>
          </a:p>
          <a:p>
            <a:pPr algn="just" eaLnBrk="1" hangingPunct="1">
              <a:lnSpc>
                <a:spcPct val="90000"/>
              </a:lnSpc>
              <a:buFont typeface="Wingdings" panose="05000000000000000000" pitchFamily="2" charset="2"/>
              <a:buChar char="ü"/>
            </a:pPr>
            <a:r>
              <a:rPr lang="fr-FR" altLang="fr-FR" sz="2400" b="1" dirty="0" smtClean="0">
                <a:solidFill>
                  <a:schemeClr val="tx2"/>
                </a:solidFill>
              </a:rPr>
              <a:t>Les délais de publication des indicateurs de conjonctures produits par l’INSD notamment IHPI et les soldes d’opinion est de T+45 jours. Ce délai n’est pas respecté à ce jour. Ex. sur le site de l’INSD, on a le flash du 2</a:t>
            </a:r>
            <a:r>
              <a:rPr lang="fr-FR" altLang="fr-FR" sz="2400" b="1" baseline="30000" dirty="0" smtClean="0">
                <a:solidFill>
                  <a:schemeClr val="tx2"/>
                </a:solidFill>
              </a:rPr>
              <a:t>ème</a:t>
            </a:r>
            <a:r>
              <a:rPr lang="fr-FR" altLang="fr-FR" sz="2400" b="1" dirty="0" smtClean="0">
                <a:solidFill>
                  <a:schemeClr val="tx2"/>
                </a:solidFill>
              </a:rPr>
              <a:t> Trim.</a:t>
            </a:r>
          </a:p>
          <a:p>
            <a:pPr algn="just" eaLnBrk="1" hangingPunct="1">
              <a:lnSpc>
                <a:spcPct val="90000"/>
              </a:lnSpc>
              <a:buFont typeface="Wingdings" panose="05000000000000000000" pitchFamily="2" charset="2"/>
              <a:buChar char="ü"/>
            </a:pPr>
            <a:r>
              <a:rPr lang="fr-FR" altLang="fr-FR" sz="2400" b="1" dirty="0" smtClean="0">
                <a:solidFill>
                  <a:schemeClr val="tx2"/>
                </a:solidFill>
              </a:rPr>
              <a:t>L’intérêt desdits indicateurs diminue fortement </a:t>
            </a:r>
            <a:r>
              <a:rPr lang="fr-FR" altLang="fr-FR" sz="2400" b="1" dirty="0" err="1" smtClean="0">
                <a:solidFill>
                  <a:schemeClr val="tx2"/>
                </a:solidFill>
              </a:rPr>
              <a:t>au-dela</a:t>
            </a:r>
            <a:r>
              <a:rPr lang="fr-FR" altLang="fr-FR" sz="2400" b="1" dirty="0" smtClean="0">
                <a:solidFill>
                  <a:schemeClr val="tx2"/>
                </a:solidFill>
              </a:rPr>
              <a:t> de ce délai (manque de fraicheur).</a:t>
            </a:r>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10</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10</a:t>
            </a:fld>
            <a:endParaRPr lang="fr-FR" altLang="fr-FR" sz="1200"/>
          </a:p>
        </p:txBody>
      </p:sp>
      <p:sp>
        <p:nvSpPr>
          <p:cNvPr id="2" name="Titre 1"/>
          <p:cNvSpPr>
            <a:spLocks noGrp="1"/>
          </p:cNvSpPr>
          <p:nvPr>
            <p:ph type="title"/>
          </p:nvPr>
        </p:nvSpPr>
        <p:spPr>
          <a:xfrm>
            <a:off x="574675" y="304801"/>
            <a:ext cx="8001000" cy="603920"/>
          </a:xfrm>
        </p:spPr>
        <p:txBody>
          <a:bodyPr/>
          <a:lstStyle/>
          <a:p>
            <a:r>
              <a:rPr lang="fr-FR" altLang="fr-FR" sz="3000" b="1" dirty="0">
                <a:solidFill>
                  <a:srgbClr val="7030A0"/>
                </a:solidFill>
              </a:rPr>
              <a:t>6.2- Les limites</a:t>
            </a:r>
            <a:endParaRPr lang="fr-FR"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772816"/>
            <a:ext cx="8148638" cy="4423197"/>
          </a:xfrm>
        </p:spPr>
        <p:txBody>
          <a:bodyPr/>
          <a:lstStyle/>
          <a:p>
            <a:pPr eaLnBrk="1" hangingPunct="1">
              <a:lnSpc>
                <a:spcPct val="90000"/>
              </a:lnSpc>
              <a:buFont typeface="Wingdings" panose="05000000000000000000" pitchFamily="2" charset="2"/>
              <a:buChar char="ü"/>
            </a:pPr>
            <a:r>
              <a:rPr lang="fr-FR" altLang="fr-FR" sz="2400" b="1" dirty="0" smtClean="0">
                <a:solidFill>
                  <a:schemeClr val="tx2"/>
                </a:solidFill>
              </a:rPr>
              <a:t>Les </a:t>
            </a:r>
            <a:r>
              <a:rPr lang="fr-FR" altLang="fr-FR" sz="2400" b="1" dirty="0">
                <a:solidFill>
                  <a:schemeClr val="tx2"/>
                </a:solidFill>
              </a:rPr>
              <a:t>raisons sont principalement liés au </a:t>
            </a:r>
            <a:r>
              <a:rPr lang="fr-FR" altLang="fr-FR" sz="2400" b="1" dirty="0">
                <a:solidFill>
                  <a:schemeClr val="accent2">
                    <a:lumMod val="60000"/>
                    <a:lumOff val="40000"/>
                  </a:schemeClr>
                </a:solidFill>
              </a:rPr>
              <a:t>délais de réponse des enquêtés </a:t>
            </a:r>
            <a:r>
              <a:rPr lang="fr-FR" altLang="fr-FR" sz="2400" b="1" dirty="0">
                <a:solidFill>
                  <a:schemeClr val="tx2"/>
                </a:solidFill>
              </a:rPr>
              <a:t>(les entreprises</a:t>
            </a:r>
            <a:r>
              <a:rPr lang="fr-FR" altLang="fr-FR" sz="2400" b="1" dirty="0" smtClean="0">
                <a:solidFill>
                  <a:schemeClr val="tx2"/>
                </a:solidFill>
              </a:rPr>
              <a:t>);</a:t>
            </a:r>
            <a:endParaRPr lang="fr-FR" altLang="fr-FR" sz="2400" b="1" dirty="0">
              <a:solidFill>
                <a:schemeClr val="tx2"/>
              </a:solidFill>
            </a:endParaRPr>
          </a:p>
          <a:p>
            <a:pPr algn="just" eaLnBrk="1" hangingPunct="1">
              <a:lnSpc>
                <a:spcPct val="90000"/>
              </a:lnSpc>
              <a:buFont typeface="Wingdings" panose="05000000000000000000" pitchFamily="2" charset="2"/>
              <a:buChar char="ü"/>
            </a:pPr>
            <a:r>
              <a:rPr lang="fr-FR" altLang="fr-FR" sz="2400" b="1" dirty="0" smtClean="0">
                <a:solidFill>
                  <a:schemeClr val="tx2"/>
                </a:solidFill>
              </a:rPr>
              <a:t>Les taux de non réponses dégradent la qualité des indicateurs (des estimations ou des imputations sont alors  faites );</a:t>
            </a:r>
          </a:p>
          <a:p>
            <a:pPr algn="just" eaLnBrk="1" hangingPunct="1">
              <a:lnSpc>
                <a:spcPct val="90000"/>
              </a:lnSpc>
              <a:buFont typeface="Wingdings" panose="05000000000000000000" pitchFamily="2" charset="2"/>
              <a:buChar char="ü"/>
            </a:pPr>
            <a:r>
              <a:rPr lang="fr-FR" altLang="fr-FR" sz="2400" b="1" dirty="0" smtClean="0">
                <a:solidFill>
                  <a:schemeClr val="tx2"/>
                </a:solidFill>
              </a:rPr>
              <a:t>La diffusion des productions reste à parfaire à l’intention des Autorités et des dirigeants des entreprises (accroissement de la demande et intérêt ).</a:t>
            </a:r>
            <a:endParaRPr lang="fr-FR" altLang="fr-FR" sz="2400" b="1" dirty="0">
              <a:solidFill>
                <a:schemeClr val="tx2"/>
              </a:solidFill>
            </a:endParaRPr>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11</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11</a:t>
            </a:fld>
            <a:endParaRPr lang="fr-FR" altLang="fr-FR" sz="1200"/>
          </a:p>
        </p:txBody>
      </p:sp>
      <p:sp>
        <p:nvSpPr>
          <p:cNvPr id="2" name="Titre 1"/>
          <p:cNvSpPr>
            <a:spLocks noGrp="1"/>
          </p:cNvSpPr>
          <p:nvPr>
            <p:ph type="title"/>
          </p:nvPr>
        </p:nvSpPr>
        <p:spPr>
          <a:xfrm>
            <a:off x="574675" y="304801"/>
            <a:ext cx="8001000" cy="819944"/>
          </a:xfrm>
        </p:spPr>
        <p:txBody>
          <a:bodyPr/>
          <a:lstStyle/>
          <a:p>
            <a:r>
              <a:rPr lang="fr-FR" altLang="fr-FR" sz="3000" b="1" dirty="0">
                <a:solidFill>
                  <a:srgbClr val="7030A0"/>
                </a:solidFill>
              </a:rPr>
              <a:t>6.2- Les limites</a:t>
            </a:r>
            <a:endParaRPr lang="fr-FR"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772816"/>
            <a:ext cx="8148638" cy="4423197"/>
          </a:xfrm>
        </p:spPr>
        <p:txBody>
          <a:bodyPr/>
          <a:lstStyle/>
          <a:p>
            <a:pPr algn="just" eaLnBrk="1" hangingPunct="1">
              <a:lnSpc>
                <a:spcPct val="90000"/>
              </a:lnSpc>
              <a:buNone/>
            </a:pPr>
            <a:r>
              <a:rPr lang="fr-FR" altLang="fr-FR" sz="2400" b="1" dirty="0" smtClean="0">
                <a:solidFill>
                  <a:srgbClr val="FF0000"/>
                </a:solidFill>
              </a:rPr>
              <a:t>2)-Absence </a:t>
            </a:r>
            <a:r>
              <a:rPr lang="fr-FR" altLang="fr-FR" sz="2400" b="1" dirty="0">
                <a:solidFill>
                  <a:srgbClr val="FF0000"/>
                </a:solidFill>
              </a:rPr>
              <a:t>de certains indicateurs nécessaires pour une bonne analyse de l’économie.</a:t>
            </a:r>
          </a:p>
          <a:p>
            <a:pPr algn="just" eaLnBrk="1" hangingPunct="1">
              <a:lnSpc>
                <a:spcPct val="90000"/>
              </a:lnSpc>
              <a:buFont typeface="Wingdings" panose="05000000000000000000" pitchFamily="2" charset="2"/>
              <a:buChar char="ü"/>
            </a:pPr>
            <a:r>
              <a:rPr lang="fr-FR" altLang="fr-FR" sz="2400" b="1" dirty="0" smtClean="0">
                <a:solidFill>
                  <a:schemeClr val="tx2"/>
                </a:solidFill>
              </a:rPr>
              <a:t>Absence d’indicateurs sur les prix à la production:  L’analyse de la formation des prix, la production des comptes nationaux  (prix de base), la satisfaction de nombreuses requêtes pour des études de marchés, etc.;</a:t>
            </a:r>
          </a:p>
          <a:p>
            <a:pPr algn="just" eaLnBrk="1" hangingPunct="1">
              <a:lnSpc>
                <a:spcPct val="90000"/>
              </a:lnSpc>
              <a:buFont typeface="Wingdings" panose="05000000000000000000" pitchFamily="2" charset="2"/>
              <a:buChar char="ü"/>
            </a:pPr>
            <a:r>
              <a:rPr lang="fr-FR" altLang="fr-FR" sz="2400" b="1" dirty="0" smtClean="0">
                <a:solidFill>
                  <a:schemeClr val="tx2"/>
                </a:solidFill>
              </a:rPr>
              <a:t>Quelques prix au producteur existent (bétail, céréales, etc.) mais il n’existe pas d’indicateur composite (IPPAP);</a:t>
            </a:r>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12</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12</a:t>
            </a:fld>
            <a:endParaRPr lang="fr-FR" altLang="fr-FR" sz="1200"/>
          </a:p>
        </p:txBody>
      </p:sp>
      <p:sp>
        <p:nvSpPr>
          <p:cNvPr id="2" name="Titre 1"/>
          <p:cNvSpPr>
            <a:spLocks noGrp="1"/>
          </p:cNvSpPr>
          <p:nvPr>
            <p:ph type="title"/>
          </p:nvPr>
        </p:nvSpPr>
        <p:spPr>
          <a:xfrm>
            <a:off x="574675" y="304801"/>
            <a:ext cx="8001000" cy="675928"/>
          </a:xfrm>
        </p:spPr>
        <p:txBody>
          <a:bodyPr/>
          <a:lstStyle/>
          <a:p>
            <a:r>
              <a:rPr lang="fr-FR" altLang="fr-FR" sz="3000" b="1" dirty="0">
                <a:solidFill>
                  <a:srgbClr val="7030A0"/>
                </a:solidFill>
              </a:rPr>
              <a:t>6.2- Les limites</a:t>
            </a: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147">
                                            <p:txEl>
                                              <p:pRg st="1" end="1"/>
                                            </p:txEl>
                                          </p:spTgt>
                                        </p:tgtEl>
                                        <p:attrNameLst>
                                          <p:attrName>style.visibility</p:attrName>
                                        </p:attrNameLst>
                                      </p:cBhvr>
                                      <p:to>
                                        <p:strVal val="visible"/>
                                      </p:to>
                                    </p:set>
                                    <p:anim calcmode="lin" valueType="num">
                                      <p:cBhvr additive="base">
                                        <p:cTn id="7" dur="500" fill="hold"/>
                                        <p:tgtEl>
                                          <p:spTgt spid="6147">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14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147">
                                            <p:txEl>
                                              <p:pRg st="2" end="2"/>
                                            </p:txEl>
                                          </p:spTgt>
                                        </p:tgtEl>
                                        <p:attrNameLst>
                                          <p:attrName>style.visibility</p:attrName>
                                        </p:attrNameLst>
                                      </p:cBhvr>
                                      <p:to>
                                        <p:strVal val="visible"/>
                                      </p:to>
                                    </p:set>
                                    <p:anim calcmode="lin" valueType="num">
                                      <p:cBhvr additive="base">
                                        <p:cTn id="13" dur="500" fill="hold"/>
                                        <p:tgtEl>
                                          <p:spTgt spid="6147">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14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772816"/>
            <a:ext cx="8148638" cy="4608512"/>
          </a:xfrm>
        </p:spPr>
        <p:txBody>
          <a:bodyPr/>
          <a:lstStyle/>
          <a:p>
            <a:pPr marL="812800" indent="-342900" algn="just" eaLnBrk="1" hangingPunct="1">
              <a:lnSpc>
                <a:spcPct val="90000"/>
              </a:lnSpc>
              <a:buFont typeface="Wingdings" panose="05000000000000000000" pitchFamily="2" charset="2"/>
              <a:buChar char="ü"/>
            </a:pPr>
            <a:r>
              <a:rPr lang="fr-FR" altLang="fr-FR" sz="2400" b="1" dirty="0" smtClean="0">
                <a:solidFill>
                  <a:srgbClr val="7030A0"/>
                </a:solidFill>
              </a:rPr>
              <a:t> </a:t>
            </a:r>
            <a:r>
              <a:rPr lang="fr-FR" altLang="fr-FR" sz="2200" b="1" dirty="0" smtClean="0">
                <a:solidFill>
                  <a:schemeClr val="tx2"/>
                </a:solidFill>
              </a:rPr>
              <a:t>Il n’existe pas un indicateur d’activité pour les services (ICA). Cela rend difficile l’analyse de l’évolution des services dans le cadre des travaux de cadrage macroéconomique et des comptes nationaux trimestriels.</a:t>
            </a:r>
          </a:p>
          <a:p>
            <a:pPr marL="812800" indent="-342900" algn="just" eaLnBrk="1" hangingPunct="1">
              <a:lnSpc>
                <a:spcPct val="90000"/>
              </a:lnSpc>
              <a:buFont typeface="Wingdings" panose="05000000000000000000" pitchFamily="2" charset="2"/>
              <a:buChar char="ü"/>
            </a:pPr>
            <a:r>
              <a:rPr lang="fr-FR" altLang="fr-FR" sz="2200" b="1" dirty="0" smtClean="0">
                <a:solidFill>
                  <a:srgbClr val="00B050"/>
                </a:solidFill>
              </a:rPr>
              <a:t> </a:t>
            </a:r>
            <a:r>
              <a:rPr lang="fr-FR" altLang="fr-FR" sz="2200" b="1" dirty="0" smtClean="0">
                <a:solidFill>
                  <a:schemeClr val="tx2"/>
                </a:solidFill>
              </a:rPr>
              <a:t>Il n’existe pas d’indicateur composite pour le suivi des activités des BTP. Pour des besoins d’indexation de contrats de marché, il existe de nombreuses demandes d’indices de suivi des coûts de construction (ICC)</a:t>
            </a:r>
          </a:p>
          <a:p>
            <a:pPr indent="0" algn="just" eaLnBrk="1" hangingPunct="1">
              <a:lnSpc>
                <a:spcPct val="90000"/>
              </a:lnSpc>
              <a:buNone/>
            </a:pPr>
            <a:r>
              <a:rPr lang="fr-FR" altLang="fr-FR" sz="2200" b="1" dirty="0">
                <a:solidFill>
                  <a:schemeClr val="tx2"/>
                </a:solidFill>
              </a:rPr>
              <a:t>    (palliatif actuel: mercuriale de BTP ou suivi </a:t>
            </a:r>
            <a:r>
              <a:rPr lang="fr-FR" altLang="fr-FR" sz="2200" b="1" dirty="0" smtClean="0">
                <a:solidFill>
                  <a:schemeClr val="tx2"/>
                </a:solidFill>
              </a:rPr>
              <a:t>   de </a:t>
            </a:r>
            <a:r>
              <a:rPr lang="fr-FR" altLang="fr-FR" sz="2200" b="1" dirty="0">
                <a:solidFill>
                  <a:schemeClr val="tx2"/>
                </a:solidFill>
              </a:rPr>
              <a:t>coût de certains matériaux]</a:t>
            </a:r>
          </a:p>
          <a:p>
            <a:pPr indent="0" algn="just" eaLnBrk="1" hangingPunct="1">
              <a:lnSpc>
                <a:spcPct val="90000"/>
              </a:lnSpc>
              <a:buNone/>
            </a:pPr>
            <a:endParaRPr lang="fr-FR" altLang="fr-FR" sz="2400" b="1" dirty="0" smtClean="0">
              <a:solidFill>
                <a:schemeClr val="tx2"/>
              </a:solidFill>
            </a:endParaRPr>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13</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13</a:t>
            </a:fld>
            <a:endParaRPr lang="fr-FR" altLang="fr-FR" sz="1200"/>
          </a:p>
        </p:txBody>
      </p:sp>
      <p:sp>
        <p:nvSpPr>
          <p:cNvPr id="2" name="Titre 1"/>
          <p:cNvSpPr>
            <a:spLocks noGrp="1"/>
          </p:cNvSpPr>
          <p:nvPr>
            <p:ph type="title"/>
          </p:nvPr>
        </p:nvSpPr>
        <p:spPr>
          <a:xfrm>
            <a:off x="574675" y="304801"/>
            <a:ext cx="8001000" cy="675928"/>
          </a:xfrm>
        </p:spPr>
        <p:txBody>
          <a:bodyPr/>
          <a:lstStyle/>
          <a:p>
            <a:r>
              <a:rPr lang="fr-FR" altLang="fr-FR" sz="3000" b="1" dirty="0">
                <a:solidFill>
                  <a:srgbClr val="7030A0"/>
                </a:solidFill>
              </a:rPr>
              <a:t>6.2- Les limites</a:t>
            </a: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anim calcmode="lin" valueType="num">
                                      <p:cBhvr additive="base">
                                        <p:cTn id="7" dur="500" fill="hold"/>
                                        <p:tgtEl>
                                          <p:spTgt spid="614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14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147">
                                            <p:txEl>
                                              <p:pRg st="1" end="1"/>
                                            </p:txEl>
                                          </p:spTgt>
                                        </p:tgtEl>
                                        <p:attrNameLst>
                                          <p:attrName>style.visibility</p:attrName>
                                        </p:attrNameLst>
                                      </p:cBhvr>
                                      <p:to>
                                        <p:strVal val="visible"/>
                                      </p:to>
                                    </p:set>
                                    <p:anim calcmode="lin" valueType="num">
                                      <p:cBhvr additive="base">
                                        <p:cTn id="13" dur="500" fill="hold"/>
                                        <p:tgtEl>
                                          <p:spTgt spid="614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14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147">
                                            <p:txEl>
                                              <p:pRg st="2" end="2"/>
                                            </p:txEl>
                                          </p:spTgt>
                                        </p:tgtEl>
                                        <p:attrNameLst>
                                          <p:attrName>style.visibility</p:attrName>
                                        </p:attrNameLst>
                                      </p:cBhvr>
                                      <p:to>
                                        <p:strVal val="visible"/>
                                      </p:to>
                                    </p:set>
                                    <p:anim calcmode="lin" valueType="num">
                                      <p:cBhvr additive="base">
                                        <p:cTn id="19" dur="500" fill="hold"/>
                                        <p:tgtEl>
                                          <p:spTgt spid="614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14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772816"/>
            <a:ext cx="8148638" cy="4423197"/>
          </a:xfrm>
        </p:spPr>
        <p:txBody>
          <a:bodyPr/>
          <a:lstStyle/>
          <a:p>
            <a:pPr marL="812800" indent="-342900" algn="just" eaLnBrk="1" hangingPunct="1">
              <a:lnSpc>
                <a:spcPct val="90000"/>
              </a:lnSpc>
              <a:buFont typeface="Wingdings" panose="05000000000000000000" pitchFamily="2" charset="2"/>
              <a:buChar char="ü"/>
            </a:pPr>
            <a:r>
              <a:rPr lang="fr-FR" altLang="fr-FR" sz="2400" b="1" dirty="0" smtClean="0">
                <a:solidFill>
                  <a:schemeClr val="tx2"/>
                </a:solidFill>
              </a:rPr>
              <a:t>Le suivi de la dynamique des activités de BTP à travers un indicateur reste difficile: besoin de développer un indicateur d’activité des bâtiments et travaux publics (</a:t>
            </a:r>
            <a:r>
              <a:rPr lang="fr-FR" altLang="fr-FR" sz="2400" b="1" u="sng" dirty="0" smtClean="0">
                <a:solidFill>
                  <a:srgbClr val="FF0000"/>
                </a:solidFill>
              </a:rPr>
              <a:t>approché actuellement par la vente de ciment, de fer à béton au niveau usine, importations desdits matériaux).</a:t>
            </a:r>
          </a:p>
          <a:p>
            <a:pPr indent="0" eaLnBrk="1" hangingPunct="1">
              <a:lnSpc>
                <a:spcPct val="90000"/>
              </a:lnSpc>
              <a:buNone/>
            </a:pPr>
            <a:endParaRPr lang="fr-FR" altLang="fr-FR" sz="2400" b="1" dirty="0" smtClean="0">
              <a:solidFill>
                <a:srgbClr val="7030A0"/>
              </a:solidFill>
            </a:endParaRPr>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14</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14</a:t>
            </a:fld>
            <a:endParaRPr lang="fr-FR" altLang="fr-FR" sz="1200"/>
          </a:p>
        </p:txBody>
      </p:sp>
      <p:sp>
        <p:nvSpPr>
          <p:cNvPr id="2" name="Titre 1"/>
          <p:cNvSpPr>
            <a:spLocks noGrp="1"/>
          </p:cNvSpPr>
          <p:nvPr>
            <p:ph type="title"/>
          </p:nvPr>
        </p:nvSpPr>
        <p:spPr>
          <a:xfrm>
            <a:off x="574675" y="304801"/>
            <a:ext cx="8001000" cy="747936"/>
          </a:xfrm>
        </p:spPr>
        <p:txBody>
          <a:bodyPr/>
          <a:lstStyle/>
          <a:p>
            <a:r>
              <a:rPr lang="fr-FR" altLang="fr-FR" sz="3000" b="1" dirty="0">
                <a:solidFill>
                  <a:srgbClr val="7030A0"/>
                </a:solidFill>
              </a:rPr>
              <a:t>6.2- Les limites</a:t>
            </a:r>
            <a:endParaRPr lang="fr-FR"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772816"/>
            <a:ext cx="8148638" cy="4423197"/>
          </a:xfrm>
        </p:spPr>
        <p:txBody>
          <a:bodyPr/>
          <a:lstStyle/>
          <a:p>
            <a:pPr algn="just" eaLnBrk="1" hangingPunct="1">
              <a:lnSpc>
                <a:spcPct val="90000"/>
              </a:lnSpc>
              <a:buFont typeface="Wingdings" panose="05000000000000000000" pitchFamily="2" charset="2"/>
              <a:buChar char="ü"/>
            </a:pPr>
            <a:r>
              <a:rPr lang="fr-FR" altLang="fr-FR" sz="2400" b="1" dirty="0" smtClean="0"/>
              <a:t>Les </a:t>
            </a:r>
            <a:r>
              <a:rPr lang="fr-FR" altLang="fr-FR" sz="2400" b="1" dirty="0" smtClean="0">
                <a:solidFill>
                  <a:schemeClr val="accent2">
                    <a:lumMod val="60000"/>
                    <a:lumOff val="40000"/>
                  </a:schemeClr>
                </a:solidFill>
              </a:rPr>
              <a:t>activités productives du secteur informel</a:t>
            </a:r>
            <a:r>
              <a:rPr lang="fr-FR" altLang="fr-FR" sz="2400" b="1" dirty="0">
                <a:solidFill>
                  <a:schemeClr val="accent2">
                    <a:lumMod val="60000"/>
                    <a:lumOff val="40000"/>
                  </a:schemeClr>
                </a:solidFill>
              </a:rPr>
              <a:t> </a:t>
            </a:r>
            <a:r>
              <a:rPr lang="fr-FR" altLang="fr-FR" sz="2400" b="1" dirty="0" smtClean="0">
                <a:solidFill>
                  <a:schemeClr val="accent2">
                    <a:lumMod val="60000"/>
                    <a:lumOff val="40000"/>
                  </a:schemeClr>
                </a:solidFill>
              </a:rPr>
              <a:t>sont insuffisamment prises en compte </a:t>
            </a:r>
            <a:r>
              <a:rPr lang="fr-FR" altLang="fr-FR" sz="2400" b="1" dirty="0" smtClean="0"/>
              <a:t>dans les statistiques d’entreprises. Nécessité de réaliser des enquêtes spécifiques à des périodes rapprochées (</a:t>
            </a:r>
            <a:r>
              <a:rPr lang="fr-FR" altLang="fr-FR" sz="2400" b="1" u="sng" dirty="0" smtClean="0">
                <a:solidFill>
                  <a:srgbClr val="FF0000"/>
                </a:solidFill>
              </a:rPr>
              <a:t>2 à 5 ans</a:t>
            </a:r>
            <a:r>
              <a:rPr lang="fr-FR" altLang="fr-FR" sz="2400" b="1" dirty="0" smtClean="0"/>
              <a:t>). Il n’y pas encore eu une enquête d’envergure nationale;</a:t>
            </a:r>
          </a:p>
          <a:p>
            <a:pPr algn="just" eaLnBrk="1" hangingPunct="1">
              <a:lnSpc>
                <a:spcPct val="90000"/>
              </a:lnSpc>
              <a:buFont typeface="Wingdings" panose="05000000000000000000" pitchFamily="2" charset="2"/>
              <a:buChar char="ü"/>
            </a:pPr>
            <a:r>
              <a:rPr lang="fr-FR" altLang="fr-FR" sz="2400" b="1" dirty="0" smtClean="0"/>
              <a:t>Les données sur les DSF ne sont pas exploitées pleinement dans le sens de renseigner les ratios de gestion </a:t>
            </a:r>
            <a:r>
              <a:rPr lang="fr-FR" altLang="fr-FR" sz="2400" b="1" u="sng" dirty="0" smtClean="0">
                <a:solidFill>
                  <a:srgbClr val="FF0000"/>
                </a:solidFill>
              </a:rPr>
              <a:t>et les ratios financiers</a:t>
            </a:r>
            <a:r>
              <a:rPr lang="fr-FR" altLang="fr-FR" sz="2400" b="1" dirty="0" smtClean="0">
                <a:solidFill>
                  <a:srgbClr val="FF0000"/>
                </a:solidFill>
              </a:rPr>
              <a:t> </a:t>
            </a:r>
            <a:r>
              <a:rPr lang="fr-FR" altLang="fr-FR" sz="2400" b="1" u="sng" dirty="0" smtClean="0"/>
              <a:t>par</a:t>
            </a:r>
            <a:r>
              <a:rPr lang="fr-FR" altLang="fr-FR" sz="2400" b="1" dirty="0" smtClean="0"/>
              <a:t> branches/</a:t>
            </a:r>
            <a:r>
              <a:rPr lang="fr-FR" altLang="fr-FR" sz="2400" b="1" u="sng" dirty="0" smtClean="0">
                <a:solidFill>
                  <a:srgbClr val="FF0000"/>
                </a:solidFill>
              </a:rPr>
              <a:t>secteurs</a:t>
            </a:r>
            <a:r>
              <a:rPr lang="fr-FR" altLang="fr-FR" sz="2400" b="1" dirty="0" smtClean="0"/>
              <a:t> d’activités.</a:t>
            </a:r>
          </a:p>
          <a:p>
            <a:pPr eaLnBrk="1" hangingPunct="1">
              <a:lnSpc>
                <a:spcPct val="90000"/>
              </a:lnSpc>
            </a:pPr>
            <a:endParaRPr lang="fr-FR" altLang="fr-FR" sz="2400" b="1" dirty="0" smtClean="0"/>
          </a:p>
          <a:p>
            <a:pPr eaLnBrk="1" hangingPunct="1">
              <a:lnSpc>
                <a:spcPct val="90000"/>
              </a:lnSpc>
            </a:pPr>
            <a:endParaRPr lang="fr-FR" altLang="fr-FR" sz="2400" b="1" dirty="0" smtClean="0"/>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15</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15</a:t>
            </a:fld>
            <a:endParaRPr lang="fr-FR" altLang="fr-FR" sz="1200"/>
          </a:p>
        </p:txBody>
      </p:sp>
      <p:sp>
        <p:nvSpPr>
          <p:cNvPr id="2" name="Titre 1"/>
          <p:cNvSpPr>
            <a:spLocks noGrp="1"/>
          </p:cNvSpPr>
          <p:nvPr>
            <p:ph type="title"/>
          </p:nvPr>
        </p:nvSpPr>
        <p:spPr>
          <a:xfrm>
            <a:off x="574675" y="304801"/>
            <a:ext cx="8001000" cy="819944"/>
          </a:xfrm>
        </p:spPr>
        <p:txBody>
          <a:bodyPr/>
          <a:lstStyle/>
          <a:p>
            <a:r>
              <a:rPr lang="fr-FR" altLang="fr-FR" sz="3000" b="1" dirty="0">
                <a:solidFill>
                  <a:srgbClr val="7030A0"/>
                </a:solidFill>
              </a:rPr>
              <a:t>6.2- Les limites</a:t>
            </a: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anim calcmode="lin" valueType="num">
                                      <p:cBhvr additive="base">
                                        <p:cTn id="7" dur="500" fill="hold"/>
                                        <p:tgtEl>
                                          <p:spTgt spid="614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14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147">
                                            <p:txEl>
                                              <p:pRg st="1" end="1"/>
                                            </p:txEl>
                                          </p:spTgt>
                                        </p:tgtEl>
                                        <p:attrNameLst>
                                          <p:attrName>style.visibility</p:attrName>
                                        </p:attrNameLst>
                                      </p:cBhvr>
                                      <p:to>
                                        <p:strVal val="visible"/>
                                      </p:to>
                                    </p:set>
                                    <p:anim calcmode="lin" valueType="num">
                                      <p:cBhvr additive="base">
                                        <p:cTn id="13" dur="500" fill="hold"/>
                                        <p:tgtEl>
                                          <p:spTgt spid="614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14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772816"/>
            <a:ext cx="8148638" cy="4423197"/>
          </a:xfrm>
        </p:spPr>
        <p:txBody>
          <a:bodyPr/>
          <a:lstStyle/>
          <a:p>
            <a:pPr algn="just" eaLnBrk="1" hangingPunct="1">
              <a:lnSpc>
                <a:spcPct val="90000"/>
              </a:lnSpc>
              <a:buFont typeface="Wingdings" panose="05000000000000000000" pitchFamily="2" charset="2"/>
              <a:buChar char="ü"/>
            </a:pPr>
            <a:r>
              <a:rPr lang="fr-FR" altLang="fr-FR" sz="2400" b="1" dirty="0" smtClean="0"/>
              <a:t>La diffusion du Fichier DSF n’est pas assurée;</a:t>
            </a:r>
          </a:p>
          <a:p>
            <a:pPr algn="just" eaLnBrk="1" hangingPunct="1">
              <a:lnSpc>
                <a:spcPct val="90000"/>
              </a:lnSpc>
              <a:buFont typeface="Wingdings" panose="05000000000000000000" pitchFamily="2" charset="2"/>
              <a:buChar char="ü"/>
            </a:pPr>
            <a:r>
              <a:rPr lang="fr-FR" altLang="fr-FR" sz="2400" b="1" dirty="0" smtClean="0"/>
              <a:t>Les données structurelles annuelles permettant d’approfondir l’information </a:t>
            </a:r>
            <a:r>
              <a:rPr lang="fr-FR" altLang="fr-FR" sz="2400" b="1" dirty="0" smtClean="0">
                <a:solidFill>
                  <a:schemeClr val="accent2">
                    <a:lumMod val="60000"/>
                    <a:lumOff val="40000"/>
                  </a:schemeClr>
                </a:solidFill>
              </a:rPr>
              <a:t>économique (emploi, production, gouvernance d’entreprises, indicateurs de la responsabilité sociétale des entreprises, etc.)  ne sont pas systématisées</a:t>
            </a:r>
            <a:r>
              <a:rPr lang="fr-FR" altLang="fr-FR" sz="2400" b="1" dirty="0" smtClean="0"/>
              <a:t>. Nécessité de réaliser des enquêtes annuelles d’entreprises;</a:t>
            </a:r>
          </a:p>
          <a:p>
            <a:pPr algn="just" eaLnBrk="1" hangingPunct="1">
              <a:lnSpc>
                <a:spcPct val="90000"/>
              </a:lnSpc>
              <a:buNone/>
            </a:pPr>
            <a:endParaRPr lang="fr-FR" altLang="fr-FR" sz="2400" b="1" dirty="0" smtClean="0"/>
          </a:p>
          <a:p>
            <a:pPr eaLnBrk="1" hangingPunct="1">
              <a:lnSpc>
                <a:spcPct val="90000"/>
              </a:lnSpc>
            </a:pPr>
            <a:endParaRPr lang="fr-FR" altLang="fr-FR" sz="2400" b="1" dirty="0" smtClean="0"/>
          </a:p>
          <a:p>
            <a:pPr eaLnBrk="1" hangingPunct="1">
              <a:lnSpc>
                <a:spcPct val="90000"/>
              </a:lnSpc>
            </a:pPr>
            <a:endParaRPr lang="fr-FR" altLang="fr-FR" sz="2400" b="1" dirty="0" smtClean="0"/>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16</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16</a:t>
            </a:fld>
            <a:endParaRPr lang="fr-FR" altLang="fr-FR" sz="1200"/>
          </a:p>
        </p:txBody>
      </p:sp>
      <p:sp>
        <p:nvSpPr>
          <p:cNvPr id="2" name="Titre 1"/>
          <p:cNvSpPr>
            <a:spLocks noGrp="1"/>
          </p:cNvSpPr>
          <p:nvPr>
            <p:ph type="title"/>
          </p:nvPr>
        </p:nvSpPr>
        <p:spPr>
          <a:xfrm>
            <a:off x="574675" y="304801"/>
            <a:ext cx="8001000" cy="675928"/>
          </a:xfrm>
        </p:spPr>
        <p:txBody>
          <a:bodyPr/>
          <a:lstStyle/>
          <a:p>
            <a:r>
              <a:rPr lang="fr-FR" altLang="fr-FR" sz="3000" b="1" dirty="0">
                <a:solidFill>
                  <a:srgbClr val="7030A0"/>
                </a:solidFill>
              </a:rPr>
              <a:t>6.2- Les limites</a:t>
            </a: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147">
                                            <p:txEl>
                                              <p:pRg st="1" end="1"/>
                                            </p:txEl>
                                          </p:spTgt>
                                        </p:tgtEl>
                                        <p:attrNameLst>
                                          <p:attrName>style.visibility</p:attrName>
                                        </p:attrNameLst>
                                      </p:cBhvr>
                                      <p:to>
                                        <p:strVal val="visible"/>
                                      </p:to>
                                    </p:set>
                                    <p:anim calcmode="lin" valueType="num">
                                      <p:cBhvr additive="base">
                                        <p:cTn id="7" dur="500" fill="hold"/>
                                        <p:tgtEl>
                                          <p:spTgt spid="6147">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14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772816"/>
            <a:ext cx="8148638" cy="4423197"/>
          </a:xfrm>
        </p:spPr>
        <p:txBody>
          <a:bodyPr/>
          <a:lstStyle/>
          <a:p>
            <a:pPr lvl="0" algn="just" eaLnBrk="1" hangingPunct="1">
              <a:lnSpc>
                <a:spcPct val="90000"/>
              </a:lnSpc>
              <a:buClr>
                <a:srgbClr val="CC0000"/>
              </a:buClr>
              <a:buFont typeface="Wingdings" panose="05000000000000000000" pitchFamily="2" charset="2"/>
              <a:buChar char="ü"/>
            </a:pPr>
            <a:r>
              <a:rPr lang="fr-FR" altLang="fr-FR" sz="2400" b="1" dirty="0" smtClean="0">
                <a:solidFill>
                  <a:srgbClr val="000000"/>
                </a:solidFill>
              </a:rPr>
              <a:t>Nomenclature </a:t>
            </a:r>
            <a:r>
              <a:rPr lang="fr-FR" altLang="fr-FR" sz="2400" b="1" dirty="0">
                <a:solidFill>
                  <a:srgbClr val="000000"/>
                </a:solidFill>
              </a:rPr>
              <a:t>d’activités </a:t>
            </a:r>
            <a:r>
              <a:rPr lang="fr-FR" altLang="fr-FR" sz="2400" b="1" dirty="0" err="1">
                <a:solidFill>
                  <a:srgbClr val="000000"/>
                </a:solidFill>
              </a:rPr>
              <a:t>sous-régionale</a:t>
            </a:r>
            <a:r>
              <a:rPr lang="fr-FR" altLang="fr-FR" sz="2400" b="1" dirty="0">
                <a:solidFill>
                  <a:srgbClr val="000000"/>
                </a:solidFill>
              </a:rPr>
              <a:t> non encore transposée au niveau national pour tenir compte du contexte spécifique</a:t>
            </a:r>
            <a:r>
              <a:rPr lang="fr-FR" altLang="fr-FR" sz="2400" b="1" dirty="0" smtClean="0">
                <a:solidFill>
                  <a:srgbClr val="000000"/>
                </a:solidFill>
              </a:rPr>
              <a:t>;</a:t>
            </a:r>
          </a:p>
          <a:p>
            <a:pPr marL="0" lvl="0" indent="0" algn="just" eaLnBrk="1" hangingPunct="1">
              <a:lnSpc>
                <a:spcPct val="90000"/>
              </a:lnSpc>
              <a:buClr>
                <a:srgbClr val="CC0000"/>
              </a:buClr>
              <a:buNone/>
            </a:pPr>
            <a:endParaRPr lang="fr-FR" altLang="fr-FR" sz="2400" b="1" dirty="0">
              <a:solidFill>
                <a:srgbClr val="000000"/>
              </a:solidFill>
            </a:endParaRPr>
          </a:p>
          <a:p>
            <a:pPr algn="just" eaLnBrk="1" hangingPunct="1">
              <a:lnSpc>
                <a:spcPct val="90000"/>
              </a:lnSpc>
              <a:buFont typeface="Wingdings" panose="05000000000000000000" pitchFamily="2" charset="2"/>
              <a:buChar char="ü"/>
            </a:pPr>
            <a:r>
              <a:rPr lang="fr-FR" altLang="fr-FR" sz="2400" b="1" dirty="0" smtClean="0"/>
              <a:t>Nomenclatures non suffisamment vulgarisées au sein du Système statistique national</a:t>
            </a:r>
          </a:p>
          <a:p>
            <a:pPr algn="just" eaLnBrk="1" hangingPunct="1">
              <a:lnSpc>
                <a:spcPct val="90000"/>
              </a:lnSpc>
              <a:buFont typeface="Wingdings" panose="05000000000000000000" pitchFamily="2" charset="2"/>
              <a:buChar char="ü"/>
            </a:pPr>
            <a:endParaRPr lang="fr-FR" altLang="fr-FR" sz="2400" b="1" dirty="0" smtClean="0"/>
          </a:p>
          <a:p>
            <a:pPr eaLnBrk="1" hangingPunct="1">
              <a:lnSpc>
                <a:spcPct val="90000"/>
              </a:lnSpc>
            </a:pPr>
            <a:endParaRPr lang="fr-FR" altLang="fr-FR" sz="2400" b="1" dirty="0" smtClean="0"/>
          </a:p>
          <a:p>
            <a:pPr eaLnBrk="1" hangingPunct="1">
              <a:lnSpc>
                <a:spcPct val="90000"/>
              </a:lnSpc>
            </a:pPr>
            <a:endParaRPr lang="fr-FR" altLang="fr-FR" sz="2400" b="1" dirty="0" smtClean="0"/>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17</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17</a:t>
            </a:fld>
            <a:endParaRPr lang="fr-FR" altLang="fr-FR" sz="1200"/>
          </a:p>
        </p:txBody>
      </p:sp>
      <p:sp>
        <p:nvSpPr>
          <p:cNvPr id="2" name="Titre 1"/>
          <p:cNvSpPr>
            <a:spLocks noGrp="1"/>
          </p:cNvSpPr>
          <p:nvPr>
            <p:ph type="title"/>
          </p:nvPr>
        </p:nvSpPr>
        <p:spPr>
          <a:xfrm>
            <a:off x="574675" y="304801"/>
            <a:ext cx="8001000" cy="747936"/>
          </a:xfrm>
        </p:spPr>
        <p:txBody>
          <a:bodyPr/>
          <a:lstStyle/>
          <a:p>
            <a:r>
              <a:rPr lang="fr-FR" altLang="fr-FR" sz="3000" b="1" dirty="0">
                <a:solidFill>
                  <a:srgbClr val="7030A0"/>
                </a:solidFill>
              </a:rPr>
              <a:t>6.2- Les limites</a:t>
            </a: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147">
                                            <p:txEl>
                                              <p:pRg st="2" end="2"/>
                                            </p:txEl>
                                          </p:spTgt>
                                        </p:tgtEl>
                                        <p:attrNameLst>
                                          <p:attrName>style.visibility</p:attrName>
                                        </p:attrNameLst>
                                      </p:cBhvr>
                                      <p:to>
                                        <p:strVal val="visible"/>
                                      </p:to>
                                    </p:set>
                                    <p:anim calcmode="lin" valueType="num">
                                      <p:cBhvr additive="base">
                                        <p:cTn id="7" dur="500" fill="hold"/>
                                        <p:tgtEl>
                                          <p:spTgt spid="6147">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14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251520" y="1700808"/>
            <a:ext cx="8892480" cy="4267200"/>
          </a:xfrm>
        </p:spPr>
        <p:txBody>
          <a:bodyPr/>
          <a:lstStyle/>
          <a:p>
            <a:pPr algn="just" eaLnBrk="1" hangingPunct="1">
              <a:lnSpc>
                <a:spcPct val="90000"/>
              </a:lnSpc>
              <a:buNone/>
            </a:pPr>
            <a:r>
              <a:rPr lang="fr-FR" altLang="fr-FR" sz="2500" b="1" dirty="0" smtClean="0">
                <a:solidFill>
                  <a:srgbClr val="0070C0"/>
                </a:solidFill>
              </a:rPr>
              <a:t>1. Cadres de référence</a:t>
            </a:r>
          </a:p>
          <a:p>
            <a:pPr marL="0" algn="just" eaLnBrk="1" hangingPunct="1">
              <a:lnSpc>
                <a:spcPct val="90000"/>
              </a:lnSpc>
              <a:buNone/>
            </a:pPr>
            <a:r>
              <a:rPr lang="fr-FR" altLang="fr-FR" sz="2200" b="1" dirty="0" smtClean="0"/>
              <a:t>Les statistiques des entreprises doivent tenir compte:</a:t>
            </a:r>
          </a:p>
          <a:p>
            <a:pPr algn="just" eaLnBrk="1" hangingPunct="1">
              <a:lnSpc>
                <a:spcPct val="90000"/>
              </a:lnSpc>
              <a:buFont typeface="Wingdings" panose="05000000000000000000" pitchFamily="2" charset="2"/>
              <a:buChar char="ü"/>
            </a:pPr>
            <a:r>
              <a:rPr lang="fr-FR" altLang="fr-FR" sz="2200" dirty="0"/>
              <a:t>Du cadre de référence de la comptabilité nationale;</a:t>
            </a:r>
          </a:p>
          <a:p>
            <a:pPr algn="just" eaLnBrk="1" hangingPunct="1">
              <a:lnSpc>
                <a:spcPct val="90000"/>
              </a:lnSpc>
              <a:buFont typeface="Wingdings" panose="05000000000000000000" pitchFamily="2" charset="2"/>
              <a:buChar char="ü"/>
            </a:pPr>
            <a:r>
              <a:rPr lang="fr-FR" altLang="fr-FR" sz="2200" dirty="0"/>
              <a:t>De l’évolution </a:t>
            </a:r>
            <a:r>
              <a:rPr lang="fr-FR" altLang="fr-FR" sz="2200" dirty="0" smtClean="0"/>
              <a:t>des activités économiques;</a:t>
            </a:r>
          </a:p>
          <a:p>
            <a:pPr eaLnBrk="1" hangingPunct="1">
              <a:lnSpc>
                <a:spcPct val="90000"/>
              </a:lnSpc>
              <a:buFont typeface="Wingdings" panose="05000000000000000000" pitchFamily="2" charset="2"/>
              <a:buChar char="ü"/>
            </a:pPr>
            <a:r>
              <a:rPr lang="fr-FR" altLang="fr-FR" sz="2200" dirty="0" smtClean="0"/>
              <a:t>De l’harmonisation internationale des méthodologies;</a:t>
            </a:r>
          </a:p>
          <a:p>
            <a:pPr eaLnBrk="1" hangingPunct="1">
              <a:lnSpc>
                <a:spcPct val="90000"/>
              </a:lnSpc>
              <a:buFont typeface="Wingdings" panose="05000000000000000000" pitchFamily="2" charset="2"/>
              <a:buChar char="ü"/>
            </a:pPr>
            <a:r>
              <a:rPr lang="fr-FR" altLang="fr-FR" sz="2200" dirty="0" smtClean="0"/>
              <a:t>Des sources statistiques existantes;</a:t>
            </a:r>
          </a:p>
          <a:p>
            <a:pPr lvl="0" eaLnBrk="1" hangingPunct="1">
              <a:lnSpc>
                <a:spcPct val="90000"/>
              </a:lnSpc>
              <a:buClr>
                <a:srgbClr val="CC0000"/>
              </a:buClr>
              <a:buFont typeface="Wingdings" pitchFamily="2" charset="2"/>
              <a:buChar char="ü"/>
            </a:pPr>
            <a:r>
              <a:rPr lang="fr-FR" altLang="fr-FR" sz="2200" dirty="0">
                <a:solidFill>
                  <a:srgbClr val="000000"/>
                </a:solidFill>
              </a:rPr>
              <a:t>Des demandes et besoins des utilisateurs, notamment prévisionnistes et planificateurs;</a:t>
            </a:r>
          </a:p>
          <a:p>
            <a:pPr lvl="0" eaLnBrk="1" hangingPunct="1">
              <a:lnSpc>
                <a:spcPct val="90000"/>
              </a:lnSpc>
              <a:buClr>
                <a:srgbClr val="CC0000"/>
              </a:buClr>
              <a:buFont typeface="Wingdings" pitchFamily="2" charset="2"/>
              <a:buChar char="ü"/>
            </a:pPr>
            <a:r>
              <a:rPr lang="fr-FR" altLang="fr-FR" sz="2200" dirty="0">
                <a:solidFill>
                  <a:srgbClr val="000000"/>
                </a:solidFill>
              </a:rPr>
              <a:t>Des critiques réalisées (précision, fiabilité, champs, etc.);</a:t>
            </a:r>
          </a:p>
          <a:p>
            <a:pPr lvl="0" eaLnBrk="1" hangingPunct="1">
              <a:lnSpc>
                <a:spcPct val="90000"/>
              </a:lnSpc>
              <a:buClr>
                <a:srgbClr val="CC0000"/>
              </a:buClr>
              <a:buFont typeface="Wingdings" pitchFamily="2" charset="2"/>
              <a:buChar char="ü"/>
            </a:pPr>
            <a:r>
              <a:rPr lang="fr-FR" altLang="fr-FR" sz="2200" dirty="0">
                <a:solidFill>
                  <a:srgbClr val="000000"/>
                </a:solidFill>
              </a:rPr>
              <a:t>Evolution technologique (informatique);</a:t>
            </a:r>
          </a:p>
          <a:p>
            <a:pPr lvl="0" eaLnBrk="1" hangingPunct="1">
              <a:lnSpc>
                <a:spcPct val="90000"/>
              </a:lnSpc>
              <a:buClr>
                <a:srgbClr val="CC0000"/>
              </a:buClr>
              <a:buFont typeface="Wingdings" pitchFamily="2" charset="2"/>
              <a:buChar char="ü"/>
            </a:pPr>
            <a:r>
              <a:rPr lang="fr-FR" altLang="fr-FR" sz="2200" dirty="0">
                <a:solidFill>
                  <a:srgbClr val="000000"/>
                </a:solidFill>
              </a:rPr>
              <a:t>Etc. </a:t>
            </a:r>
          </a:p>
          <a:p>
            <a:pPr eaLnBrk="1" hangingPunct="1">
              <a:lnSpc>
                <a:spcPct val="90000"/>
              </a:lnSpc>
              <a:buFontTx/>
              <a:buChar char="-"/>
            </a:pPr>
            <a:endParaRPr lang="fr-FR" altLang="fr-FR" sz="2500" dirty="0" smtClean="0"/>
          </a:p>
          <a:p>
            <a:pPr eaLnBrk="1" hangingPunct="1">
              <a:lnSpc>
                <a:spcPct val="90000"/>
              </a:lnSpc>
              <a:buNone/>
            </a:pPr>
            <a:endParaRPr lang="fr-FR" altLang="fr-FR" sz="2400" b="1" dirty="0" smtClean="0">
              <a:solidFill>
                <a:srgbClr val="7030A0"/>
              </a:solidFill>
            </a:endParaRPr>
          </a:p>
          <a:p>
            <a:pPr eaLnBrk="1" hangingPunct="1">
              <a:lnSpc>
                <a:spcPct val="90000"/>
              </a:lnSpc>
              <a:buNone/>
            </a:pPr>
            <a:endParaRPr lang="fr-FR" altLang="fr-FR" sz="2400" b="1" dirty="0" smtClean="0">
              <a:solidFill>
                <a:srgbClr val="7030A0"/>
              </a:solidFill>
            </a:endParaRPr>
          </a:p>
          <a:p>
            <a:pPr eaLnBrk="1" hangingPunct="1">
              <a:lnSpc>
                <a:spcPct val="90000"/>
              </a:lnSpc>
              <a:buNone/>
            </a:pPr>
            <a:endParaRPr lang="fr-FR" altLang="fr-FR" sz="2400" dirty="0" smtClean="0">
              <a:solidFill>
                <a:srgbClr val="7030A0"/>
              </a:solidFill>
            </a:endParaRPr>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18</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18</a:t>
            </a:fld>
            <a:endParaRPr lang="fr-FR" altLang="fr-FR" sz="1200"/>
          </a:p>
        </p:txBody>
      </p:sp>
      <p:sp>
        <p:nvSpPr>
          <p:cNvPr id="2" name="Titre 1"/>
          <p:cNvSpPr>
            <a:spLocks noGrp="1"/>
          </p:cNvSpPr>
          <p:nvPr>
            <p:ph type="title"/>
          </p:nvPr>
        </p:nvSpPr>
        <p:spPr>
          <a:xfrm>
            <a:off x="574674" y="304801"/>
            <a:ext cx="8389813" cy="891952"/>
          </a:xfrm>
        </p:spPr>
        <p:txBody>
          <a:bodyPr/>
          <a:lstStyle/>
          <a:p>
            <a:pPr marL="469900" lvl="0" indent="-469900" eaLnBrk="1" hangingPunct="1">
              <a:lnSpc>
                <a:spcPct val="90000"/>
              </a:lnSpc>
              <a:spcBef>
                <a:spcPct val="20000"/>
              </a:spcBef>
            </a:pPr>
            <a:r>
              <a:rPr lang="fr-FR" altLang="fr-FR" sz="2400" b="1" dirty="0">
                <a:solidFill>
                  <a:srgbClr val="FF0000"/>
                </a:solidFill>
              </a:rPr>
              <a:t>6.3- Cadres de référence de production des statistiques des entreprises et </a:t>
            </a:r>
            <a:r>
              <a:rPr lang="fr-FR" altLang="fr-FR" sz="2400" b="1" dirty="0" smtClean="0">
                <a:solidFill>
                  <a:srgbClr val="FF0000"/>
                </a:solidFill>
              </a:rPr>
              <a:t>perspectives</a:t>
            </a: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anim calcmode="lin" valueType="num">
                                      <p:cBhvr additive="base">
                                        <p:cTn id="7" dur="500" fill="hold"/>
                                        <p:tgtEl>
                                          <p:spTgt spid="614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14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147">
                                            <p:txEl>
                                              <p:pRg st="1" end="1"/>
                                            </p:txEl>
                                          </p:spTgt>
                                        </p:tgtEl>
                                        <p:attrNameLst>
                                          <p:attrName>style.visibility</p:attrName>
                                        </p:attrNameLst>
                                      </p:cBhvr>
                                      <p:to>
                                        <p:strVal val="visible"/>
                                      </p:to>
                                    </p:set>
                                    <p:anim calcmode="lin" valueType="num">
                                      <p:cBhvr additive="base">
                                        <p:cTn id="13" dur="500" fill="hold"/>
                                        <p:tgtEl>
                                          <p:spTgt spid="614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14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147">
                                            <p:txEl>
                                              <p:pRg st="2" end="2"/>
                                            </p:txEl>
                                          </p:spTgt>
                                        </p:tgtEl>
                                        <p:attrNameLst>
                                          <p:attrName>style.visibility</p:attrName>
                                        </p:attrNameLst>
                                      </p:cBhvr>
                                      <p:to>
                                        <p:strVal val="visible"/>
                                      </p:to>
                                    </p:set>
                                    <p:anim calcmode="lin" valueType="num">
                                      <p:cBhvr additive="base">
                                        <p:cTn id="19" dur="500" fill="hold"/>
                                        <p:tgtEl>
                                          <p:spTgt spid="614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14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147">
                                            <p:txEl>
                                              <p:pRg st="3" end="3"/>
                                            </p:txEl>
                                          </p:spTgt>
                                        </p:tgtEl>
                                        <p:attrNameLst>
                                          <p:attrName>style.visibility</p:attrName>
                                        </p:attrNameLst>
                                      </p:cBhvr>
                                      <p:to>
                                        <p:strVal val="visible"/>
                                      </p:to>
                                    </p:set>
                                    <p:anim calcmode="lin" valueType="num">
                                      <p:cBhvr additive="base">
                                        <p:cTn id="25" dur="500" fill="hold"/>
                                        <p:tgtEl>
                                          <p:spTgt spid="614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14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6147">
                                            <p:txEl>
                                              <p:pRg st="4" end="4"/>
                                            </p:txEl>
                                          </p:spTgt>
                                        </p:tgtEl>
                                        <p:attrNameLst>
                                          <p:attrName>style.visibility</p:attrName>
                                        </p:attrNameLst>
                                      </p:cBhvr>
                                      <p:to>
                                        <p:strVal val="visible"/>
                                      </p:to>
                                    </p:set>
                                    <p:anim calcmode="lin" valueType="num">
                                      <p:cBhvr additive="base">
                                        <p:cTn id="31" dur="500" fill="hold"/>
                                        <p:tgtEl>
                                          <p:spTgt spid="6147">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147">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6147">
                                            <p:txEl>
                                              <p:pRg st="5" end="5"/>
                                            </p:txEl>
                                          </p:spTgt>
                                        </p:tgtEl>
                                        <p:attrNameLst>
                                          <p:attrName>style.visibility</p:attrName>
                                        </p:attrNameLst>
                                      </p:cBhvr>
                                      <p:to>
                                        <p:strVal val="visible"/>
                                      </p:to>
                                    </p:set>
                                    <p:anim calcmode="lin" valueType="num">
                                      <p:cBhvr additive="base">
                                        <p:cTn id="37" dur="500" fill="hold"/>
                                        <p:tgtEl>
                                          <p:spTgt spid="6147">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6147">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6147">
                                            <p:txEl>
                                              <p:pRg st="6" end="6"/>
                                            </p:txEl>
                                          </p:spTgt>
                                        </p:tgtEl>
                                        <p:attrNameLst>
                                          <p:attrName>style.visibility</p:attrName>
                                        </p:attrNameLst>
                                      </p:cBhvr>
                                      <p:to>
                                        <p:strVal val="visible"/>
                                      </p:to>
                                    </p:set>
                                    <p:anim calcmode="lin" valueType="num">
                                      <p:cBhvr additive="base">
                                        <p:cTn id="43" dur="500" fill="hold"/>
                                        <p:tgtEl>
                                          <p:spTgt spid="6147">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6147">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6147">
                                            <p:txEl>
                                              <p:pRg st="7" end="7"/>
                                            </p:txEl>
                                          </p:spTgt>
                                        </p:tgtEl>
                                        <p:attrNameLst>
                                          <p:attrName>style.visibility</p:attrName>
                                        </p:attrNameLst>
                                      </p:cBhvr>
                                      <p:to>
                                        <p:strVal val="visible"/>
                                      </p:to>
                                    </p:set>
                                    <p:anim calcmode="lin" valueType="num">
                                      <p:cBhvr additive="base">
                                        <p:cTn id="49" dur="500" fill="hold"/>
                                        <p:tgtEl>
                                          <p:spTgt spid="6147">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6147">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6147">
                                            <p:txEl>
                                              <p:pRg st="8" end="8"/>
                                            </p:txEl>
                                          </p:spTgt>
                                        </p:tgtEl>
                                        <p:attrNameLst>
                                          <p:attrName>style.visibility</p:attrName>
                                        </p:attrNameLst>
                                      </p:cBhvr>
                                      <p:to>
                                        <p:strVal val="visible"/>
                                      </p:to>
                                    </p:set>
                                    <p:anim calcmode="lin" valueType="num">
                                      <p:cBhvr additive="base">
                                        <p:cTn id="55" dur="500" fill="hold"/>
                                        <p:tgtEl>
                                          <p:spTgt spid="6147">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6147">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6147">
                                            <p:txEl>
                                              <p:pRg st="9" end="9"/>
                                            </p:txEl>
                                          </p:spTgt>
                                        </p:tgtEl>
                                        <p:attrNameLst>
                                          <p:attrName>style.visibility</p:attrName>
                                        </p:attrNameLst>
                                      </p:cBhvr>
                                      <p:to>
                                        <p:strVal val="visible"/>
                                      </p:to>
                                    </p:set>
                                    <p:anim calcmode="lin" valueType="num">
                                      <p:cBhvr additive="base">
                                        <p:cTn id="61" dur="500" fill="hold"/>
                                        <p:tgtEl>
                                          <p:spTgt spid="6147">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6147">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928813"/>
            <a:ext cx="8148638" cy="4267200"/>
          </a:xfrm>
        </p:spPr>
        <p:txBody>
          <a:bodyPr/>
          <a:lstStyle/>
          <a:p>
            <a:pPr eaLnBrk="1" hangingPunct="1">
              <a:lnSpc>
                <a:spcPct val="90000"/>
              </a:lnSpc>
              <a:buFont typeface="Wingdings" panose="05000000000000000000" pitchFamily="2" charset="2"/>
              <a:buChar char="q"/>
            </a:pPr>
            <a:r>
              <a:rPr lang="fr-FR" altLang="fr-FR" sz="2500" b="1" dirty="0" smtClean="0">
                <a:solidFill>
                  <a:srgbClr val="00B050"/>
                </a:solidFill>
              </a:rPr>
              <a:t>Cadres internationaux d’harmonisation</a:t>
            </a:r>
          </a:p>
          <a:p>
            <a:pPr algn="just" eaLnBrk="1" hangingPunct="1">
              <a:lnSpc>
                <a:spcPct val="90000"/>
              </a:lnSpc>
              <a:buFont typeface="Wingdings" panose="05000000000000000000" pitchFamily="2" charset="2"/>
              <a:buChar char="ü"/>
            </a:pPr>
            <a:r>
              <a:rPr lang="fr-FR" altLang="fr-FR" sz="2500" dirty="0" smtClean="0"/>
              <a:t>L’</a:t>
            </a:r>
            <a:r>
              <a:rPr lang="fr-FR" sz="2400" dirty="0" smtClean="0"/>
              <a:t>Observatoire </a:t>
            </a:r>
            <a:r>
              <a:rPr lang="fr-FR" sz="2400" dirty="0"/>
              <a:t>économique et statistique </a:t>
            </a:r>
            <a:r>
              <a:rPr lang="fr-FR" sz="2400" dirty="0" smtClean="0"/>
              <a:t>d'Afrique subsaharienne (AFRISTAT) élabore et fait adopter par ses Etats membres des méthodologies harmonisées pour la production des statistiques.</a:t>
            </a:r>
          </a:p>
          <a:p>
            <a:pPr marL="0" indent="0" algn="just" eaLnBrk="1" hangingPunct="1">
              <a:lnSpc>
                <a:spcPct val="90000"/>
              </a:lnSpc>
              <a:buNone/>
            </a:pPr>
            <a:r>
              <a:rPr lang="fr-FR" altLang="fr-FR" sz="2400" b="1" dirty="0" smtClean="0">
                <a:solidFill>
                  <a:srgbClr val="7030A0"/>
                </a:solidFill>
              </a:rPr>
              <a:t>- </a:t>
            </a:r>
            <a:r>
              <a:rPr lang="fr-FR" sz="2400" dirty="0" smtClean="0"/>
              <a:t>Règlement </a:t>
            </a:r>
            <a:r>
              <a:rPr lang="fr-FR" sz="2400" dirty="0"/>
              <a:t>n°01/CM/2009 du 16 avril 2009 portant adoption d’un cadre commun aux Etats membres d’AFRISTAT pour la création et la gestion d’un répertoire d’entreprises national à des fins </a:t>
            </a:r>
            <a:r>
              <a:rPr lang="fr-FR" sz="2400" dirty="0" smtClean="0"/>
              <a:t>statistiques.</a:t>
            </a:r>
            <a:endParaRPr lang="fr-FR" altLang="fr-FR" sz="2400" b="1" dirty="0" smtClean="0">
              <a:solidFill>
                <a:srgbClr val="7030A0"/>
              </a:solidFill>
            </a:endParaRPr>
          </a:p>
          <a:p>
            <a:pPr eaLnBrk="1" hangingPunct="1">
              <a:lnSpc>
                <a:spcPct val="90000"/>
              </a:lnSpc>
              <a:buNone/>
            </a:pPr>
            <a:endParaRPr lang="fr-FR" altLang="fr-FR" sz="2400" b="1" dirty="0" smtClean="0">
              <a:solidFill>
                <a:srgbClr val="7030A0"/>
              </a:solidFill>
            </a:endParaRPr>
          </a:p>
          <a:p>
            <a:pPr eaLnBrk="1" hangingPunct="1">
              <a:lnSpc>
                <a:spcPct val="90000"/>
              </a:lnSpc>
              <a:buNone/>
            </a:pPr>
            <a:endParaRPr lang="fr-FR" altLang="fr-FR" sz="2400" dirty="0" smtClean="0">
              <a:solidFill>
                <a:srgbClr val="7030A0"/>
              </a:solidFill>
            </a:endParaRPr>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19</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19</a:t>
            </a:fld>
            <a:endParaRPr lang="fr-FR" altLang="fr-FR" sz="1200"/>
          </a:p>
        </p:txBody>
      </p:sp>
      <p:sp>
        <p:nvSpPr>
          <p:cNvPr id="7" name="Titre 1"/>
          <p:cNvSpPr>
            <a:spLocks noGrp="1"/>
          </p:cNvSpPr>
          <p:nvPr>
            <p:ph type="title"/>
          </p:nvPr>
        </p:nvSpPr>
        <p:spPr>
          <a:xfrm>
            <a:off x="574674" y="304801"/>
            <a:ext cx="8245797" cy="891952"/>
          </a:xfrm>
        </p:spPr>
        <p:txBody>
          <a:bodyPr/>
          <a:lstStyle/>
          <a:p>
            <a:pPr marL="469900" lvl="0" indent="-469900" eaLnBrk="1" hangingPunct="1">
              <a:lnSpc>
                <a:spcPct val="90000"/>
              </a:lnSpc>
              <a:spcBef>
                <a:spcPct val="20000"/>
              </a:spcBef>
            </a:pPr>
            <a:r>
              <a:rPr lang="fr-FR" altLang="fr-FR" sz="2400" b="1" dirty="0">
                <a:solidFill>
                  <a:srgbClr val="FF0000"/>
                </a:solidFill>
              </a:rPr>
              <a:t>6.3- Cadres de référence de production des statistiques des entreprises et </a:t>
            </a:r>
            <a:r>
              <a:rPr lang="fr-FR" altLang="fr-FR" sz="2400" b="1" dirty="0" smtClean="0">
                <a:solidFill>
                  <a:srgbClr val="FF0000"/>
                </a:solidFill>
              </a:rPr>
              <a:t>perspectives</a:t>
            </a: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anim calcmode="lin" valueType="num">
                                      <p:cBhvr additive="base">
                                        <p:cTn id="7" dur="500" fill="hold"/>
                                        <p:tgtEl>
                                          <p:spTgt spid="614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14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147">
                                            <p:txEl>
                                              <p:pRg st="1" end="1"/>
                                            </p:txEl>
                                          </p:spTgt>
                                        </p:tgtEl>
                                        <p:attrNameLst>
                                          <p:attrName>style.visibility</p:attrName>
                                        </p:attrNameLst>
                                      </p:cBhvr>
                                      <p:to>
                                        <p:strVal val="visible"/>
                                      </p:to>
                                    </p:set>
                                    <p:anim calcmode="lin" valueType="num">
                                      <p:cBhvr additive="base">
                                        <p:cTn id="13" dur="500" fill="hold"/>
                                        <p:tgtEl>
                                          <p:spTgt spid="614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14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147">
                                            <p:txEl>
                                              <p:pRg st="2" end="2"/>
                                            </p:txEl>
                                          </p:spTgt>
                                        </p:tgtEl>
                                        <p:attrNameLst>
                                          <p:attrName>style.visibility</p:attrName>
                                        </p:attrNameLst>
                                      </p:cBhvr>
                                      <p:to>
                                        <p:strVal val="visible"/>
                                      </p:to>
                                    </p:set>
                                    <p:anim calcmode="lin" valueType="num">
                                      <p:cBhvr additive="base">
                                        <p:cTn id="19" dur="500" fill="hold"/>
                                        <p:tgtEl>
                                          <p:spTgt spid="614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14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571500" y="642938"/>
            <a:ext cx="8783638" cy="787400"/>
          </a:xfrm>
        </p:spPr>
        <p:txBody>
          <a:bodyPr/>
          <a:lstStyle/>
          <a:p>
            <a:pPr eaLnBrk="1" hangingPunct="1"/>
            <a:r>
              <a:rPr lang="fr-FR" altLang="fr-FR" sz="3200" dirty="0" smtClean="0"/>
              <a:t> Sommaire</a:t>
            </a:r>
          </a:p>
        </p:txBody>
      </p:sp>
      <p:sp>
        <p:nvSpPr>
          <p:cNvPr id="6147" name="Rectangle 3"/>
          <p:cNvSpPr>
            <a:spLocks noGrp="1" noChangeArrowheads="1"/>
          </p:cNvSpPr>
          <p:nvPr>
            <p:ph idx="1"/>
          </p:nvPr>
        </p:nvSpPr>
        <p:spPr>
          <a:xfrm>
            <a:off x="571500" y="1700808"/>
            <a:ext cx="8572500" cy="4495205"/>
          </a:xfrm>
        </p:spPr>
        <p:txBody>
          <a:bodyPr/>
          <a:lstStyle/>
          <a:p>
            <a:pPr eaLnBrk="1" hangingPunct="1">
              <a:lnSpc>
                <a:spcPct val="90000"/>
              </a:lnSpc>
              <a:buNone/>
            </a:pPr>
            <a:endParaRPr lang="fr-FR" altLang="fr-FR" b="1" dirty="0" smtClean="0">
              <a:solidFill>
                <a:srgbClr val="7030A0"/>
              </a:solidFill>
            </a:endParaRPr>
          </a:p>
          <a:p>
            <a:pPr eaLnBrk="1" hangingPunct="1">
              <a:lnSpc>
                <a:spcPct val="90000"/>
              </a:lnSpc>
              <a:buNone/>
            </a:pPr>
            <a:r>
              <a:rPr lang="fr-FR" altLang="fr-FR" b="1" dirty="0" smtClean="0">
                <a:solidFill>
                  <a:srgbClr val="7030A0"/>
                </a:solidFill>
              </a:rPr>
              <a:t>6.1- Les atouts</a:t>
            </a:r>
          </a:p>
          <a:p>
            <a:pPr eaLnBrk="1" hangingPunct="1">
              <a:lnSpc>
                <a:spcPct val="90000"/>
              </a:lnSpc>
              <a:buNone/>
            </a:pPr>
            <a:endParaRPr lang="fr-FR" altLang="fr-FR" b="1" dirty="0" smtClean="0">
              <a:solidFill>
                <a:srgbClr val="7030A0"/>
              </a:solidFill>
            </a:endParaRPr>
          </a:p>
          <a:p>
            <a:pPr eaLnBrk="1" hangingPunct="1">
              <a:lnSpc>
                <a:spcPct val="90000"/>
              </a:lnSpc>
              <a:buNone/>
            </a:pPr>
            <a:r>
              <a:rPr lang="fr-FR" altLang="fr-FR" b="1" dirty="0" smtClean="0">
                <a:solidFill>
                  <a:srgbClr val="7030A0"/>
                </a:solidFill>
              </a:rPr>
              <a:t>6.2- Les limites</a:t>
            </a:r>
          </a:p>
          <a:p>
            <a:pPr eaLnBrk="1" hangingPunct="1">
              <a:lnSpc>
                <a:spcPct val="90000"/>
              </a:lnSpc>
              <a:buNone/>
            </a:pPr>
            <a:endParaRPr lang="fr-FR" altLang="fr-FR" b="1" dirty="0" smtClean="0">
              <a:solidFill>
                <a:srgbClr val="7030A0"/>
              </a:solidFill>
            </a:endParaRPr>
          </a:p>
          <a:p>
            <a:pPr eaLnBrk="1" hangingPunct="1">
              <a:lnSpc>
                <a:spcPct val="90000"/>
              </a:lnSpc>
              <a:buNone/>
            </a:pPr>
            <a:r>
              <a:rPr lang="fr-FR" altLang="fr-FR" b="1" dirty="0" smtClean="0">
                <a:solidFill>
                  <a:srgbClr val="7030A0"/>
                </a:solidFill>
              </a:rPr>
              <a:t>6.3- Cadres de référence de la production des statistiques des entreprises et perspectives</a:t>
            </a:r>
          </a:p>
          <a:p>
            <a:pPr eaLnBrk="1" hangingPunct="1">
              <a:lnSpc>
                <a:spcPct val="90000"/>
              </a:lnSpc>
              <a:buNone/>
            </a:pPr>
            <a:endParaRPr lang="fr-FR" altLang="fr-FR" b="1" dirty="0" smtClean="0">
              <a:solidFill>
                <a:srgbClr val="7030A0"/>
              </a:solidFill>
            </a:endParaRPr>
          </a:p>
          <a:p>
            <a:pPr eaLnBrk="1" hangingPunct="1">
              <a:lnSpc>
                <a:spcPct val="90000"/>
              </a:lnSpc>
              <a:buFont typeface="Wingdings" pitchFamily="2" charset="2"/>
              <a:buNone/>
            </a:pPr>
            <a:endParaRPr lang="fr-FR" altLang="fr-FR" sz="2100" dirty="0" smtClean="0">
              <a:solidFill>
                <a:schemeClr val="accent2"/>
              </a:solidFill>
            </a:endParaRPr>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2</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2</a:t>
            </a:fld>
            <a:endParaRPr lang="fr-FR" altLang="fr-FR" sz="12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147">
                                            <p:txEl>
                                              <p:pRg st="1" end="1"/>
                                            </p:txEl>
                                          </p:spTgt>
                                        </p:tgtEl>
                                        <p:attrNameLst>
                                          <p:attrName>style.visibility</p:attrName>
                                        </p:attrNameLst>
                                      </p:cBhvr>
                                      <p:to>
                                        <p:strVal val="visible"/>
                                      </p:to>
                                    </p:set>
                                    <p:anim calcmode="lin" valueType="num">
                                      <p:cBhvr additive="base">
                                        <p:cTn id="7" dur="500" fill="hold"/>
                                        <p:tgtEl>
                                          <p:spTgt spid="6147">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14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147">
                                            <p:txEl>
                                              <p:pRg st="3" end="3"/>
                                            </p:txEl>
                                          </p:spTgt>
                                        </p:tgtEl>
                                        <p:attrNameLst>
                                          <p:attrName>style.visibility</p:attrName>
                                        </p:attrNameLst>
                                      </p:cBhvr>
                                      <p:to>
                                        <p:strVal val="visible"/>
                                      </p:to>
                                    </p:set>
                                    <p:anim calcmode="lin" valueType="num">
                                      <p:cBhvr additive="base">
                                        <p:cTn id="13" dur="500" fill="hold"/>
                                        <p:tgtEl>
                                          <p:spTgt spid="6147">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14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147">
                                            <p:txEl>
                                              <p:pRg st="5" end="5"/>
                                            </p:txEl>
                                          </p:spTgt>
                                        </p:tgtEl>
                                        <p:attrNameLst>
                                          <p:attrName>style.visibility</p:attrName>
                                        </p:attrNameLst>
                                      </p:cBhvr>
                                      <p:to>
                                        <p:strVal val="visible"/>
                                      </p:to>
                                    </p:set>
                                    <p:anim calcmode="lin" valueType="num">
                                      <p:cBhvr additive="base">
                                        <p:cTn id="19" dur="500" fill="hold"/>
                                        <p:tgtEl>
                                          <p:spTgt spid="6147">
                                            <p:txEl>
                                              <p:pRg st="5" end="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147">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395536" y="1700808"/>
            <a:ext cx="8568952" cy="4267200"/>
          </a:xfrm>
        </p:spPr>
        <p:txBody>
          <a:bodyPr/>
          <a:lstStyle/>
          <a:p>
            <a:pPr marL="0" indent="0" eaLnBrk="1" hangingPunct="1">
              <a:lnSpc>
                <a:spcPct val="90000"/>
              </a:lnSpc>
              <a:buNone/>
            </a:pPr>
            <a:r>
              <a:rPr lang="fr-FR" sz="2800" dirty="0"/>
              <a:t> </a:t>
            </a:r>
            <a:r>
              <a:rPr lang="fr-FR" sz="2400" dirty="0"/>
              <a:t> </a:t>
            </a:r>
            <a:r>
              <a:rPr lang="fr-FR" sz="2400" dirty="0" smtClean="0"/>
              <a:t>- Règlement </a:t>
            </a:r>
            <a:r>
              <a:rPr lang="fr-FR" sz="2400" dirty="0"/>
              <a:t>n°02/CM/2009 du 16 avril 2009 portant adoption d’une méthodologie commune aux Etats membres d’AFRISTAT pour l’élaboration d’un indice harmonisé de la production industrielle (IHPI</a:t>
            </a:r>
            <a:r>
              <a:rPr lang="fr-FR" sz="2400" dirty="0" smtClean="0"/>
              <a:t>);</a:t>
            </a:r>
          </a:p>
          <a:p>
            <a:pPr marL="0" indent="0" eaLnBrk="1" hangingPunct="1">
              <a:lnSpc>
                <a:spcPct val="90000"/>
              </a:lnSpc>
              <a:buNone/>
            </a:pPr>
            <a:r>
              <a:rPr lang="fr-FR" sz="2400" dirty="0" smtClean="0"/>
              <a:t>-  </a:t>
            </a:r>
            <a:r>
              <a:rPr lang="fr-FR" sz="2400" u="sng" dirty="0" smtClean="0">
                <a:solidFill>
                  <a:srgbClr val="FF0000"/>
                </a:solidFill>
              </a:rPr>
              <a:t>Règlement N°01/CM/AFRISTAT/2011/ du 11 avril 2011</a:t>
            </a:r>
            <a:r>
              <a:rPr lang="fr-FR" sz="2400" dirty="0" smtClean="0"/>
              <a:t> portant adoption des nomenclatures d’activités et de produits (NAEMA et NOPEMA).</a:t>
            </a:r>
          </a:p>
          <a:p>
            <a:pPr eaLnBrk="1" hangingPunct="1">
              <a:lnSpc>
                <a:spcPct val="90000"/>
              </a:lnSpc>
              <a:buFont typeface="Wingdings" panose="05000000000000000000" pitchFamily="2" charset="2"/>
              <a:buChar char="ü"/>
            </a:pPr>
            <a:r>
              <a:rPr lang="fr-FR" altLang="fr-FR" sz="2800" dirty="0" smtClean="0"/>
              <a:t>L’UEMOA</a:t>
            </a:r>
            <a:endParaRPr lang="fr-FR" altLang="fr-FR" sz="2500" dirty="0" smtClean="0"/>
          </a:p>
          <a:p>
            <a:pPr marL="0" indent="0">
              <a:buNone/>
            </a:pPr>
            <a:r>
              <a:rPr lang="fr-FR" sz="2400" dirty="0" smtClean="0"/>
              <a:t>- Décision n°05/2013/CM/UEMOA instituant un cadre d’échanges des informations statistiques au sein de l’UEMOA; </a:t>
            </a:r>
            <a:r>
              <a:rPr lang="fr-FR" altLang="fr-FR" sz="2400" dirty="0" smtClean="0">
                <a:solidFill>
                  <a:srgbClr val="7030A0"/>
                </a:solidFill>
              </a:rPr>
              <a:t> </a:t>
            </a:r>
            <a:r>
              <a:rPr lang="fr-FR" altLang="fr-FR" sz="2400" dirty="0"/>
              <a:t>Textes adoptant le </a:t>
            </a:r>
            <a:r>
              <a:rPr lang="fr-FR" altLang="fr-FR" sz="2400" dirty="0" smtClean="0"/>
              <a:t>SYSCOA </a:t>
            </a:r>
            <a:r>
              <a:rPr lang="fr-FR" altLang="fr-FR" sz="2400" u="sng" dirty="0" smtClean="0">
                <a:solidFill>
                  <a:srgbClr val="FF0000"/>
                </a:solidFill>
              </a:rPr>
              <a:t>suivant les actes uniformes OHADA</a:t>
            </a:r>
            <a:r>
              <a:rPr lang="fr-FR" altLang="fr-FR" sz="2400" dirty="0" smtClean="0"/>
              <a:t>; etc.</a:t>
            </a:r>
            <a:endParaRPr lang="fr-FR" altLang="fr-FR" sz="2400" dirty="0"/>
          </a:p>
          <a:p>
            <a:pPr eaLnBrk="1" hangingPunct="1">
              <a:lnSpc>
                <a:spcPct val="90000"/>
              </a:lnSpc>
              <a:buNone/>
            </a:pPr>
            <a:endParaRPr lang="fr-FR" altLang="fr-FR" sz="2400" b="1" dirty="0" smtClean="0">
              <a:solidFill>
                <a:srgbClr val="7030A0"/>
              </a:solidFill>
            </a:endParaRPr>
          </a:p>
          <a:p>
            <a:pPr eaLnBrk="1" hangingPunct="1">
              <a:lnSpc>
                <a:spcPct val="90000"/>
              </a:lnSpc>
              <a:buNone/>
            </a:pPr>
            <a:endParaRPr lang="fr-FR" altLang="fr-FR" sz="2400" dirty="0" smtClean="0">
              <a:solidFill>
                <a:srgbClr val="7030A0"/>
              </a:solidFill>
            </a:endParaRPr>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20</a:t>
            </a:fld>
            <a:endParaRPr lang="fr-FR" altLang="fr-FR" dirty="0"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20</a:t>
            </a:fld>
            <a:endParaRPr lang="fr-FR" altLang="fr-FR" sz="1200"/>
          </a:p>
        </p:txBody>
      </p:sp>
      <p:sp>
        <p:nvSpPr>
          <p:cNvPr id="7" name="Titre 1"/>
          <p:cNvSpPr>
            <a:spLocks noGrp="1"/>
          </p:cNvSpPr>
          <p:nvPr>
            <p:ph type="title"/>
          </p:nvPr>
        </p:nvSpPr>
        <p:spPr>
          <a:xfrm>
            <a:off x="574674" y="304801"/>
            <a:ext cx="8245797" cy="819944"/>
          </a:xfrm>
        </p:spPr>
        <p:txBody>
          <a:bodyPr/>
          <a:lstStyle/>
          <a:p>
            <a:pPr marL="469900" lvl="0" indent="-469900" eaLnBrk="1" hangingPunct="1">
              <a:lnSpc>
                <a:spcPct val="90000"/>
              </a:lnSpc>
              <a:spcBef>
                <a:spcPct val="20000"/>
              </a:spcBef>
            </a:pPr>
            <a:r>
              <a:rPr lang="fr-FR" altLang="fr-FR" sz="2400" b="1" dirty="0">
                <a:solidFill>
                  <a:srgbClr val="FF0000"/>
                </a:solidFill>
              </a:rPr>
              <a:t>6.3- Cadres de référence de production des statistiques des entreprises et </a:t>
            </a:r>
            <a:r>
              <a:rPr lang="fr-FR" altLang="fr-FR" sz="2400" b="1" dirty="0" smtClean="0">
                <a:solidFill>
                  <a:srgbClr val="FF0000"/>
                </a:solidFill>
              </a:rPr>
              <a:t>perspectives</a:t>
            </a:r>
            <a:endParaRPr lang="fr-FR"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928813"/>
            <a:ext cx="8148638" cy="4267200"/>
          </a:xfrm>
        </p:spPr>
        <p:txBody>
          <a:bodyPr/>
          <a:lstStyle/>
          <a:p>
            <a:pPr eaLnBrk="1" hangingPunct="1">
              <a:lnSpc>
                <a:spcPct val="90000"/>
              </a:lnSpc>
              <a:buFont typeface="Wingdings" panose="05000000000000000000" pitchFamily="2" charset="2"/>
              <a:buChar char="ü"/>
            </a:pPr>
            <a:r>
              <a:rPr lang="fr-FR" altLang="fr-FR" sz="2500" dirty="0" smtClean="0"/>
              <a:t> Division statistiques des Nations Unies (UNSD) </a:t>
            </a:r>
          </a:p>
          <a:p>
            <a:pPr marL="0" indent="0" algn="just" eaLnBrk="1" hangingPunct="1">
              <a:lnSpc>
                <a:spcPct val="90000"/>
              </a:lnSpc>
              <a:buNone/>
            </a:pPr>
            <a:r>
              <a:rPr lang="fr-FR" altLang="fr-FR" sz="2500" dirty="0" smtClean="0"/>
              <a:t>Réflexions par des groupes spécifiques sur les normes et méthodologies  statistiques en relation avec les changements observées dans l’économie: proposition de nouvelles normes et méthodologies qui sont adoptées;</a:t>
            </a:r>
          </a:p>
          <a:p>
            <a:pPr eaLnBrk="1" hangingPunct="1">
              <a:lnSpc>
                <a:spcPct val="90000"/>
              </a:lnSpc>
              <a:buFontTx/>
              <a:buChar char="-"/>
            </a:pPr>
            <a:r>
              <a:rPr lang="fr-FR" altLang="fr-FR" sz="2500" dirty="0" smtClean="0"/>
              <a:t>Ex. nomenclatures internationales </a:t>
            </a:r>
            <a:r>
              <a:rPr lang="fr-FR" altLang="fr-FR" sz="2500" dirty="0" smtClean="0">
                <a:solidFill>
                  <a:srgbClr val="FF0000"/>
                </a:solidFill>
              </a:rPr>
              <a:t>(CITI, CPC, …)</a:t>
            </a:r>
          </a:p>
          <a:p>
            <a:pPr marL="0" indent="0" eaLnBrk="1" hangingPunct="1">
              <a:lnSpc>
                <a:spcPct val="90000"/>
              </a:lnSpc>
              <a:buNone/>
            </a:pPr>
            <a:endParaRPr lang="fr-FR" altLang="fr-FR" sz="2500" dirty="0" smtClean="0"/>
          </a:p>
          <a:p>
            <a:pPr eaLnBrk="1" hangingPunct="1">
              <a:lnSpc>
                <a:spcPct val="90000"/>
              </a:lnSpc>
              <a:buNone/>
            </a:pPr>
            <a:endParaRPr lang="fr-FR" altLang="fr-FR" sz="2500" dirty="0" smtClean="0"/>
          </a:p>
          <a:p>
            <a:pPr eaLnBrk="1" hangingPunct="1">
              <a:lnSpc>
                <a:spcPct val="90000"/>
              </a:lnSpc>
              <a:buNone/>
            </a:pPr>
            <a:endParaRPr lang="fr-FR" altLang="fr-FR" sz="2500" dirty="0" smtClean="0"/>
          </a:p>
          <a:p>
            <a:pPr eaLnBrk="1" hangingPunct="1">
              <a:lnSpc>
                <a:spcPct val="90000"/>
              </a:lnSpc>
              <a:buNone/>
            </a:pPr>
            <a:endParaRPr lang="fr-FR" altLang="fr-FR" sz="2400" b="1" dirty="0" smtClean="0">
              <a:solidFill>
                <a:srgbClr val="7030A0"/>
              </a:solidFill>
            </a:endParaRPr>
          </a:p>
          <a:p>
            <a:pPr eaLnBrk="1" hangingPunct="1">
              <a:lnSpc>
                <a:spcPct val="90000"/>
              </a:lnSpc>
              <a:buNone/>
            </a:pPr>
            <a:endParaRPr lang="fr-FR" altLang="fr-FR" sz="2400" b="1" dirty="0" smtClean="0">
              <a:solidFill>
                <a:srgbClr val="7030A0"/>
              </a:solidFill>
            </a:endParaRPr>
          </a:p>
          <a:p>
            <a:pPr eaLnBrk="1" hangingPunct="1">
              <a:lnSpc>
                <a:spcPct val="90000"/>
              </a:lnSpc>
              <a:buNone/>
            </a:pPr>
            <a:endParaRPr lang="fr-FR" altLang="fr-FR" sz="2400" dirty="0" smtClean="0">
              <a:solidFill>
                <a:srgbClr val="7030A0"/>
              </a:solidFill>
            </a:endParaRPr>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21</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21</a:t>
            </a:fld>
            <a:endParaRPr lang="fr-FR" altLang="fr-FR" sz="1200"/>
          </a:p>
        </p:txBody>
      </p:sp>
      <p:sp>
        <p:nvSpPr>
          <p:cNvPr id="7" name="Titre 1"/>
          <p:cNvSpPr>
            <a:spLocks noGrp="1"/>
          </p:cNvSpPr>
          <p:nvPr>
            <p:ph type="title"/>
          </p:nvPr>
        </p:nvSpPr>
        <p:spPr>
          <a:xfrm>
            <a:off x="574674" y="304801"/>
            <a:ext cx="8245797" cy="891952"/>
          </a:xfrm>
        </p:spPr>
        <p:txBody>
          <a:bodyPr/>
          <a:lstStyle/>
          <a:p>
            <a:pPr marL="469900" lvl="0" indent="-469900" eaLnBrk="1" hangingPunct="1">
              <a:lnSpc>
                <a:spcPct val="90000"/>
              </a:lnSpc>
              <a:spcBef>
                <a:spcPct val="20000"/>
              </a:spcBef>
            </a:pPr>
            <a:r>
              <a:rPr lang="fr-FR" altLang="fr-FR" sz="2400" b="1" dirty="0">
                <a:solidFill>
                  <a:srgbClr val="FF0000"/>
                </a:solidFill>
              </a:rPr>
              <a:t>6.3- Cadres de référence de production des statistiques des entreprises et </a:t>
            </a:r>
            <a:r>
              <a:rPr lang="fr-FR" altLang="fr-FR" sz="2400" b="1" dirty="0" smtClean="0">
                <a:solidFill>
                  <a:srgbClr val="FF0000"/>
                </a:solidFill>
              </a:rPr>
              <a:t>perspectives</a:t>
            </a:r>
            <a:endParaRPr lang="fr-FR"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928813"/>
            <a:ext cx="8148638" cy="4267200"/>
          </a:xfrm>
        </p:spPr>
        <p:txBody>
          <a:bodyPr/>
          <a:lstStyle/>
          <a:p>
            <a:pPr eaLnBrk="1" hangingPunct="1">
              <a:lnSpc>
                <a:spcPct val="90000"/>
              </a:lnSpc>
              <a:buFont typeface="Wingdings" panose="05000000000000000000" pitchFamily="2" charset="2"/>
              <a:buChar char="q"/>
            </a:pPr>
            <a:r>
              <a:rPr lang="fr-FR" altLang="fr-FR" sz="2400" dirty="0" smtClean="0">
                <a:solidFill>
                  <a:srgbClr val="00B050"/>
                </a:solidFill>
              </a:rPr>
              <a:t>Un exemple de changement méthodologique: calcul de l’IHPI</a:t>
            </a:r>
          </a:p>
          <a:p>
            <a:pPr algn="just" eaLnBrk="1" hangingPunct="1">
              <a:lnSpc>
                <a:spcPct val="90000"/>
              </a:lnSpc>
              <a:buFont typeface="Wingdings" panose="05000000000000000000" pitchFamily="2" charset="2"/>
              <a:buChar char="ü"/>
            </a:pPr>
            <a:r>
              <a:rPr lang="fr-FR" altLang="fr-FR" sz="2400" b="1" dirty="0" smtClean="0"/>
              <a:t>Modification du champ couvert par la production industrielle: Prise en compte des services industriels </a:t>
            </a:r>
            <a:r>
              <a:rPr lang="fr-FR" altLang="fr-FR" sz="2400" b="1" u="sng" dirty="0" smtClean="0">
                <a:solidFill>
                  <a:srgbClr val="FF0000"/>
                </a:solidFill>
              </a:rPr>
              <a:t>liées à la sous-traitance</a:t>
            </a:r>
            <a:r>
              <a:rPr lang="fr-FR" altLang="fr-FR" sz="2400" b="1" dirty="0" smtClean="0"/>
              <a:t> </a:t>
            </a:r>
            <a:r>
              <a:rPr lang="fr-FR" altLang="fr-FR" sz="2400" dirty="0" smtClean="0"/>
              <a:t>(maintenance, réparation des équipements industriels, services de fabrication sous traités, etc.) et à la </a:t>
            </a:r>
            <a:r>
              <a:rPr lang="fr-FR" altLang="fr-FR" sz="2400" b="1" u="sng" dirty="0" smtClean="0">
                <a:solidFill>
                  <a:srgbClr val="FF0000"/>
                </a:solidFill>
              </a:rPr>
              <a:t>gestion de l’environnement</a:t>
            </a:r>
            <a:r>
              <a:rPr lang="fr-FR" altLang="fr-FR" sz="2400" dirty="0" smtClean="0"/>
              <a:t> (services de collecte et de traitement des ordures, de dépollution, etc.);</a:t>
            </a:r>
          </a:p>
          <a:p>
            <a:pPr algn="just" eaLnBrk="1" hangingPunct="1">
              <a:lnSpc>
                <a:spcPct val="90000"/>
              </a:lnSpc>
              <a:buFont typeface="Wingdings" panose="05000000000000000000" pitchFamily="2" charset="2"/>
              <a:buChar char="ü"/>
            </a:pPr>
            <a:r>
              <a:rPr lang="fr-FR" altLang="fr-FR" sz="2400" dirty="0" smtClean="0"/>
              <a:t>Prise en compte de </a:t>
            </a:r>
            <a:r>
              <a:rPr lang="fr-FR" altLang="fr-FR" sz="2400" b="1" dirty="0" smtClean="0"/>
              <a:t>la qualité du produit</a:t>
            </a:r>
            <a:r>
              <a:rPr lang="fr-FR" altLang="fr-FR" sz="2400" dirty="0" smtClean="0"/>
              <a:t> qui intervient dans le volume.</a:t>
            </a:r>
          </a:p>
          <a:p>
            <a:pPr eaLnBrk="1" hangingPunct="1">
              <a:lnSpc>
                <a:spcPct val="90000"/>
              </a:lnSpc>
              <a:buNone/>
            </a:pPr>
            <a:endParaRPr lang="fr-FR" altLang="fr-FR" sz="2400" dirty="0" smtClean="0">
              <a:solidFill>
                <a:srgbClr val="7030A0"/>
              </a:solidFill>
            </a:endParaRPr>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22</a:t>
            </a:fld>
            <a:endParaRPr lang="fr-FR" altLang="fr-FR" dirty="0"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22</a:t>
            </a:fld>
            <a:endParaRPr lang="fr-FR" altLang="fr-FR" sz="1200"/>
          </a:p>
        </p:txBody>
      </p:sp>
      <p:sp>
        <p:nvSpPr>
          <p:cNvPr id="7" name="Titre 1"/>
          <p:cNvSpPr>
            <a:spLocks noGrp="1"/>
          </p:cNvSpPr>
          <p:nvPr>
            <p:ph type="title"/>
          </p:nvPr>
        </p:nvSpPr>
        <p:spPr>
          <a:xfrm>
            <a:off x="574674" y="304801"/>
            <a:ext cx="8317805" cy="891952"/>
          </a:xfrm>
        </p:spPr>
        <p:txBody>
          <a:bodyPr/>
          <a:lstStyle/>
          <a:p>
            <a:pPr marL="469900" lvl="0" indent="-469900" eaLnBrk="1" hangingPunct="1">
              <a:lnSpc>
                <a:spcPct val="90000"/>
              </a:lnSpc>
              <a:spcBef>
                <a:spcPct val="20000"/>
              </a:spcBef>
            </a:pPr>
            <a:r>
              <a:rPr lang="fr-FR" altLang="fr-FR" sz="2400" b="1" dirty="0">
                <a:solidFill>
                  <a:srgbClr val="FF0000"/>
                </a:solidFill>
              </a:rPr>
              <a:t>6.3- Cadres de référence de production des statistiques des entreprises et </a:t>
            </a:r>
            <a:r>
              <a:rPr lang="fr-FR" altLang="fr-FR" sz="2400" b="1" dirty="0" smtClean="0">
                <a:solidFill>
                  <a:srgbClr val="FF0000"/>
                </a:solidFill>
              </a:rPr>
              <a:t>perspectives</a:t>
            </a: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anim calcmode="lin" valueType="num">
                                      <p:cBhvr additive="base">
                                        <p:cTn id="7" dur="500" fill="hold"/>
                                        <p:tgtEl>
                                          <p:spTgt spid="614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14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147">
                                            <p:txEl>
                                              <p:pRg st="1" end="1"/>
                                            </p:txEl>
                                          </p:spTgt>
                                        </p:tgtEl>
                                        <p:attrNameLst>
                                          <p:attrName>style.visibility</p:attrName>
                                        </p:attrNameLst>
                                      </p:cBhvr>
                                      <p:to>
                                        <p:strVal val="visible"/>
                                      </p:to>
                                    </p:set>
                                    <p:anim calcmode="lin" valueType="num">
                                      <p:cBhvr additive="base">
                                        <p:cTn id="13" dur="500" fill="hold"/>
                                        <p:tgtEl>
                                          <p:spTgt spid="614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14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147">
                                            <p:txEl>
                                              <p:pRg st="2" end="2"/>
                                            </p:txEl>
                                          </p:spTgt>
                                        </p:tgtEl>
                                        <p:attrNameLst>
                                          <p:attrName>style.visibility</p:attrName>
                                        </p:attrNameLst>
                                      </p:cBhvr>
                                      <p:to>
                                        <p:strVal val="visible"/>
                                      </p:to>
                                    </p:set>
                                    <p:anim calcmode="lin" valueType="num">
                                      <p:cBhvr additive="base">
                                        <p:cTn id="19" dur="500" fill="hold"/>
                                        <p:tgtEl>
                                          <p:spTgt spid="614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14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467544" y="1700808"/>
            <a:ext cx="8352928" cy="4267200"/>
          </a:xfrm>
        </p:spPr>
        <p:txBody>
          <a:bodyPr/>
          <a:lstStyle/>
          <a:p>
            <a:pPr eaLnBrk="1" hangingPunct="1">
              <a:lnSpc>
                <a:spcPct val="90000"/>
              </a:lnSpc>
              <a:buFont typeface="Wingdings" panose="05000000000000000000" pitchFamily="2" charset="2"/>
              <a:buChar char="ü"/>
            </a:pPr>
            <a:r>
              <a:rPr lang="fr-FR" altLang="fr-FR" sz="2400" b="1" dirty="0" smtClean="0"/>
              <a:t>Volume</a:t>
            </a:r>
            <a:r>
              <a:rPr lang="fr-FR" altLang="fr-FR" sz="2400" dirty="0" smtClean="0"/>
              <a:t> du bien ou service= </a:t>
            </a:r>
            <a:r>
              <a:rPr lang="fr-FR" altLang="fr-FR" sz="2400" b="1" dirty="0" smtClean="0"/>
              <a:t>valeur</a:t>
            </a:r>
            <a:r>
              <a:rPr lang="fr-FR" altLang="fr-FR" sz="2400" dirty="0" smtClean="0"/>
              <a:t> de la production du bien ou service/un </a:t>
            </a:r>
            <a:r>
              <a:rPr lang="fr-FR" altLang="fr-FR" sz="2400" b="1" dirty="0" smtClean="0"/>
              <a:t>indice de prix</a:t>
            </a:r>
            <a:r>
              <a:rPr lang="fr-FR" altLang="fr-FR" sz="2400" dirty="0" smtClean="0"/>
              <a:t>.</a:t>
            </a:r>
          </a:p>
          <a:p>
            <a:pPr algn="just" eaLnBrk="1" hangingPunct="1">
              <a:lnSpc>
                <a:spcPct val="90000"/>
              </a:lnSpc>
              <a:buFont typeface="Wingdings" panose="05000000000000000000" pitchFamily="2" charset="2"/>
              <a:buChar char="ü"/>
            </a:pPr>
            <a:r>
              <a:rPr lang="fr-FR" altLang="fr-FR" sz="2400" dirty="0" smtClean="0"/>
              <a:t>Le volume physique (poids, litres, etc.) des produits n’est plus la base du calcul: il faut donc prêter une attention à la </a:t>
            </a:r>
            <a:r>
              <a:rPr lang="fr-FR" altLang="fr-FR" sz="2400" b="1" dirty="0" smtClean="0"/>
              <a:t>différentiation des produits de l’entreprise</a:t>
            </a:r>
            <a:r>
              <a:rPr lang="fr-FR" altLang="fr-FR" sz="2400" dirty="0" smtClean="0"/>
              <a:t> (ex. dans une brasserie, il faut distinguer les différentes boissons et choisir les principales à suivre </a:t>
            </a:r>
            <a:r>
              <a:rPr lang="fr-FR" altLang="fr-FR" sz="2400" u="sng" dirty="0" smtClean="0">
                <a:solidFill>
                  <a:srgbClr val="FF0000"/>
                </a:solidFill>
              </a:rPr>
              <a:t>sur la base des transactions</a:t>
            </a:r>
            <a:r>
              <a:rPr lang="fr-FR" altLang="fr-FR" sz="2400" dirty="0" smtClean="0"/>
              <a:t>);</a:t>
            </a:r>
          </a:p>
          <a:p>
            <a:pPr algn="just" eaLnBrk="1" hangingPunct="1">
              <a:lnSpc>
                <a:spcPct val="90000"/>
              </a:lnSpc>
              <a:buFont typeface="Wingdings" panose="05000000000000000000" pitchFamily="2" charset="2"/>
              <a:buChar char="ü"/>
            </a:pPr>
            <a:r>
              <a:rPr lang="fr-FR" altLang="fr-FR" sz="2400" dirty="0" smtClean="0"/>
              <a:t>La collecte intéresse la </a:t>
            </a:r>
            <a:r>
              <a:rPr lang="fr-FR" altLang="fr-FR" sz="2400" b="1" dirty="0" smtClean="0"/>
              <a:t>valeur de la production</a:t>
            </a:r>
            <a:r>
              <a:rPr lang="fr-FR" altLang="fr-FR" sz="2400" dirty="0" smtClean="0"/>
              <a:t>, les </a:t>
            </a:r>
            <a:r>
              <a:rPr lang="fr-FR" altLang="fr-FR" sz="2400" b="1" dirty="0" smtClean="0"/>
              <a:t>prix </a:t>
            </a:r>
            <a:r>
              <a:rPr lang="fr-FR" altLang="fr-FR" sz="2400" dirty="0" smtClean="0"/>
              <a:t>des séries de produits échantillonnés (témoins).</a:t>
            </a:r>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23</a:t>
            </a:fld>
            <a:endParaRPr lang="fr-FR" altLang="fr-FR" dirty="0"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23</a:t>
            </a:fld>
            <a:endParaRPr lang="fr-FR" altLang="fr-FR" sz="1200"/>
          </a:p>
        </p:txBody>
      </p:sp>
      <p:sp>
        <p:nvSpPr>
          <p:cNvPr id="7" name="Titre 1"/>
          <p:cNvSpPr>
            <a:spLocks noGrp="1"/>
          </p:cNvSpPr>
          <p:nvPr>
            <p:ph type="title"/>
          </p:nvPr>
        </p:nvSpPr>
        <p:spPr>
          <a:xfrm>
            <a:off x="574674" y="304801"/>
            <a:ext cx="8317805" cy="891952"/>
          </a:xfrm>
        </p:spPr>
        <p:txBody>
          <a:bodyPr/>
          <a:lstStyle/>
          <a:p>
            <a:pPr marL="469900" lvl="0" indent="-469900" eaLnBrk="1" hangingPunct="1">
              <a:lnSpc>
                <a:spcPct val="90000"/>
              </a:lnSpc>
              <a:spcBef>
                <a:spcPct val="20000"/>
              </a:spcBef>
            </a:pPr>
            <a:r>
              <a:rPr lang="fr-FR" altLang="fr-FR" sz="2400" b="1" dirty="0">
                <a:solidFill>
                  <a:srgbClr val="FF0000"/>
                </a:solidFill>
              </a:rPr>
              <a:t>6.3- Cadres de référence de production des statistiques des entreprises et </a:t>
            </a:r>
            <a:r>
              <a:rPr lang="fr-FR" altLang="fr-FR" sz="2400" b="1" dirty="0" smtClean="0">
                <a:solidFill>
                  <a:srgbClr val="FF0000"/>
                </a:solidFill>
              </a:rPr>
              <a:t>perspectives</a:t>
            </a:r>
            <a:endParaRPr lang="fr-FR"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39552" y="1700808"/>
            <a:ext cx="8148638" cy="4267200"/>
          </a:xfrm>
        </p:spPr>
        <p:txBody>
          <a:bodyPr/>
          <a:lstStyle/>
          <a:p>
            <a:pPr eaLnBrk="1" hangingPunct="1">
              <a:lnSpc>
                <a:spcPct val="90000"/>
              </a:lnSpc>
              <a:buNone/>
            </a:pPr>
            <a:r>
              <a:rPr lang="fr-FR" altLang="fr-FR" sz="2400" b="1" dirty="0" smtClean="0"/>
              <a:t>Avantages</a:t>
            </a:r>
            <a:r>
              <a:rPr lang="fr-FR" altLang="fr-FR" sz="2400" dirty="0" smtClean="0">
                <a:solidFill>
                  <a:srgbClr val="7030A0"/>
                </a:solidFill>
              </a:rPr>
              <a:t>: On dispose de deux indices: Indice harmonisé de la production industrielle (IHPI) et un indice des prix de  la production industrielle (IPPI).</a:t>
            </a:r>
            <a:r>
              <a:rPr lang="fr-FR" altLang="fr-FR" sz="2400" dirty="0">
                <a:solidFill>
                  <a:schemeClr val="accent2"/>
                </a:solidFill>
              </a:rPr>
              <a:t> </a:t>
            </a:r>
            <a:r>
              <a:rPr lang="fr-FR" altLang="fr-FR" sz="2400" dirty="0" smtClean="0">
                <a:solidFill>
                  <a:schemeClr val="accent2"/>
                </a:solidFill>
              </a:rPr>
              <a:t> </a:t>
            </a:r>
          </a:p>
          <a:p>
            <a:pPr algn="just" eaLnBrk="1" hangingPunct="1">
              <a:lnSpc>
                <a:spcPct val="90000"/>
              </a:lnSpc>
              <a:buFont typeface="Wingdings" panose="05000000000000000000" pitchFamily="2" charset="2"/>
              <a:buChar char="ü"/>
            </a:pPr>
            <a:r>
              <a:rPr lang="fr-FR" altLang="fr-FR" sz="2400" dirty="0" smtClean="0">
                <a:solidFill>
                  <a:schemeClr val="accent2"/>
                </a:solidFill>
              </a:rPr>
              <a:t>La </a:t>
            </a:r>
            <a:r>
              <a:rPr lang="fr-FR" altLang="fr-FR" sz="2400" dirty="0">
                <a:solidFill>
                  <a:schemeClr val="accent2"/>
                </a:solidFill>
              </a:rPr>
              <a:t>collecte des données </a:t>
            </a:r>
            <a:r>
              <a:rPr lang="fr-FR" altLang="fr-FR" sz="2400" dirty="0" smtClean="0">
                <a:solidFill>
                  <a:schemeClr val="accent2"/>
                </a:solidFill>
              </a:rPr>
              <a:t>exige </a:t>
            </a:r>
            <a:r>
              <a:rPr lang="fr-FR" altLang="fr-FR" sz="2400" dirty="0">
                <a:solidFill>
                  <a:schemeClr val="accent2"/>
                </a:solidFill>
              </a:rPr>
              <a:t>plus d’efforts pour les entreprises: niveau de détail plus </a:t>
            </a:r>
            <a:r>
              <a:rPr lang="fr-FR" altLang="fr-FR" sz="2400" dirty="0" smtClean="0">
                <a:solidFill>
                  <a:schemeClr val="accent2"/>
                </a:solidFill>
              </a:rPr>
              <a:t>fin.</a:t>
            </a:r>
          </a:p>
          <a:p>
            <a:pPr algn="just" eaLnBrk="1" hangingPunct="1">
              <a:lnSpc>
                <a:spcPct val="90000"/>
              </a:lnSpc>
              <a:buFont typeface="Wingdings" panose="05000000000000000000" pitchFamily="2" charset="2"/>
              <a:buChar char="ü"/>
            </a:pPr>
            <a:r>
              <a:rPr lang="fr-FR" altLang="fr-FR" sz="2400" dirty="0" smtClean="0">
                <a:solidFill>
                  <a:schemeClr val="accent2"/>
                </a:solidFill>
              </a:rPr>
              <a:t>Une collaboration plus poussée entre la structure d’enquête et les entreprises échantillon;</a:t>
            </a:r>
          </a:p>
          <a:p>
            <a:pPr algn="just" eaLnBrk="1" hangingPunct="1">
              <a:lnSpc>
                <a:spcPct val="90000"/>
              </a:lnSpc>
              <a:buFont typeface="Wingdings" panose="05000000000000000000" pitchFamily="2" charset="2"/>
              <a:buChar char="ü"/>
            </a:pPr>
            <a:r>
              <a:rPr lang="fr-FR" altLang="fr-FR" sz="2400" dirty="0" smtClean="0">
                <a:solidFill>
                  <a:schemeClr val="accent2"/>
                </a:solidFill>
              </a:rPr>
              <a:t>Une connaissance plus poussée de l’activité des entreprises échantillon (produits) par la structure d’enquête (dossier d’entreprise, carte thématique, etc.).</a:t>
            </a:r>
            <a:endParaRPr lang="fr-FR" altLang="fr-FR" sz="2400" dirty="0" smtClean="0">
              <a:solidFill>
                <a:srgbClr val="7030A0"/>
              </a:solidFill>
            </a:endParaRPr>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24</a:t>
            </a:fld>
            <a:endParaRPr lang="fr-FR" altLang="fr-FR" dirty="0"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24</a:t>
            </a:fld>
            <a:endParaRPr lang="fr-FR" altLang="fr-FR" sz="1200"/>
          </a:p>
        </p:txBody>
      </p:sp>
      <p:sp>
        <p:nvSpPr>
          <p:cNvPr id="7" name="Titre 1"/>
          <p:cNvSpPr>
            <a:spLocks noGrp="1"/>
          </p:cNvSpPr>
          <p:nvPr>
            <p:ph type="title"/>
          </p:nvPr>
        </p:nvSpPr>
        <p:spPr>
          <a:xfrm>
            <a:off x="574674" y="304801"/>
            <a:ext cx="8245797" cy="963960"/>
          </a:xfrm>
        </p:spPr>
        <p:txBody>
          <a:bodyPr/>
          <a:lstStyle/>
          <a:p>
            <a:pPr marL="469900" lvl="0" indent="-469900" eaLnBrk="1" hangingPunct="1">
              <a:lnSpc>
                <a:spcPct val="90000"/>
              </a:lnSpc>
              <a:spcBef>
                <a:spcPct val="20000"/>
              </a:spcBef>
            </a:pPr>
            <a:r>
              <a:rPr lang="fr-FR" altLang="fr-FR" sz="2400" b="1" dirty="0">
                <a:solidFill>
                  <a:srgbClr val="FF0000"/>
                </a:solidFill>
              </a:rPr>
              <a:t>6.3- Cadres de référence de production des statistiques des entreprises et </a:t>
            </a:r>
            <a:r>
              <a:rPr lang="fr-FR" altLang="fr-FR" sz="2400" b="1" dirty="0" smtClean="0">
                <a:solidFill>
                  <a:srgbClr val="FF0000"/>
                </a:solidFill>
              </a:rPr>
              <a:t>perspectives</a:t>
            </a:r>
            <a:endParaRPr lang="fr-FR"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323528" y="1928813"/>
            <a:ext cx="8640960" cy="4267200"/>
          </a:xfrm>
        </p:spPr>
        <p:txBody>
          <a:bodyPr/>
          <a:lstStyle/>
          <a:p>
            <a:pPr eaLnBrk="1" hangingPunct="1">
              <a:lnSpc>
                <a:spcPct val="90000"/>
              </a:lnSpc>
              <a:buNone/>
            </a:pPr>
            <a:r>
              <a:rPr lang="fr-FR" altLang="fr-FR" sz="2800" b="1" dirty="0" smtClean="0">
                <a:solidFill>
                  <a:srgbClr val="0070C0"/>
                </a:solidFill>
              </a:rPr>
              <a:t>2. Perspectives dans la production des statistiques des entreprises</a:t>
            </a:r>
            <a:endParaRPr lang="fr-FR" altLang="fr-FR" sz="2800" b="1" dirty="0">
              <a:solidFill>
                <a:srgbClr val="0070C0"/>
              </a:solidFill>
            </a:endParaRPr>
          </a:p>
          <a:p>
            <a:pPr marL="0" algn="just" eaLnBrk="1" hangingPunct="1">
              <a:lnSpc>
                <a:spcPct val="90000"/>
              </a:lnSpc>
              <a:buNone/>
            </a:pPr>
            <a:r>
              <a:rPr lang="fr-FR" altLang="fr-FR" sz="2400" b="1" dirty="0" smtClean="0"/>
              <a:t>Le Burkina dispose d’atouts dans la production des statistiques des entreprises non négligeables qui peuvent permettre de diversifier son offre.</a:t>
            </a:r>
          </a:p>
          <a:p>
            <a:pPr eaLnBrk="1" hangingPunct="1">
              <a:lnSpc>
                <a:spcPct val="90000"/>
              </a:lnSpc>
              <a:buFont typeface="Wingdings" panose="05000000000000000000" pitchFamily="2" charset="2"/>
              <a:buChar char="q"/>
            </a:pPr>
            <a:r>
              <a:rPr lang="fr-FR" altLang="fr-FR" sz="2100" dirty="0" smtClean="0"/>
              <a:t> </a:t>
            </a:r>
            <a:r>
              <a:rPr lang="fr-FR" altLang="fr-FR" sz="2400" b="1" dirty="0" smtClean="0"/>
              <a:t>Poursuivre et achever la refonte de l’IHPI en appliquant les nouvelles recommandations en la matière (processus avancé</a:t>
            </a:r>
            <a:r>
              <a:rPr lang="fr-FR" altLang="fr-FR" sz="2100" dirty="0" smtClean="0"/>
              <a:t>).</a:t>
            </a:r>
          </a:p>
          <a:p>
            <a:pPr eaLnBrk="1" hangingPunct="1">
              <a:lnSpc>
                <a:spcPct val="90000"/>
              </a:lnSpc>
              <a:buFont typeface="Wingdings" panose="05000000000000000000" pitchFamily="2" charset="2"/>
              <a:buChar char="q"/>
            </a:pPr>
            <a:endParaRPr lang="fr-FR" altLang="fr-FR" sz="2100" dirty="0" smtClean="0"/>
          </a:p>
          <a:p>
            <a:pPr eaLnBrk="1" hangingPunct="1">
              <a:lnSpc>
                <a:spcPct val="90000"/>
              </a:lnSpc>
              <a:buNone/>
            </a:pPr>
            <a:endParaRPr lang="fr-FR" altLang="fr-FR" sz="2500" dirty="0" smtClean="0"/>
          </a:p>
          <a:p>
            <a:pPr eaLnBrk="1" hangingPunct="1">
              <a:lnSpc>
                <a:spcPct val="90000"/>
              </a:lnSpc>
              <a:buNone/>
            </a:pPr>
            <a:endParaRPr lang="fr-FR" altLang="fr-FR" sz="2400" b="1" dirty="0" smtClean="0">
              <a:solidFill>
                <a:srgbClr val="7030A0"/>
              </a:solidFill>
            </a:endParaRPr>
          </a:p>
          <a:p>
            <a:pPr eaLnBrk="1" hangingPunct="1">
              <a:lnSpc>
                <a:spcPct val="90000"/>
              </a:lnSpc>
              <a:buNone/>
            </a:pPr>
            <a:endParaRPr lang="fr-FR" altLang="fr-FR" sz="2400" b="1" dirty="0" smtClean="0">
              <a:solidFill>
                <a:srgbClr val="7030A0"/>
              </a:solidFill>
            </a:endParaRPr>
          </a:p>
          <a:p>
            <a:pPr eaLnBrk="1" hangingPunct="1">
              <a:lnSpc>
                <a:spcPct val="90000"/>
              </a:lnSpc>
              <a:buNone/>
            </a:pPr>
            <a:endParaRPr lang="fr-FR" altLang="fr-FR" sz="2400" dirty="0" smtClean="0">
              <a:solidFill>
                <a:srgbClr val="7030A0"/>
              </a:solidFill>
            </a:endParaRPr>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25</a:t>
            </a:fld>
            <a:endParaRPr lang="fr-FR" altLang="fr-FR" dirty="0"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25</a:t>
            </a:fld>
            <a:endParaRPr lang="fr-FR" altLang="fr-FR" sz="1200"/>
          </a:p>
        </p:txBody>
      </p:sp>
      <p:sp>
        <p:nvSpPr>
          <p:cNvPr id="2" name="Titre 1"/>
          <p:cNvSpPr>
            <a:spLocks noGrp="1"/>
          </p:cNvSpPr>
          <p:nvPr>
            <p:ph type="title"/>
          </p:nvPr>
        </p:nvSpPr>
        <p:spPr>
          <a:xfrm>
            <a:off x="574675" y="304801"/>
            <a:ext cx="8001000" cy="891952"/>
          </a:xfrm>
        </p:spPr>
        <p:txBody>
          <a:bodyPr/>
          <a:lstStyle/>
          <a:p>
            <a:r>
              <a:rPr lang="fr-FR" altLang="fr-FR" sz="2400" b="1" dirty="0">
                <a:solidFill>
                  <a:srgbClr val="FF0000"/>
                </a:solidFill>
              </a:rPr>
              <a:t>6.3- Cadres de référence de production des statistiques des entreprises et perspectives</a:t>
            </a:r>
            <a:endParaRPr lang="fr-FR"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467544" y="1690688"/>
            <a:ext cx="8252594" cy="4792662"/>
          </a:xfrm>
        </p:spPr>
        <p:txBody>
          <a:bodyPr/>
          <a:lstStyle/>
          <a:p>
            <a:pPr algn="just" eaLnBrk="1" hangingPunct="1">
              <a:lnSpc>
                <a:spcPct val="90000"/>
              </a:lnSpc>
              <a:buFont typeface="Wingdings" panose="05000000000000000000" pitchFamily="2" charset="2"/>
              <a:buChar char="q"/>
            </a:pPr>
            <a:r>
              <a:rPr lang="fr-FR" altLang="fr-FR" sz="2400" b="1" dirty="0" smtClean="0"/>
              <a:t>Exploiter les bases de données sur les déclarations statistiques et fiscales (DSF) à des fins de production de ratios comptables  et de production des bilans et comptes de résultats consolidés de branches d’activités (en veillant au respect la loi statistique).</a:t>
            </a:r>
          </a:p>
          <a:p>
            <a:pPr algn="just" eaLnBrk="1" hangingPunct="1">
              <a:lnSpc>
                <a:spcPct val="90000"/>
              </a:lnSpc>
              <a:buFont typeface="Wingdings" panose="05000000000000000000" pitchFamily="2" charset="2"/>
              <a:buChar char="q"/>
            </a:pPr>
            <a:r>
              <a:rPr lang="fr-FR" altLang="fr-FR" sz="2400" b="1" dirty="0" smtClean="0"/>
              <a:t>Mieux valoriser les productions existantes en travaillant au respect des délais de production et en améliorant la communication avec les fournisseurs des données et les utilisateurs (</a:t>
            </a:r>
            <a:r>
              <a:rPr lang="fr-FR" altLang="fr-FR" sz="2400" u="sng" dirty="0" smtClean="0">
                <a:solidFill>
                  <a:srgbClr val="FF0000"/>
                </a:solidFill>
              </a:rPr>
              <a:t>La presse est un </a:t>
            </a:r>
            <a:r>
              <a:rPr lang="fr-FR" sz="2400" u="sng" dirty="0" smtClean="0">
                <a:solidFill>
                  <a:srgbClr val="FF0000"/>
                </a:solidFill>
              </a:rPr>
              <a:t>allié en matière de diffusion de l’information et de culture statistique</a:t>
            </a:r>
            <a:r>
              <a:rPr lang="fr-FR" sz="2400" dirty="0" smtClean="0"/>
              <a:t>).</a:t>
            </a:r>
          </a:p>
          <a:p>
            <a:pPr eaLnBrk="1" hangingPunct="1">
              <a:lnSpc>
                <a:spcPct val="90000"/>
              </a:lnSpc>
              <a:buNone/>
            </a:pPr>
            <a:endParaRPr lang="fr-FR" altLang="fr-FR" sz="2100" dirty="0" smtClean="0"/>
          </a:p>
          <a:p>
            <a:pPr eaLnBrk="1" hangingPunct="1">
              <a:lnSpc>
                <a:spcPct val="90000"/>
              </a:lnSpc>
              <a:buNone/>
            </a:pPr>
            <a:endParaRPr lang="fr-FR" altLang="fr-FR" sz="2500" dirty="0" smtClean="0"/>
          </a:p>
          <a:p>
            <a:pPr eaLnBrk="1" hangingPunct="1">
              <a:lnSpc>
                <a:spcPct val="90000"/>
              </a:lnSpc>
              <a:buNone/>
            </a:pPr>
            <a:endParaRPr lang="fr-FR" altLang="fr-FR" sz="2400" b="1" dirty="0" smtClean="0">
              <a:solidFill>
                <a:srgbClr val="7030A0"/>
              </a:solidFill>
            </a:endParaRPr>
          </a:p>
          <a:p>
            <a:pPr eaLnBrk="1" hangingPunct="1">
              <a:lnSpc>
                <a:spcPct val="90000"/>
              </a:lnSpc>
              <a:buNone/>
            </a:pPr>
            <a:endParaRPr lang="fr-FR" altLang="fr-FR" sz="2400" b="1" dirty="0" smtClean="0">
              <a:solidFill>
                <a:srgbClr val="7030A0"/>
              </a:solidFill>
            </a:endParaRPr>
          </a:p>
          <a:p>
            <a:pPr eaLnBrk="1" hangingPunct="1">
              <a:lnSpc>
                <a:spcPct val="90000"/>
              </a:lnSpc>
              <a:buNone/>
            </a:pPr>
            <a:endParaRPr lang="fr-FR" altLang="fr-FR" sz="2400" dirty="0" smtClean="0">
              <a:solidFill>
                <a:srgbClr val="7030A0"/>
              </a:solidFill>
            </a:endParaRPr>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26</a:t>
            </a:fld>
            <a:endParaRPr lang="fr-FR" altLang="fr-FR" dirty="0"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26</a:t>
            </a:fld>
            <a:endParaRPr lang="fr-FR" altLang="fr-FR" sz="1200"/>
          </a:p>
        </p:txBody>
      </p:sp>
      <p:sp>
        <p:nvSpPr>
          <p:cNvPr id="2" name="Titre 1"/>
          <p:cNvSpPr>
            <a:spLocks noGrp="1"/>
          </p:cNvSpPr>
          <p:nvPr>
            <p:ph type="title"/>
          </p:nvPr>
        </p:nvSpPr>
        <p:spPr>
          <a:xfrm>
            <a:off x="574675" y="304801"/>
            <a:ext cx="8001000" cy="963960"/>
          </a:xfrm>
        </p:spPr>
        <p:txBody>
          <a:bodyPr/>
          <a:lstStyle/>
          <a:p>
            <a:r>
              <a:rPr lang="fr-FR" altLang="fr-FR" sz="2400" b="1" dirty="0">
                <a:solidFill>
                  <a:srgbClr val="FF0000"/>
                </a:solidFill>
              </a:rPr>
              <a:t>6.3- Cadres de référence de production des statistiques des entreprises et perspectives</a:t>
            </a:r>
            <a:endParaRPr lang="fr-FR" dirty="0"/>
          </a:p>
        </p:txBody>
      </p:sp>
    </p:spTree>
    <p:extLst>
      <p:ext uri="{BB962C8B-B14F-4D97-AF65-F5344CB8AC3E}">
        <p14:creationId xmlns:p14="http://schemas.microsoft.com/office/powerpoint/2010/main" val="6310914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772816"/>
            <a:ext cx="8148638" cy="4423197"/>
          </a:xfrm>
        </p:spPr>
        <p:txBody>
          <a:bodyPr/>
          <a:lstStyle/>
          <a:p>
            <a:pPr eaLnBrk="1" hangingPunct="1">
              <a:lnSpc>
                <a:spcPct val="90000"/>
              </a:lnSpc>
              <a:buNone/>
            </a:pPr>
            <a:r>
              <a:rPr lang="fr-FR" altLang="fr-FR" sz="2400" b="1" dirty="0" smtClean="0"/>
              <a:t>Les atouts actuels se présentent comme suit: </a:t>
            </a:r>
          </a:p>
          <a:p>
            <a:pPr eaLnBrk="1" hangingPunct="1">
              <a:lnSpc>
                <a:spcPct val="90000"/>
              </a:lnSpc>
              <a:buNone/>
            </a:pPr>
            <a:endParaRPr lang="fr-FR" altLang="fr-FR" sz="2400" b="1" dirty="0" smtClean="0"/>
          </a:p>
          <a:p>
            <a:pPr algn="just" eaLnBrk="1" hangingPunct="1">
              <a:lnSpc>
                <a:spcPct val="90000"/>
              </a:lnSpc>
            </a:pPr>
            <a:r>
              <a:rPr lang="fr-FR" altLang="fr-FR" sz="2400" b="1" dirty="0" smtClean="0">
                <a:solidFill>
                  <a:schemeClr val="tx2"/>
                </a:solidFill>
              </a:rPr>
              <a:t>La production et la diffusion des statistiques des entreprises est bien assurée</a:t>
            </a:r>
            <a:r>
              <a:rPr lang="fr-FR" altLang="fr-FR" sz="2400" b="1" dirty="0" smtClean="0">
                <a:solidFill>
                  <a:srgbClr val="7030A0"/>
                </a:solidFill>
              </a:rPr>
              <a:t>, </a:t>
            </a:r>
            <a:r>
              <a:rPr lang="fr-FR" altLang="fr-FR" sz="2400" dirty="0" smtClean="0">
                <a:solidFill>
                  <a:schemeClr val="tx2"/>
                </a:solidFill>
              </a:rPr>
              <a:t>reflétant les efforts accomplis dans ce domaine tant par les techniciens que par les autorités, les services statistiques sectoriels, l’INSD et le monde des affaires. Des appuis techniques et financiers ont été apportés par des partenaires techniques pour l’atteinte de ces résultats. </a:t>
            </a:r>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3</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3</a:t>
            </a:fld>
            <a:endParaRPr lang="fr-FR" altLang="fr-FR" sz="1200"/>
          </a:p>
        </p:txBody>
      </p:sp>
      <p:sp>
        <p:nvSpPr>
          <p:cNvPr id="2" name="Titre 1"/>
          <p:cNvSpPr>
            <a:spLocks noGrp="1"/>
          </p:cNvSpPr>
          <p:nvPr>
            <p:ph type="title"/>
          </p:nvPr>
        </p:nvSpPr>
        <p:spPr>
          <a:xfrm>
            <a:off x="574675" y="304801"/>
            <a:ext cx="8001000" cy="675928"/>
          </a:xfrm>
        </p:spPr>
        <p:txBody>
          <a:bodyPr/>
          <a:lstStyle/>
          <a:p>
            <a:r>
              <a:rPr lang="fr-FR" altLang="fr-FR" sz="3000" b="1" dirty="0">
                <a:solidFill>
                  <a:srgbClr val="7030A0"/>
                </a:solidFill>
              </a:rPr>
              <a:t>6.1- Les </a:t>
            </a:r>
            <a:r>
              <a:rPr lang="fr-FR" altLang="fr-FR" sz="3000" b="1" dirty="0" smtClean="0">
                <a:solidFill>
                  <a:srgbClr val="7030A0"/>
                </a:solidFill>
              </a:rPr>
              <a:t>atouts</a:t>
            </a:r>
            <a:endParaRPr lang="fr-FR" sz="3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anim calcmode="lin" valueType="num">
                                      <p:cBhvr additive="base">
                                        <p:cTn id="7" dur="500" fill="hold"/>
                                        <p:tgtEl>
                                          <p:spTgt spid="614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14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147">
                                            <p:txEl>
                                              <p:pRg st="2" end="2"/>
                                            </p:txEl>
                                          </p:spTgt>
                                        </p:tgtEl>
                                        <p:attrNameLst>
                                          <p:attrName>style.visibility</p:attrName>
                                        </p:attrNameLst>
                                      </p:cBhvr>
                                      <p:to>
                                        <p:strVal val="visible"/>
                                      </p:to>
                                    </p:set>
                                    <p:anim calcmode="lin" valueType="num">
                                      <p:cBhvr additive="base">
                                        <p:cTn id="13" dur="500" fill="hold"/>
                                        <p:tgtEl>
                                          <p:spTgt spid="6147">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14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772816"/>
            <a:ext cx="8148638" cy="4710534"/>
          </a:xfrm>
        </p:spPr>
        <p:txBody>
          <a:bodyPr/>
          <a:lstStyle/>
          <a:p>
            <a:pPr eaLnBrk="1" hangingPunct="1">
              <a:lnSpc>
                <a:spcPct val="90000"/>
              </a:lnSpc>
              <a:buFont typeface="Wingdings" panose="05000000000000000000" pitchFamily="2" charset="2"/>
              <a:buChar char="ü"/>
            </a:pPr>
            <a:r>
              <a:rPr lang="fr-FR" altLang="fr-FR" sz="2400" b="1" dirty="0" smtClean="0">
                <a:solidFill>
                  <a:schemeClr val="tx2"/>
                </a:solidFill>
              </a:rPr>
              <a:t>Les publications sont diversifiées au niveau de l’INSD (Flash IHPI, Note de conjoncture, Bulletin de conjoncture, Note rapide de conjoncture des entreprises, Résumé du RSE, base de données RSE consultable sur requête, etc.</a:t>
            </a:r>
          </a:p>
          <a:p>
            <a:pPr eaLnBrk="1" hangingPunct="1">
              <a:lnSpc>
                <a:spcPct val="90000"/>
              </a:lnSpc>
              <a:buFont typeface="Wingdings" panose="05000000000000000000" pitchFamily="2" charset="2"/>
              <a:buChar char="ü"/>
            </a:pPr>
            <a:r>
              <a:rPr lang="fr-FR" altLang="fr-FR" sz="2400" b="1" dirty="0" smtClean="0">
                <a:solidFill>
                  <a:schemeClr val="tx2"/>
                </a:solidFill>
              </a:rPr>
              <a:t>L’INSD reçoit les DSF des entreprises par la loi donnant ainsi une base de données solide sur les entreprises;</a:t>
            </a:r>
          </a:p>
          <a:p>
            <a:pPr eaLnBrk="1" hangingPunct="1">
              <a:lnSpc>
                <a:spcPct val="90000"/>
              </a:lnSpc>
              <a:buFont typeface="Wingdings" panose="05000000000000000000" pitchFamily="2" charset="2"/>
              <a:buChar char="ü"/>
            </a:pPr>
            <a:r>
              <a:rPr lang="fr-FR" altLang="fr-FR" sz="2400" b="1" dirty="0" smtClean="0">
                <a:solidFill>
                  <a:schemeClr val="tx2"/>
                </a:solidFill>
              </a:rPr>
              <a:t>Les structures sectorielles (MICA, MCT, MME, MEF, CNSS,  etc.) publient des données sur les entreprises pertinentes pour les utilisateurs;</a:t>
            </a:r>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4</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4</a:t>
            </a:fld>
            <a:endParaRPr lang="fr-FR" altLang="fr-FR" sz="1200"/>
          </a:p>
        </p:txBody>
      </p:sp>
      <p:sp>
        <p:nvSpPr>
          <p:cNvPr id="2" name="Titre 1"/>
          <p:cNvSpPr>
            <a:spLocks noGrp="1"/>
          </p:cNvSpPr>
          <p:nvPr>
            <p:ph type="title"/>
          </p:nvPr>
        </p:nvSpPr>
        <p:spPr>
          <a:xfrm>
            <a:off x="574675" y="304801"/>
            <a:ext cx="8001000" cy="675928"/>
          </a:xfrm>
        </p:spPr>
        <p:txBody>
          <a:bodyPr/>
          <a:lstStyle/>
          <a:p>
            <a:pPr marL="469900" lvl="0" indent="-469900" eaLnBrk="1" hangingPunct="1">
              <a:lnSpc>
                <a:spcPct val="90000"/>
              </a:lnSpc>
              <a:spcBef>
                <a:spcPct val="20000"/>
              </a:spcBef>
            </a:pPr>
            <a:r>
              <a:rPr lang="fr-FR" altLang="fr-FR" sz="3000" b="1" dirty="0">
                <a:solidFill>
                  <a:srgbClr val="7030A0"/>
                </a:solidFill>
              </a:rPr>
              <a:t>6.1- Les </a:t>
            </a:r>
            <a:r>
              <a:rPr lang="fr-FR" altLang="fr-FR" sz="3000" b="1" dirty="0" smtClean="0">
                <a:solidFill>
                  <a:srgbClr val="7030A0"/>
                </a:solidFill>
              </a:rPr>
              <a:t>atouts</a:t>
            </a:r>
            <a:endParaRPr lang="fr-FR"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772816"/>
            <a:ext cx="8148638" cy="4423197"/>
          </a:xfrm>
        </p:spPr>
        <p:txBody>
          <a:bodyPr/>
          <a:lstStyle/>
          <a:p>
            <a:pPr algn="just" eaLnBrk="1" hangingPunct="1">
              <a:lnSpc>
                <a:spcPct val="90000"/>
              </a:lnSpc>
              <a:buFont typeface="Wingdings" panose="05000000000000000000" pitchFamily="2" charset="2"/>
              <a:buChar char="ü"/>
            </a:pPr>
            <a:r>
              <a:rPr lang="fr-FR" altLang="fr-FR" sz="2400" b="1" dirty="0" smtClean="0">
                <a:solidFill>
                  <a:schemeClr val="tx2"/>
                </a:solidFill>
              </a:rPr>
              <a:t>Le </a:t>
            </a:r>
            <a:r>
              <a:rPr lang="fr-FR" altLang="fr-FR" sz="2400" b="1" dirty="0">
                <a:solidFill>
                  <a:schemeClr val="tx2"/>
                </a:solidFill>
              </a:rPr>
              <a:t>renouvellement de l’année de base </a:t>
            </a:r>
            <a:r>
              <a:rPr lang="fr-FR" altLang="fr-FR" sz="2400" b="1" dirty="0" smtClean="0">
                <a:solidFill>
                  <a:schemeClr val="tx2"/>
                </a:solidFill>
              </a:rPr>
              <a:t>de l’indice de la production industrielle (2007) a permis d’améliorer l’indice en prenant en compte la structure actualisée de l’économie nationale.</a:t>
            </a:r>
          </a:p>
          <a:p>
            <a:pPr algn="just" eaLnBrk="1" hangingPunct="1">
              <a:lnSpc>
                <a:spcPct val="90000"/>
              </a:lnSpc>
              <a:buFont typeface="Wingdings" panose="05000000000000000000" pitchFamily="2" charset="2"/>
              <a:buChar char="ü"/>
            </a:pPr>
            <a:r>
              <a:rPr lang="fr-FR" altLang="fr-FR" sz="2400" b="1" dirty="0" smtClean="0">
                <a:solidFill>
                  <a:schemeClr val="tx2"/>
                </a:solidFill>
              </a:rPr>
              <a:t>La mise en place du Répertoire statistique des entreprises  qui est actualisé régulièrement sur la base des déclarations statistiques et fiscales est un atout pour l’amélioration de la qualité des échantillons et la satisfaction de nombreux utilisateurs;</a:t>
            </a:r>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5</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5</a:t>
            </a:fld>
            <a:endParaRPr lang="fr-FR" altLang="fr-FR" sz="1200"/>
          </a:p>
        </p:txBody>
      </p:sp>
      <p:sp>
        <p:nvSpPr>
          <p:cNvPr id="2" name="Titre 1"/>
          <p:cNvSpPr>
            <a:spLocks noGrp="1"/>
          </p:cNvSpPr>
          <p:nvPr>
            <p:ph type="title"/>
          </p:nvPr>
        </p:nvSpPr>
        <p:spPr>
          <a:xfrm>
            <a:off x="574675" y="304801"/>
            <a:ext cx="8001000" cy="819944"/>
          </a:xfrm>
        </p:spPr>
        <p:txBody>
          <a:bodyPr/>
          <a:lstStyle/>
          <a:p>
            <a:pPr marL="469900" lvl="0" indent="-469900" eaLnBrk="1" hangingPunct="1">
              <a:lnSpc>
                <a:spcPct val="90000"/>
              </a:lnSpc>
              <a:spcBef>
                <a:spcPct val="20000"/>
              </a:spcBef>
            </a:pPr>
            <a:r>
              <a:rPr lang="fr-FR" altLang="fr-FR" sz="3000" b="1" dirty="0">
                <a:solidFill>
                  <a:srgbClr val="7030A0"/>
                </a:solidFill>
              </a:rPr>
              <a:t>6.1- Les </a:t>
            </a:r>
            <a:r>
              <a:rPr lang="fr-FR" altLang="fr-FR" sz="3000" b="1" dirty="0" smtClean="0">
                <a:solidFill>
                  <a:srgbClr val="7030A0"/>
                </a:solidFill>
              </a:rPr>
              <a:t>atouts</a:t>
            </a: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anim calcmode="lin" valueType="num">
                                      <p:cBhvr additive="base">
                                        <p:cTn id="7" dur="500" fill="hold"/>
                                        <p:tgtEl>
                                          <p:spTgt spid="614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14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147">
                                            <p:txEl>
                                              <p:pRg st="1" end="1"/>
                                            </p:txEl>
                                          </p:spTgt>
                                        </p:tgtEl>
                                        <p:attrNameLst>
                                          <p:attrName>style.visibility</p:attrName>
                                        </p:attrNameLst>
                                      </p:cBhvr>
                                      <p:to>
                                        <p:strVal val="visible"/>
                                      </p:to>
                                    </p:set>
                                    <p:anim calcmode="lin" valueType="num">
                                      <p:cBhvr additive="base">
                                        <p:cTn id="13" dur="500" fill="hold"/>
                                        <p:tgtEl>
                                          <p:spTgt spid="614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14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772816"/>
            <a:ext cx="8148638" cy="4423197"/>
          </a:xfrm>
        </p:spPr>
        <p:txBody>
          <a:bodyPr/>
          <a:lstStyle/>
          <a:p>
            <a:pPr eaLnBrk="1" hangingPunct="1">
              <a:lnSpc>
                <a:spcPct val="90000"/>
              </a:lnSpc>
              <a:buNone/>
            </a:pPr>
            <a:r>
              <a:rPr lang="fr-FR" altLang="fr-FR" sz="2400" b="1" dirty="0" smtClean="0"/>
              <a:t>Par ailleurs : </a:t>
            </a:r>
          </a:p>
          <a:p>
            <a:pPr eaLnBrk="1" hangingPunct="1">
              <a:lnSpc>
                <a:spcPct val="90000"/>
              </a:lnSpc>
              <a:buFont typeface="Wingdings" panose="05000000000000000000" pitchFamily="2" charset="2"/>
              <a:buChar char="ü"/>
            </a:pPr>
            <a:r>
              <a:rPr lang="fr-FR" altLang="fr-FR" sz="2400" b="1" dirty="0">
                <a:solidFill>
                  <a:schemeClr val="tx2"/>
                </a:solidFill>
              </a:rPr>
              <a:t>Les modes de diffusion des publications se sont améliorés avec l’usage des sites web </a:t>
            </a:r>
            <a:r>
              <a:rPr lang="fr-FR" altLang="fr-FR" sz="2400" b="1" dirty="0" smtClean="0">
                <a:solidFill>
                  <a:schemeClr val="tx2"/>
                </a:solidFill>
              </a:rPr>
              <a:t>(</a:t>
            </a:r>
            <a:r>
              <a:rPr lang="fr-FR" sz="2400" u="sng" dirty="0" smtClean="0">
                <a:solidFill>
                  <a:srgbClr val="FF0000"/>
                </a:solidFill>
                <a:hlinkClick r:id="rId2"/>
              </a:rPr>
              <a:t>www.cns.bf</a:t>
            </a:r>
            <a:r>
              <a:rPr lang="fr-FR" altLang="fr-FR" sz="2400" b="1" u="sng" dirty="0" smtClean="0">
                <a:solidFill>
                  <a:srgbClr val="FF0000"/>
                </a:solidFill>
              </a:rPr>
              <a:t> </a:t>
            </a:r>
            <a:r>
              <a:rPr lang="fr-FR" altLang="fr-FR" sz="2400" b="1" dirty="0">
                <a:solidFill>
                  <a:schemeClr val="tx2"/>
                </a:solidFill>
              </a:rPr>
              <a:t>et </a:t>
            </a:r>
            <a:r>
              <a:rPr lang="fr-FR" sz="2400" i="1" dirty="0" smtClean="0">
                <a:solidFill>
                  <a:srgbClr val="FF0000"/>
                </a:solidFill>
              </a:rPr>
              <a:t>www.</a:t>
            </a:r>
            <a:r>
              <a:rPr lang="fr-FR" sz="2400" b="1" i="1" dirty="0" smtClean="0">
                <a:solidFill>
                  <a:srgbClr val="FF0000"/>
                </a:solidFill>
              </a:rPr>
              <a:t>insd</a:t>
            </a:r>
            <a:r>
              <a:rPr lang="fr-FR" sz="2400" i="1" dirty="0" smtClean="0">
                <a:solidFill>
                  <a:srgbClr val="FF0000"/>
                </a:solidFill>
              </a:rPr>
              <a:t>.bf</a:t>
            </a:r>
            <a:r>
              <a:rPr lang="fr-FR" altLang="fr-FR" sz="2400" b="1" dirty="0" smtClean="0">
                <a:solidFill>
                  <a:schemeClr val="tx2"/>
                </a:solidFill>
              </a:rPr>
              <a:t>). </a:t>
            </a:r>
            <a:endParaRPr lang="fr-FR" altLang="fr-FR" sz="2400" b="1" dirty="0">
              <a:solidFill>
                <a:schemeClr val="tx2"/>
              </a:solidFill>
            </a:endParaRPr>
          </a:p>
          <a:p>
            <a:pPr algn="just" eaLnBrk="1" hangingPunct="1">
              <a:lnSpc>
                <a:spcPct val="90000"/>
              </a:lnSpc>
              <a:buFont typeface="Wingdings" panose="05000000000000000000" pitchFamily="2" charset="2"/>
              <a:buChar char="ü"/>
            </a:pPr>
            <a:r>
              <a:rPr lang="fr-FR" altLang="fr-FR" sz="2400" b="1" dirty="0" smtClean="0">
                <a:solidFill>
                  <a:schemeClr val="tx2"/>
                </a:solidFill>
              </a:rPr>
              <a:t>L’ensemble des données de conjoncture existantes sur les entreprises ont permis au pays d’envisager la production des comptes nationaux trimestriels qui donne une vue synthétique de l’économie à court terme.</a:t>
            </a:r>
            <a:endParaRPr lang="fr-FR" altLang="fr-FR" sz="2400" b="1" dirty="0">
              <a:solidFill>
                <a:schemeClr val="tx2"/>
              </a:solidFill>
            </a:endParaRPr>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6</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6</a:t>
            </a:fld>
            <a:endParaRPr lang="fr-FR" altLang="fr-FR" sz="1200"/>
          </a:p>
        </p:txBody>
      </p:sp>
      <p:sp>
        <p:nvSpPr>
          <p:cNvPr id="2" name="Titre 1"/>
          <p:cNvSpPr>
            <a:spLocks noGrp="1"/>
          </p:cNvSpPr>
          <p:nvPr>
            <p:ph type="title"/>
          </p:nvPr>
        </p:nvSpPr>
        <p:spPr>
          <a:xfrm>
            <a:off x="574675" y="304801"/>
            <a:ext cx="8001000" cy="675928"/>
          </a:xfrm>
        </p:spPr>
        <p:txBody>
          <a:bodyPr/>
          <a:lstStyle/>
          <a:p>
            <a:pPr marL="469900" lvl="0" indent="-469900" eaLnBrk="1" hangingPunct="1">
              <a:lnSpc>
                <a:spcPct val="90000"/>
              </a:lnSpc>
              <a:spcBef>
                <a:spcPct val="20000"/>
              </a:spcBef>
            </a:pPr>
            <a:r>
              <a:rPr lang="fr-FR" altLang="fr-FR" sz="3000" b="1" dirty="0">
                <a:solidFill>
                  <a:srgbClr val="7030A0"/>
                </a:solidFill>
              </a:rPr>
              <a:t>6.1- Les </a:t>
            </a:r>
            <a:r>
              <a:rPr lang="fr-FR" altLang="fr-FR" sz="3000" b="1" dirty="0" smtClean="0">
                <a:solidFill>
                  <a:srgbClr val="7030A0"/>
                </a:solidFill>
              </a:rPr>
              <a:t>atouts</a:t>
            </a: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147">
                                            <p:txEl>
                                              <p:pRg st="2" end="2"/>
                                            </p:txEl>
                                          </p:spTgt>
                                        </p:tgtEl>
                                        <p:attrNameLst>
                                          <p:attrName>style.visibility</p:attrName>
                                        </p:attrNameLst>
                                      </p:cBhvr>
                                      <p:to>
                                        <p:strVal val="visible"/>
                                      </p:to>
                                    </p:set>
                                    <p:anim calcmode="lin" valueType="num">
                                      <p:cBhvr additive="base">
                                        <p:cTn id="7" dur="500" fill="hold"/>
                                        <p:tgtEl>
                                          <p:spTgt spid="6147">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14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147">
                                            <p:txEl>
                                              <p:pRg st="1" end="1"/>
                                            </p:txEl>
                                          </p:spTgt>
                                        </p:tgtEl>
                                        <p:attrNameLst>
                                          <p:attrName>style.visibility</p:attrName>
                                        </p:attrNameLst>
                                      </p:cBhvr>
                                      <p:to>
                                        <p:strVal val="visible"/>
                                      </p:to>
                                    </p:set>
                                    <p:anim calcmode="lin" valueType="num">
                                      <p:cBhvr additive="base">
                                        <p:cTn id="13" dur="500" fill="hold"/>
                                        <p:tgtEl>
                                          <p:spTgt spid="614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14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772816"/>
            <a:ext cx="8148638" cy="4423197"/>
          </a:xfrm>
        </p:spPr>
        <p:txBody>
          <a:bodyPr/>
          <a:lstStyle/>
          <a:p>
            <a:pPr algn="just" eaLnBrk="1" hangingPunct="1">
              <a:lnSpc>
                <a:spcPct val="90000"/>
              </a:lnSpc>
              <a:buFont typeface="Wingdings" panose="05000000000000000000" pitchFamily="2" charset="2"/>
              <a:buChar char="ü"/>
            </a:pPr>
            <a:r>
              <a:rPr lang="fr-FR" altLang="fr-FR" sz="2400" b="1" dirty="0" smtClean="0">
                <a:solidFill>
                  <a:schemeClr val="tx2"/>
                </a:solidFill>
              </a:rPr>
              <a:t>les données sur les entreprises permettent de mener des débats éclairés sur la contribution des entreprises à l’économie (Exemple</a:t>
            </a:r>
            <a:r>
              <a:rPr lang="fr-FR" altLang="fr-FR" sz="2400" b="1" dirty="0">
                <a:solidFill>
                  <a:schemeClr val="tx2"/>
                </a:solidFill>
              </a:rPr>
              <a:t> </a:t>
            </a:r>
            <a:r>
              <a:rPr lang="fr-FR" altLang="fr-FR" sz="2400" b="1" dirty="0" smtClean="0">
                <a:solidFill>
                  <a:schemeClr val="tx2"/>
                </a:solidFill>
              </a:rPr>
              <a:t>des mines) ou encore de connaître les caractéristiques des unités pour la conception de projets et programmes spécifiques et pour animer les échanges entre les autorités et le monde des affaires (</a:t>
            </a:r>
            <a:r>
              <a:rPr lang="fr-FR" altLang="fr-FR" sz="2400" b="1" dirty="0" smtClean="0">
                <a:solidFill>
                  <a:srgbClr val="0070C0"/>
                </a:solidFill>
              </a:rPr>
              <a:t>Rencontre annuelle Gouvernement-secteur privé</a:t>
            </a:r>
            <a:r>
              <a:rPr lang="fr-FR" altLang="fr-FR" sz="2400" b="1" dirty="0" smtClean="0">
                <a:solidFill>
                  <a:schemeClr val="tx2"/>
                </a:solidFill>
              </a:rPr>
              <a:t>).</a:t>
            </a:r>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7</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7</a:t>
            </a:fld>
            <a:endParaRPr lang="fr-FR" altLang="fr-FR" sz="1200"/>
          </a:p>
        </p:txBody>
      </p:sp>
      <p:sp>
        <p:nvSpPr>
          <p:cNvPr id="2" name="Titre 1"/>
          <p:cNvSpPr>
            <a:spLocks noGrp="1"/>
          </p:cNvSpPr>
          <p:nvPr>
            <p:ph type="title"/>
          </p:nvPr>
        </p:nvSpPr>
        <p:spPr>
          <a:xfrm>
            <a:off x="574675" y="304801"/>
            <a:ext cx="8001000" cy="675928"/>
          </a:xfrm>
        </p:spPr>
        <p:txBody>
          <a:bodyPr/>
          <a:lstStyle/>
          <a:p>
            <a:pPr marL="469900" lvl="0" indent="-469900" eaLnBrk="1" hangingPunct="1">
              <a:lnSpc>
                <a:spcPct val="90000"/>
              </a:lnSpc>
              <a:spcBef>
                <a:spcPct val="20000"/>
              </a:spcBef>
            </a:pPr>
            <a:r>
              <a:rPr lang="fr-FR" altLang="fr-FR" sz="3000" b="1" dirty="0">
                <a:solidFill>
                  <a:srgbClr val="7030A0"/>
                </a:solidFill>
              </a:rPr>
              <a:t>6.1- Les </a:t>
            </a:r>
            <a:r>
              <a:rPr lang="fr-FR" altLang="fr-FR" sz="3000" b="1" dirty="0" smtClean="0">
                <a:solidFill>
                  <a:srgbClr val="7030A0"/>
                </a:solidFill>
              </a:rPr>
              <a:t>atouts</a:t>
            </a: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anim calcmode="lin" valueType="num">
                                      <p:cBhvr additive="base">
                                        <p:cTn id="7" dur="500" fill="hold"/>
                                        <p:tgtEl>
                                          <p:spTgt spid="614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14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772816"/>
            <a:ext cx="8148638" cy="4423197"/>
          </a:xfrm>
        </p:spPr>
        <p:txBody>
          <a:bodyPr/>
          <a:lstStyle/>
          <a:p>
            <a:pPr algn="just" eaLnBrk="1" hangingPunct="1">
              <a:lnSpc>
                <a:spcPct val="90000"/>
              </a:lnSpc>
              <a:buFont typeface="Wingdings" panose="05000000000000000000" pitchFamily="2" charset="2"/>
              <a:buChar char="ü"/>
            </a:pPr>
            <a:r>
              <a:rPr lang="fr-FR" altLang="fr-FR" sz="2400" b="1" dirty="0" smtClean="0">
                <a:solidFill>
                  <a:schemeClr val="tx2"/>
                </a:solidFill>
              </a:rPr>
              <a:t>Les données disponibles permettent d’améliorer  la modélisation économique et les prévisions macroéconomiques (Alimentation de l’IAP);</a:t>
            </a:r>
          </a:p>
          <a:p>
            <a:pPr algn="just" eaLnBrk="1" hangingPunct="1">
              <a:lnSpc>
                <a:spcPct val="90000"/>
              </a:lnSpc>
              <a:buFont typeface="Wingdings" panose="05000000000000000000" pitchFamily="2" charset="2"/>
              <a:buChar char="ü"/>
            </a:pPr>
            <a:r>
              <a:rPr lang="fr-FR" altLang="fr-FR" sz="2400" b="1" dirty="0" smtClean="0">
                <a:solidFill>
                  <a:schemeClr val="tx2"/>
                </a:solidFill>
              </a:rPr>
              <a:t>Les entreprises collaborent avec les structures publiques dans la fourniture des données conjoncturelles.</a:t>
            </a:r>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8</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8</a:t>
            </a:fld>
            <a:endParaRPr lang="fr-FR" altLang="fr-FR" sz="1200"/>
          </a:p>
        </p:txBody>
      </p:sp>
      <p:sp>
        <p:nvSpPr>
          <p:cNvPr id="2" name="Titre 1"/>
          <p:cNvSpPr>
            <a:spLocks noGrp="1"/>
          </p:cNvSpPr>
          <p:nvPr>
            <p:ph type="title"/>
          </p:nvPr>
        </p:nvSpPr>
        <p:spPr>
          <a:xfrm>
            <a:off x="574675" y="304801"/>
            <a:ext cx="8001000" cy="675928"/>
          </a:xfrm>
        </p:spPr>
        <p:txBody>
          <a:bodyPr/>
          <a:lstStyle/>
          <a:p>
            <a:pPr marL="469900" lvl="0" indent="-469900" eaLnBrk="1" hangingPunct="1">
              <a:lnSpc>
                <a:spcPct val="90000"/>
              </a:lnSpc>
              <a:spcBef>
                <a:spcPct val="20000"/>
              </a:spcBef>
            </a:pPr>
            <a:r>
              <a:rPr lang="fr-FR" altLang="fr-FR" sz="3000" b="1" dirty="0">
                <a:solidFill>
                  <a:srgbClr val="7030A0"/>
                </a:solidFill>
              </a:rPr>
              <a:t>6.1- Les </a:t>
            </a:r>
            <a:r>
              <a:rPr lang="fr-FR" altLang="fr-FR" sz="3000" b="1" dirty="0" smtClean="0">
                <a:solidFill>
                  <a:srgbClr val="7030A0"/>
                </a:solidFill>
              </a:rPr>
              <a:t>atouts</a:t>
            </a: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anim calcmode="lin" valueType="num">
                                      <p:cBhvr additive="base">
                                        <p:cTn id="7" dur="500" fill="hold"/>
                                        <p:tgtEl>
                                          <p:spTgt spid="614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14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147">
                                            <p:txEl>
                                              <p:pRg st="1" end="1"/>
                                            </p:txEl>
                                          </p:spTgt>
                                        </p:tgtEl>
                                        <p:attrNameLst>
                                          <p:attrName>style.visibility</p:attrName>
                                        </p:attrNameLst>
                                      </p:cBhvr>
                                      <p:to>
                                        <p:strVal val="visible"/>
                                      </p:to>
                                    </p:set>
                                    <p:anim calcmode="lin" valueType="num">
                                      <p:cBhvr additive="base">
                                        <p:cTn id="13" dur="500" fill="hold"/>
                                        <p:tgtEl>
                                          <p:spTgt spid="614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14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571500" y="642938"/>
            <a:ext cx="8783638" cy="481806"/>
          </a:xfrm>
        </p:spPr>
        <p:txBody>
          <a:bodyPr/>
          <a:lstStyle/>
          <a:p>
            <a:pPr eaLnBrk="1" hangingPunct="1">
              <a:lnSpc>
                <a:spcPct val="90000"/>
              </a:lnSpc>
            </a:pPr>
            <a:r>
              <a:rPr lang="fr-FR" altLang="fr-FR" sz="3000" b="1" dirty="0">
                <a:solidFill>
                  <a:srgbClr val="7030A0"/>
                </a:solidFill>
              </a:rPr>
              <a:t>6.2- Les limites</a:t>
            </a:r>
          </a:p>
        </p:txBody>
      </p:sp>
      <p:sp>
        <p:nvSpPr>
          <p:cNvPr id="6147" name="Rectangle 3"/>
          <p:cNvSpPr>
            <a:spLocks noGrp="1" noChangeArrowheads="1"/>
          </p:cNvSpPr>
          <p:nvPr>
            <p:ph idx="1"/>
          </p:nvPr>
        </p:nvSpPr>
        <p:spPr>
          <a:xfrm>
            <a:off x="571500" y="1772816"/>
            <a:ext cx="8464996" cy="4423197"/>
          </a:xfrm>
        </p:spPr>
        <p:txBody>
          <a:bodyPr/>
          <a:lstStyle/>
          <a:p>
            <a:pPr eaLnBrk="1" hangingPunct="1">
              <a:lnSpc>
                <a:spcPct val="90000"/>
              </a:lnSpc>
              <a:buNone/>
            </a:pPr>
            <a:endParaRPr lang="fr-FR" altLang="fr-FR" sz="2400" b="1" dirty="0" smtClean="0"/>
          </a:p>
          <a:p>
            <a:pPr marL="0" eaLnBrk="1" hangingPunct="1">
              <a:lnSpc>
                <a:spcPct val="90000"/>
              </a:lnSpc>
              <a:buNone/>
            </a:pPr>
            <a:r>
              <a:rPr lang="fr-FR" altLang="fr-FR" sz="2400" b="1" dirty="0" smtClean="0"/>
              <a:t>Les limites actuelles  des statistiques d’entreprises au Burkina se résument : </a:t>
            </a:r>
          </a:p>
          <a:p>
            <a:pPr eaLnBrk="1" hangingPunct="1">
              <a:lnSpc>
                <a:spcPct val="90000"/>
              </a:lnSpc>
              <a:buNone/>
            </a:pPr>
            <a:endParaRPr lang="fr-FR" altLang="fr-FR" sz="2400" b="1" dirty="0" smtClean="0"/>
          </a:p>
          <a:p>
            <a:pPr eaLnBrk="1" hangingPunct="1">
              <a:lnSpc>
                <a:spcPct val="90000"/>
              </a:lnSpc>
              <a:buNone/>
            </a:pPr>
            <a:r>
              <a:rPr lang="fr-FR" altLang="fr-FR" sz="2400" b="1" dirty="0" smtClean="0">
                <a:solidFill>
                  <a:srgbClr val="FF0000"/>
                </a:solidFill>
              </a:rPr>
              <a:t>1)- Délais de production non conformes aux recommandations internationales pour les indicateurs conjoncturels</a:t>
            </a:r>
          </a:p>
          <a:p>
            <a:pPr eaLnBrk="1" hangingPunct="1">
              <a:lnSpc>
                <a:spcPct val="90000"/>
              </a:lnSpc>
              <a:buNone/>
            </a:pPr>
            <a:r>
              <a:rPr lang="fr-FR" altLang="fr-FR" sz="2400" b="1" dirty="0" smtClean="0">
                <a:solidFill>
                  <a:srgbClr val="FF0000"/>
                </a:solidFill>
              </a:rPr>
              <a:t>2)- Absence de certains indicateurs nécessaires pour une bonne analyse de l’économie.</a:t>
            </a:r>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9</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9</a:t>
            </a:fld>
            <a:endParaRPr lang="fr-FR" altLang="fr-FR" sz="12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147">
                                            <p:txEl>
                                              <p:pRg st="1" end="1"/>
                                            </p:txEl>
                                          </p:spTgt>
                                        </p:tgtEl>
                                        <p:attrNameLst>
                                          <p:attrName>style.visibility</p:attrName>
                                        </p:attrNameLst>
                                      </p:cBhvr>
                                      <p:to>
                                        <p:strVal val="visible"/>
                                      </p:to>
                                    </p:set>
                                    <p:anim calcmode="lin" valueType="num">
                                      <p:cBhvr additive="base">
                                        <p:cTn id="7" dur="500" fill="hold"/>
                                        <p:tgtEl>
                                          <p:spTgt spid="6147">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14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147">
                                            <p:txEl>
                                              <p:pRg st="3" end="3"/>
                                            </p:txEl>
                                          </p:spTgt>
                                        </p:tgtEl>
                                        <p:attrNameLst>
                                          <p:attrName>style.visibility</p:attrName>
                                        </p:attrNameLst>
                                      </p:cBhvr>
                                      <p:to>
                                        <p:strVal val="visible"/>
                                      </p:to>
                                    </p:set>
                                    <p:anim calcmode="lin" valueType="num">
                                      <p:cBhvr additive="base">
                                        <p:cTn id="13" dur="500" fill="hold"/>
                                        <p:tgtEl>
                                          <p:spTgt spid="6147">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14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147">
                                            <p:txEl>
                                              <p:pRg st="4" end="4"/>
                                            </p:txEl>
                                          </p:spTgt>
                                        </p:tgtEl>
                                        <p:attrNameLst>
                                          <p:attrName>style.visibility</p:attrName>
                                        </p:attrNameLst>
                                      </p:cBhvr>
                                      <p:to>
                                        <p:strVal val="visible"/>
                                      </p:to>
                                    </p:set>
                                    <p:anim calcmode="lin" valueType="num">
                                      <p:cBhvr additive="base">
                                        <p:cTn id="19" dur="500" fill="hold"/>
                                        <p:tgtEl>
                                          <p:spTgt spid="6147">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14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Profil">
  <a:themeElements>
    <a:clrScheme name="Profil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Profil">
      <a:majorFont>
        <a:latin typeface="Verdana"/>
        <a:ea typeface=""/>
        <a:cs typeface="Arial"/>
      </a:majorFont>
      <a:minorFont>
        <a:latin typeface="Verdan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rofil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Profil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Profil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Profil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Profil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Profil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Profil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Profil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Profil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5920</TotalTime>
  <Words>1725</Words>
  <Application>Microsoft Office PowerPoint</Application>
  <PresentationFormat>Affichage à l'écran (4:3)</PresentationFormat>
  <Paragraphs>178</Paragraphs>
  <Slides>26</Slides>
  <Notes>0</Notes>
  <HiddenSlides>0</HiddenSlides>
  <MMClips>0</MMClips>
  <ScaleCrop>false</ScaleCrop>
  <HeadingPairs>
    <vt:vector size="4" baseType="variant">
      <vt:variant>
        <vt:lpstr>Thème</vt:lpstr>
      </vt:variant>
      <vt:variant>
        <vt:i4>1</vt:i4>
      </vt:variant>
      <vt:variant>
        <vt:lpstr>Titres des diapositives</vt:lpstr>
      </vt:variant>
      <vt:variant>
        <vt:i4>26</vt:i4>
      </vt:variant>
    </vt:vector>
  </HeadingPairs>
  <TitlesOfParts>
    <vt:vector size="27" baseType="lpstr">
      <vt:lpstr>Profil</vt:lpstr>
      <vt:lpstr>Atelier de formation  des utilisateurs des statistiques « Statistiques des entreprises »</vt:lpstr>
      <vt:lpstr> Sommaire</vt:lpstr>
      <vt:lpstr>6.1- Les atouts</vt:lpstr>
      <vt:lpstr>6.1- Les atouts</vt:lpstr>
      <vt:lpstr>6.1- Les atouts</vt:lpstr>
      <vt:lpstr>6.1- Les atouts</vt:lpstr>
      <vt:lpstr>6.1- Les atouts</vt:lpstr>
      <vt:lpstr>6.1- Les atouts</vt:lpstr>
      <vt:lpstr>6.2- Les limites</vt:lpstr>
      <vt:lpstr>6.2- Les limites</vt:lpstr>
      <vt:lpstr>6.2- Les limites</vt:lpstr>
      <vt:lpstr>6.2- Les limites</vt:lpstr>
      <vt:lpstr>6.2- Les limites</vt:lpstr>
      <vt:lpstr>6.2- Les limites</vt:lpstr>
      <vt:lpstr>6.2- Les limites</vt:lpstr>
      <vt:lpstr>6.2- Les limites</vt:lpstr>
      <vt:lpstr>6.2- Les limites</vt:lpstr>
      <vt:lpstr>6.3- Cadres de référence de production des statistiques des entreprises et perspectives</vt:lpstr>
      <vt:lpstr>6.3- Cadres de référence de production des statistiques des entreprises et perspectives</vt:lpstr>
      <vt:lpstr>6.3- Cadres de référence de production des statistiques des entreprises et perspectives</vt:lpstr>
      <vt:lpstr>6.3- Cadres de référence de production des statistiques des entreprises et perspectives</vt:lpstr>
      <vt:lpstr>6.3- Cadres de référence de production des statistiques des entreprises et perspectives</vt:lpstr>
      <vt:lpstr>6.3- Cadres de référence de production des statistiques des entreprises et perspectives</vt:lpstr>
      <vt:lpstr>6.3- Cadres de référence de production des statistiques des entreprises et perspectives</vt:lpstr>
      <vt:lpstr>6.3- Cadres de référence de production des statistiques des entreprises et perspectives</vt:lpstr>
      <vt:lpstr>6.3- Cadres de référence de production des statistiques des entreprises et perspectives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dc:title>
  <dc:creator>pascal</dc:creator>
  <cp:lastModifiedBy>nom6</cp:lastModifiedBy>
  <cp:revision>593</cp:revision>
  <dcterms:created xsi:type="dcterms:W3CDTF">2009-07-28T07:12:33Z</dcterms:created>
  <dcterms:modified xsi:type="dcterms:W3CDTF">2018-08-08T17:34:07Z</dcterms:modified>
</cp:coreProperties>
</file>